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4"/>
  </p:sldMasterIdLst>
  <p:notesMasterIdLst>
    <p:notesMasterId r:id="rId26"/>
  </p:notesMasterIdLst>
  <p:handoutMasterIdLst>
    <p:handoutMasterId r:id="rId27"/>
  </p:handoutMasterIdLst>
  <p:sldIdLst>
    <p:sldId id="291" r:id="rId5"/>
    <p:sldId id="334" r:id="rId6"/>
    <p:sldId id="335" r:id="rId7"/>
    <p:sldId id="295" r:id="rId8"/>
    <p:sldId id="294" r:id="rId9"/>
    <p:sldId id="342" r:id="rId10"/>
    <p:sldId id="344" r:id="rId11"/>
    <p:sldId id="343" r:id="rId12"/>
    <p:sldId id="349" r:id="rId13"/>
    <p:sldId id="350" r:id="rId14"/>
    <p:sldId id="351" r:id="rId15"/>
    <p:sldId id="352" r:id="rId16"/>
    <p:sldId id="353" r:id="rId17"/>
    <p:sldId id="354" r:id="rId18"/>
    <p:sldId id="355" r:id="rId19"/>
    <p:sldId id="347" r:id="rId20"/>
    <p:sldId id="336" r:id="rId21"/>
    <p:sldId id="348" r:id="rId22"/>
    <p:sldId id="356" r:id="rId23"/>
    <p:sldId id="345" r:id="rId24"/>
    <p:sldId id="346" r:id="rId25"/>
  </p:sldIdLst>
  <p:sldSz cx="12192000" cy="6858000"/>
  <p:notesSz cx="6877050" cy="9656763"/>
  <p:embeddedFontLst>
    <p:embeddedFont>
      <p:font typeface="Calibri" panose="020F0502020204030204" pitchFamily="34" charset="0"/>
      <p:regular r:id="rId28"/>
      <p:bold r:id="rId29"/>
      <p:italic r:id="rId30"/>
      <p:boldItalic r:id="rId31"/>
    </p:embeddedFont>
    <p:embeddedFont>
      <p:font typeface="Heebo" pitchFamily="2" charset="-79"/>
      <p:regular r:id="rId32"/>
      <p:bold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E75E278A-FF0E-49A4-B170-79828D63BBAD}">
          <p14:sldIdLst>
            <p14:sldId id="291"/>
            <p14:sldId id="334"/>
            <p14:sldId id="335"/>
            <p14:sldId id="295"/>
            <p14:sldId id="294"/>
            <p14:sldId id="342"/>
            <p14:sldId id="344"/>
            <p14:sldId id="343"/>
            <p14:sldId id="349"/>
            <p14:sldId id="350"/>
            <p14:sldId id="351"/>
            <p14:sldId id="352"/>
            <p14:sldId id="353"/>
            <p14:sldId id="354"/>
            <p14:sldId id="355"/>
            <p14:sldId id="347"/>
            <p14:sldId id="336"/>
            <p14:sldId id="348"/>
            <p14:sldId id="356"/>
            <p14:sldId id="345"/>
            <p14:sldId id="346"/>
          </p14:sldIdLst>
        </p14:section>
        <p14:section name="Content slides" id="{B9B51309-D148-4332-87C2-07BE32FBCA3B}">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E7"/>
    <a:srgbClr val="FFE8C5"/>
    <a:srgbClr val="FFDBA7"/>
    <a:srgbClr val="FFFFD9"/>
    <a:srgbClr val="FFF1C5"/>
    <a:srgbClr val="FFECAF"/>
    <a:srgbClr val="FFFFE5"/>
    <a:srgbClr val="FFFFCC"/>
    <a:srgbClr val="5DC4B1"/>
    <a:srgbClr val="C0D8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26028C-DCAC-4136-8786-FB85FE9747A8}" v="29" dt="2023-04-21T12:37:55.4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74031" autoAdjust="0"/>
  </p:normalViewPr>
  <p:slideViewPr>
    <p:cSldViewPr snapToGrid="0">
      <p:cViewPr varScale="1">
        <p:scale>
          <a:sx n="49" d="100"/>
          <a:sy n="49" d="100"/>
        </p:scale>
        <p:origin x="1336" y="48"/>
      </p:cViewPr>
      <p:guideLst>
        <p:guide orient="horz" pos="2160"/>
        <p:guide pos="3840"/>
      </p:guideLst>
    </p:cSldViewPr>
  </p:slideViewPr>
  <p:outlineViewPr>
    <p:cViewPr>
      <p:scale>
        <a:sx n="33" d="100"/>
        <a:sy n="33" d="100"/>
      </p:scale>
      <p:origin x="0" y="-4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7" d="100"/>
          <a:sy n="77" d="100"/>
        </p:scale>
        <p:origin x="205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0055" cy="484515"/>
          </a:xfrm>
          <a:prstGeom prst="rect">
            <a:avLst/>
          </a:prstGeom>
        </p:spPr>
        <p:txBody>
          <a:bodyPr vert="horz" lIns="94476" tIns="47238" rIns="94476" bIns="47238" rtlCol="0"/>
          <a:lstStyle>
            <a:lvl1pPr algn="l">
              <a:defRPr sz="1200"/>
            </a:lvl1pPr>
          </a:lstStyle>
          <a:p>
            <a:endParaRPr lang="en-US" dirty="0"/>
          </a:p>
        </p:txBody>
      </p:sp>
      <p:sp>
        <p:nvSpPr>
          <p:cNvPr id="3" name="Date Placeholder 2"/>
          <p:cNvSpPr>
            <a:spLocks noGrp="1"/>
          </p:cNvSpPr>
          <p:nvPr>
            <p:ph type="dt" sz="quarter" idx="1"/>
          </p:nvPr>
        </p:nvSpPr>
        <p:spPr>
          <a:xfrm>
            <a:off x="3895404" y="0"/>
            <a:ext cx="2980055" cy="484515"/>
          </a:xfrm>
          <a:prstGeom prst="rect">
            <a:avLst/>
          </a:prstGeom>
        </p:spPr>
        <p:txBody>
          <a:bodyPr vert="horz" lIns="94476" tIns="47238" rIns="94476" bIns="47238" rtlCol="0"/>
          <a:lstStyle>
            <a:lvl1pPr algn="r">
              <a:defRPr sz="1200"/>
            </a:lvl1pPr>
          </a:lstStyle>
          <a:p>
            <a:fld id="{80680FBE-A8DF-4758-9AC4-3A9E1039168F}" type="datetimeFigureOut">
              <a:rPr lang="en-US" smtClean="0"/>
              <a:t>5/22/2023</a:t>
            </a:fld>
            <a:endParaRPr lang="en-US" dirty="0"/>
          </a:p>
        </p:txBody>
      </p:sp>
      <p:sp>
        <p:nvSpPr>
          <p:cNvPr id="4" name="Footer Placeholder 3"/>
          <p:cNvSpPr>
            <a:spLocks noGrp="1"/>
          </p:cNvSpPr>
          <p:nvPr>
            <p:ph type="ftr" sz="quarter" idx="2"/>
          </p:nvPr>
        </p:nvSpPr>
        <p:spPr>
          <a:xfrm>
            <a:off x="0" y="9172249"/>
            <a:ext cx="2980055" cy="484514"/>
          </a:xfrm>
          <a:prstGeom prst="rect">
            <a:avLst/>
          </a:prstGeom>
        </p:spPr>
        <p:txBody>
          <a:bodyPr vert="horz" lIns="94476" tIns="47238" rIns="94476" bIns="4723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95404" y="9172249"/>
            <a:ext cx="2980055" cy="484514"/>
          </a:xfrm>
          <a:prstGeom prst="rect">
            <a:avLst/>
          </a:prstGeom>
        </p:spPr>
        <p:txBody>
          <a:bodyPr vert="horz" lIns="94476" tIns="47238" rIns="94476" bIns="47238" rtlCol="0" anchor="b"/>
          <a:lstStyle>
            <a:lvl1pPr algn="r">
              <a:defRPr sz="1200"/>
            </a:lvl1pPr>
          </a:lstStyle>
          <a:p>
            <a:fld id="{9C679768-A2FC-4D08-91F6-8DCE6C566B36}" type="slidenum">
              <a:rPr lang="en-US" smtClean="0"/>
              <a:t>‹#›</a:t>
            </a:fld>
            <a:endParaRPr lang="en-US" dirty="0"/>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0055" cy="484515"/>
          </a:xfrm>
          <a:prstGeom prst="rect">
            <a:avLst/>
          </a:prstGeom>
        </p:spPr>
        <p:txBody>
          <a:bodyPr vert="horz" lIns="94476" tIns="47238" rIns="94476" bIns="47238" rtlCol="0"/>
          <a:lstStyle>
            <a:lvl1pPr algn="l">
              <a:defRPr sz="1200"/>
            </a:lvl1pPr>
          </a:lstStyle>
          <a:p>
            <a:endParaRPr lang="en-US" dirty="0"/>
          </a:p>
        </p:txBody>
      </p:sp>
      <p:sp>
        <p:nvSpPr>
          <p:cNvPr id="3" name="Date Placeholder 2"/>
          <p:cNvSpPr>
            <a:spLocks noGrp="1"/>
          </p:cNvSpPr>
          <p:nvPr>
            <p:ph type="dt" idx="1"/>
          </p:nvPr>
        </p:nvSpPr>
        <p:spPr>
          <a:xfrm>
            <a:off x="3895404" y="0"/>
            <a:ext cx="2980055" cy="484515"/>
          </a:xfrm>
          <a:prstGeom prst="rect">
            <a:avLst/>
          </a:prstGeom>
        </p:spPr>
        <p:txBody>
          <a:bodyPr vert="horz" lIns="94476" tIns="47238" rIns="94476" bIns="47238" rtlCol="0"/>
          <a:lstStyle>
            <a:lvl1pPr algn="r">
              <a:defRPr sz="1200"/>
            </a:lvl1pPr>
          </a:lstStyle>
          <a:p>
            <a:fld id="{EC13577B-6902-467D-A26C-08A0DD5E4E03}" type="datetimeFigureOut">
              <a:rPr lang="en-US" smtClean="0"/>
              <a:t>5/22/2023</a:t>
            </a:fld>
            <a:endParaRPr lang="en-US" dirty="0"/>
          </a:p>
        </p:txBody>
      </p:sp>
      <p:sp>
        <p:nvSpPr>
          <p:cNvPr id="4" name="Slide Image Placeholder 3"/>
          <p:cNvSpPr>
            <a:spLocks noGrp="1" noRot="1" noChangeAspect="1"/>
          </p:cNvSpPr>
          <p:nvPr>
            <p:ph type="sldImg" idx="2"/>
          </p:nvPr>
        </p:nvSpPr>
        <p:spPr>
          <a:xfrm>
            <a:off x="542925" y="1206500"/>
            <a:ext cx="5791200" cy="3259138"/>
          </a:xfrm>
          <a:prstGeom prst="rect">
            <a:avLst/>
          </a:prstGeom>
          <a:noFill/>
          <a:ln w="12700">
            <a:solidFill>
              <a:prstClr val="black"/>
            </a:solidFill>
          </a:ln>
        </p:spPr>
        <p:txBody>
          <a:bodyPr vert="horz" lIns="94476" tIns="47238" rIns="94476" bIns="47238" rtlCol="0" anchor="ctr"/>
          <a:lstStyle/>
          <a:p>
            <a:endParaRPr lang="en-US" dirty="0"/>
          </a:p>
        </p:txBody>
      </p:sp>
      <p:sp>
        <p:nvSpPr>
          <p:cNvPr id="5" name="Notes Placeholder 4"/>
          <p:cNvSpPr>
            <a:spLocks noGrp="1"/>
          </p:cNvSpPr>
          <p:nvPr>
            <p:ph type="body" sz="quarter" idx="3"/>
          </p:nvPr>
        </p:nvSpPr>
        <p:spPr>
          <a:xfrm>
            <a:off x="687705" y="4647317"/>
            <a:ext cx="5501640" cy="3802350"/>
          </a:xfrm>
          <a:prstGeom prst="rect">
            <a:avLst/>
          </a:prstGeom>
        </p:spPr>
        <p:txBody>
          <a:bodyPr vert="horz" lIns="94476" tIns="47238" rIns="94476" bIns="4723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72249"/>
            <a:ext cx="2980055" cy="484514"/>
          </a:xfrm>
          <a:prstGeom prst="rect">
            <a:avLst/>
          </a:prstGeom>
        </p:spPr>
        <p:txBody>
          <a:bodyPr vert="horz" lIns="94476" tIns="47238" rIns="94476" bIns="4723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5404" y="9172249"/>
            <a:ext cx="2980055" cy="484514"/>
          </a:xfrm>
          <a:prstGeom prst="rect">
            <a:avLst/>
          </a:prstGeom>
        </p:spPr>
        <p:txBody>
          <a:bodyPr vert="horz" lIns="94476" tIns="47238" rIns="94476" bIns="47238" rtlCol="0" anchor="b"/>
          <a:lstStyle>
            <a:lvl1pPr algn="r">
              <a:defRPr sz="1200"/>
            </a:lvl1pPr>
          </a:lstStyle>
          <a:p>
            <a:fld id="{DF61EA0F-A667-4B49-8422-0062BC55E249}" type="slidenum">
              <a:rPr lang="en-US" smtClean="0"/>
              <a:t>‹#›</a:t>
            </a:fld>
            <a:endParaRPr lang="en-US" dirty="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F61EA0F-A667-4B49-8422-0062BC55E249}" type="slidenum">
              <a:rPr lang="en-US" smtClean="0"/>
              <a:t>1</a:t>
            </a:fld>
            <a:endParaRPr lang="en-US" dirty="0"/>
          </a:p>
        </p:txBody>
      </p:sp>
    </p:spTree>
    <p:extLst>
      <p:ext uri="{BB962C8B-B14F-4D97-AF65-F5344CB8AC3E}">
        <p14:creationId xmlns:p14="http://schemas.microsoft.com/office/powerpoint/2010/main" val="3493981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Again, there is a link to the previous theme for students as they adopt a functional approach – what do I need to do to make my teaching better</a:t>
            </a:r>
          </a:p>
          <a:p>
            <a:endParaRPr lang="en-GB" dirty="0"/>
          </a:p>
          <a:p>
            <a:r>
              <a:rPr lang="en-GB" dirty="0"/>
              <a:t>But not making a link between their reflections and pupil learning</a:t>
            </a:r>
          </a:p>
          <a:p>
            <a:endParaRPr lang="en-GB" dirty="0"/>
          </a:p>
          <a:p>
            <a:r>
              <a:rPr lang="en-GB" dirty="0"/>
              <a:t>Nor do mentors make this link. </a:t>
            </a:r>
          </a:p>
          <a:p>
            <a:endParaRPr lang="en-GB" dirty="0"/>
          </a:p>
          <a:p>
            <a:r>
              <a:rPr lang="en-GB" dirty="0"/>
              <a:t>They want students to see an intrinsic value in the process and to adapt it to suit the student’s learning needs.</a:t>
            </a:r>
          </a:p>
        </p:txBody>
      </p:sp>
      <p:sp>
        <p:nvSpPr>
          <p:cNvPr id="4" name="Slide Number Placeholder 3"/>
          <p:cNvSpPr>
            <a:spLocks noGrp="1"/>
          </p:cNvSpPr>
          <p:nvPr>
            <p:ph type="sldNum" sz="quarter" idx="5"/>
          </p:nvPr>
        </p:nvSpPr>
        <p:spPr/>
        <p:txBody>
          <a:bodyPr/>
          <a:lstStyle/>
          <a:p>
            <a:fld id="{DF61EA0F-A667-4B49-8422-0062BC55E249}" type="slidenum">
              <a:rPr lang="en-US" smtClean="0"/>
              <a:t>13</a:t>
            </a:fld>
            <a:endParaRPr lang="en-US" dirty="0"/>
          </a:p>
        </p:txBody>
      </p:sp>
    </p:spTree>
    <p:extLst>
      <p:ext uri="{BB962C8B-B14F-4D97-AF65-F5344CB8AC3E}">
        <p14:creationId xmlns:p14="http://schemas.microsoft.com/office/powerpoint/2010/main" val="169577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is a match here between the two viewpoints. Mentors see the value but acknowledge it can be difficult to engage all students.</a:t>
            </a:r>
          </a:p>
          <a:p>
            <a:endParaRPr lang="en-GB" dirty="0"/>
          </a:p>
          <a:p>
            <a:r>
              <a:rPr lang="en-GB" dirty="0"/>
              <a:t>Probably explained by the fact that there are two viewpoints. Those who are easy to engage see it integral to becoming an education</a:t>
            </a:r>
          </a:p>
        </p:txBody>
      </p:sp>
      <p:sp>
        <p:nvSpPr>
          <p:cNvPr id="4" name="Slide Number Placeholder 3"/>
          <p:cNvSpPr>
            <a:spLocks noGrp="1"/>
          </p:cNvSpPr>
          <p:nvPr>
            <p:ph type="sldNum" sz="quarter" idx="5"/>
          </p:nvPr>
        </p:nvSpPr>
        <p:spPr/>
        <p:txBody>
          <a:bodyPr/>
          <a:lstStyle/>
          <a:p>
            <a:fld id="{DF61EA0F-A667-4B49-8422-0062BC55E249}" type="slidenum">
              <a:rPr lang="en-US" smtClean="0"/>
              <a:t>14</a:t>
            </a:fld>
            <a:endParaRPr lang="en-US" dirty="0"/>
          </a:p>
        </p:txBody>
      </p:sp>
    </p:spTree>
    <p:extLst>
      <p:ext uri="{BB962C8B-B14F-4D97-AF65-F5344CB8AC3E}">
        <p14:creationId xmlns:p14="http://schemas.microsoft.com/office/powerpoint/2010/main" val="2746215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Students are more likely to use it in centre-based sessions. Implying that any potential transfer is one directional only.</a:t>
            </a:r>
          </a:p>
          <a:p>
            <a:endParaRPr lang="en-GB" dirty="0"/>
          </a:p>
          <a:p>
            <a:r>
              <a:rPr lang="en-GB" dirty="0"/>
              <a:t>Comments from mentors were limited in relation to this. Probably as a result of their limited understanding of our ITE curriculum. This comment was provided by a tutor who taught in university and is also a link tutor.</a:t>
            </a:r>
          </a:p>
        </p:txBody>
      </p:sp>
      <p:sp>
        <p:nvSpPr>
          <p:cNvPr id="4" name="Slide Number Placeholder 3"/>
          <p:cNvSpPr>
            <a:spLocks noGrp="1"/>
          </p:cNvSpPr>
          <p:nvPr>
            <p:ph type="sldNum" sz="quarter" idx="5"/>
          </p:nvPr>
        </p:nvSpPr>
        <p:spPr/>
        <p:txBody>
          <a:bodyPr/>
          <a:lstStyle/>
          <a:p>
            <a:fld id="{DF61EA0F-A667-4B49-8422-0062BC55E249}" type="slidenum">
              <a:rPr lang="en-US" smtClean="0"/>
              <a:t>15</a:t>
            </a:fld>
            <a:endParaRPr lang="en-US" dirty="0"/>
          </a:p>
        </p:txBody>
      </p:sp>
    </p:spTree>
    <p:extLst>
      <p:ext uri="{BB962C8B-B14F-4D97-AF65-F5344CB8AC3E}">
        <p14:creationId xmlns:p14="http://schemas.microsoft.com/office/powerpoint/2010/main" val="3181279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Given that we are looking to strengthen the way that centre based and school based training interlink. The natural area of literature to explore is around ‘theory’ and ‘practice’. </a:t>
            </a:r>
          </a:p>
          <a:p>
            <a:endParaRPr lang="en-GB" dirty="0"/>
          </a:p>
          <a:p>
            <a:r>
              <a:rPr lang="en-GB" dirty="0"/>
              <a:t>In much of the research, these two terms are used by students to mean ‘centre based’ and ‘placements’. Within the literature reviewed so far, there is an interesting use of vocabulary used to describe this ranging from </a:t>
            </a:r>
            <a:r>
              <a:rPr lang="en-GB" b="1" dirty="0"/>
              <a:t>gap</a:t>
            </a:r>
            <a:r>
              <a:rPr lang="en-GB" b="0" dirty="0"/>
              <a:t> to </a:t>
            </a:r>
            <a:r>
              <a:rPr lang="en-GB" b="1" dirty="0"/>
              <a:t>something to be bridge, a nexus, an interplay </a:t>
            </a:r>
            <a:r>
              <a:rPr lang="en-GB" b="0" dirty="0"/>
              <a:t>and </a:t>
            </a:r>
            <a:r>
              <a:rPr lang="en-GB" b="1" dirty="0"/>
              <a:t>a transference of learning from one context to another</a:t>
            </a:r>
            <a:endParaRPr lang="en-GB" dirty="0"/>
          </a:p>
        </p:txBody>
      </p:sp>
      <p:sp>
        <p:nvSpPr>
          <p:cNvPr id="4" name="Slide Number Placeholder 3"/>
          <p:cNvSpPr>
            <a:spLocks noGrp="1"/>
          </p:cNvSpPr>
          <p:nvPr>
            <p:ph type="sldNum" sz="quarter" idx="5"/>
          </p:nvPr>
        </p:nvSpPr>
        <p:spPr/>
        <p:txBody>
          <a:bodyPr/>
          <a:lstStyle/>
          <a:p>
            <a:fld id="{DF61EA0F-A667-4B49-8422-0062BC55E249}" type="slidenum">
              <a:rPr lang="en-US" smtClean="0"/>
              <a:t>2</a:t>
            </a:fld>
            <a:endParaRPr lang="en-US" dirty="0"/>
          </a:p>
        </p:txBody>
      </p:sp>
    </p:spTree>
    <p:extLst>
      <p:ext uri="{BB962C8B-B14F-4D97-AF65-F5344CB8AC3E}">
        <p14:creationId xmlns:p14="http://schemas.microsoft.com/office/powerpoint/2010/main" val="244616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Philpott goes on to explain why this is an area which has been revisited over time and continues to be of prime interest (particularly with accreditation and intensive school based elements) is the underlying belief that what is done in centre based training is beneficial to workplace practice.</a:t>
            </a:r>
          </a:p>
          <a:p>
            <a:endParaRPr lang="en-GB" dirty="0"/>
          </a:p>
          <a:p>
            <a:r>
              <a:rPr lang="en-GB" dirty="0"/>
              <a:t>This does omit the reverse link, that what is learned in school can support centre based training, forming a positive feedback loop. </a:t>
            </a:r>
          </a:p>
          <a:p>
            <a:endParaRPr lang="en-GB" dirty="0"/>
          </a:p>
          <a:p>
            <a:r>
              <a:rPr lang="en-GB" dirty="0"/>
              <a:t>However, it does make a case for actions in place to bring the two together.</a:t>
            </a:r>
          </a:p>
        </p:txBody>
      </p:sp>
      <p:sp>
        <p:nvSpPr>
          <p:cNvPr id="4" name="Slide Number Placeholder 3"/>
          <p:cNvSpPr>
            <a:spLocks noGrp="1"/>
          </p:cNvSpPr>
          <p:nvPr>
            <p:ph type="sldNum" sz="quarter" idx="5"/>
          </p:nvPr>
        </p:nvSpPr>
        <p:spPr/>
        <p:txBody>
          <a:bodyPr/>
          <a:lstStyle/>
          <a:p>
            <a:fld id="{DF61EA0F-A667-4B49-8422-0062BC55E249}" type="slidenum">
              <a:rPr lang="en-US" smtClean="0"/>
              <a:t>3</a:t>
            </a:fld>
            <a:endParaRPr lang="en-US" dirty="0"/>
          </a:p>
        </p:txBody>
      </p:sp>
    </p:spTree>
    <p:extLst>
      <p:ext uri="{BB962C8B-B14F-4D97-AF65-F5344CB8AC3E}">
        <p14:creationId xmlns:p14="http://schemas.microsoft.com/office/powerpoint/2010/main" val="2228267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Having introduced this scrapbook, we are keen to research its impact. We would obviously be evaluating its use but we wanted to go beyond this and establish a research project to explore in detail.</a:t>
            </a:r>
          </a:p>
          <a:p>
            <a:endParaRPr lang="en-GB" dirty="0"/>
          </a:p>
          <a:p>
            <a:r>
              <a:rPr lang="en-GB" dirty="0"/>
              <a:t>Particular interest in the way that it is conceptualised by stakeholders: students, tutors and mentors.</a:t>
            </a:r>
          </a:p>
          <a:p>
            <a:endParaRPr lang="en-GB" dirty="0"/>
          </a:p>
          <a:p>
            <a:r>
              <a:rPr lang="en-GB" dirty="0"/>
              <a:t>In other words, how similar are everyone’s views. We are at the start of the project now and have opted for an action research approach as we hope to be able to use this to refine the way it is used over time in order to bring a convergence of conceptualisations over time. Leading to a shared understanding that maximises impact.</a:t>
            </a:r>
          </a:p>
        </p:txBody>
      </p:sp>
      <p:sp>
        <p:nvSpPr>
          <p:cNvPr id="4" name="Slide Number Placeholder 3"/>
          <p:cNvSpPr>
            <a:spLocks noGrp="1"/>
          </p:cNvSpPr>
          <p:nvPr>
            <p:ph type="sldNum" sz="quarter" idx="5"/>
          </p:nvPr>
        </p:nvSpPr>
        <p:spPr/>
        <p:txBody>
          <a:bodyPr/>
          <a:lstStyle/>
          <a:p>
            <a:fld id="{DF61EA0F-A667-4B49-8422-0062BC55E249}" type="slidenum">
              <a:rPr lang="en-US" smtClean="0"/>
              <a:t>4</a:t>
            </a:fld>
            <a:endParaRPr lang="en-US" dirty="0"/>
          </a:p>
        </p:txBody>
      </p:sp>
    </p:spTree>
    <p:extLst>
      <p:ext uri="{BB962C8B-B14F-4D97-AF65-F5344CB8AC3E}">
        <p14:creationId xmlns:p14="http://schemas.microsoft.com/office/powerpoint/2010/main" val="2746250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Context of trying to support deeper integration between school based learning and centre based learning on a primary PGCE</a:t>
            </a:r>
          </a:p>
          <a:p>
            <a:endParaRPr lang="en-GB" dirty="0"/>
          </a:p>
          <a:p>
            <a:r>
              <a:rPr lang="en-GB" dirty="0"/>
              <a:t>Programme covers both SD and campus based (core) PGCE. SD is taught in alliance largely by alliance colleagues within guidelines offered by University. So typically see variation in delivery patterns within agreed boundaries.</a:t>
            </a:r>
          </a:p>
          <a:p>
            <a:endParaRPr lang="en-GB" dirty="0"/>
          </a:p>
          <a:p>
            <a:r>
              <a:rPr lang="en-GB" dirty="0"/>
              <a:t>Introduced a reflective scrapbook as a tool to help with this integration. Had been piloted in a SD alliance in 2019 and then more widely adopted as part of a new validation that began in Sept 2021</a:t>
            </a:r>
          </a:p>
        </p:txBody>
      </p:sp>
      <p:sp>
        <p:nvSpPr>
          <p:cNvPr id="4" name="Slide Number Placeholder 3"/>
          <p:cNvSpPr>
            <a:spLocks noGrp="1"/>
          </p:cNvSpPr>
          <p:nvPr>
            <p:ph type="sldNum" sz="quarter" idx="5"/>
          </p:nvPr>
        </p:nvSpPr>
        <p:spPr/>
        <p:txBody>
          <a:bodyPr/>
          <a:lstStyle/>
          <a:p>
            <a:fld id="{DF61EA0F-A667-4B49-8422-0062BC55E249}" type="slidenum">
              <a:rPr lang="en-US" smtClean="0"/>
              <a:t>5</a:t>
            </a:fld>
            <a:endParaRPr lang="en-US" dirty="0"/>
          </a:p>
        </p:txBody>
      </p:sp>
    </p:spTree>
    <p:extLst>
      <p:ext uri="{BB962C8B-B14F-4D97-AF65-F5344CB8AC3E}">
        <p14:creationId xmlns:p14="http://schemas.microsoft.com/office/powerpoint/2010/main" val="1617712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Change in name to de-emphasise the name ‘scrapbook’ as some students were overly focussed on presentation</a:t>
            </a:r>
          </a:p>
          <a:p>
            <a:r>
              <a:rPr lang="en-GB" dirty="0"/>
              <a:t>Reduced the directed expectations in order to avoid students perceiving that it was a series of tasks to be completed (and thus that tutors would assess, rather than being something of intrinsic value to them)</a:t>
            </a:r>
          </a:p>
          <a:p>
            <a:endParaRPr lang="en-GB" dirty="0"/>
          </a:p>
        </p:txBody>
      </p:sp>
      <p:sp>
        <p:nvSpPr>
          <p:cNvPr id="4" name="Slide Number Placeholder 3"/>
          <p:cNvSpPr>
            <a:spLocks noGrp="1"/>
          </p:cNvSpPr>
          <p:nvPr>
            <p:ph type="sldNum" sz="quarter" idx="5"/>
          </p:nvPr>
        </p:nvSpPr>
        <p:spPr/>
        <p:txBody>
          <a:bodyPr/>
          <a:lstStyle/>
          <a:p>
            <a:fld id="{DF61EA0F-A667-4B49-8422-0062BC55E249}" type="slidenum">
              <a:rPr lang="en-US" smtClean="0"/>
              <a:t>7</a:t>
            </a:fld>
            <a:endParaRPr lang="en-US" dirty="0"/>
          </a:p>
        </p:txBody>
      </p:sp>
    </p:spTree>
    <p:extLst>
      <p:ext uri="{BB962C8B-B14F-4D97-AF65-F5344CB8AC3E}">
        <p14:creationId xmlns:p14="http://schemas.microsoft.com/office/powerpoint/2010/main" val="38229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Much wider range of words from mentor responses. Possibly indicating that too much is being expected of it. </a:t>
            </a:r>
          </a:p>
        </p:txBody>
      </p:sp>
      <p:sp>
        <p:nvSpPr>
          <p:cNvPr id="4" name="Slide Number Placeholder 3"/>
          <p:cNvSpPr>
            <a:spLocks noGrp="1"/>
          </p:cNvSpPr>
          <p:nvPr>
            <p:ph type="sldNum" sz="quarter" idx="5"/>
          </p:nvPr>
        </p:nvSpPr>
        <p:spPr/>
        <p:txBody>
          <a:bodyPr/>
          <a:lstStyle/>
          <a:p>
            <a:fld id="{DF61EA0F-A667-4B49-8422-0062BC55E249}" type="slidenum">
              <a:rPr lang="en-US" smtClean="0"/>
              <a:t>10</a:t>
            </a:fld>
            <a:endParaRPr lang="en-US" dirty="0"/>
          </a:p>
        </p:txBody>
      </p:sp>
    </p:spTree>
    <p:extLst>
      <p:ext uri="{BB962C8B-B14F-4D97-AF65-F5344CB8AC3E}">
        <p14:creationId xmlns:p14="http://schemas.microsoft.com/office/powerpoint/2010/main" val="1341722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Top statements in dark blue are drawn from the analysis of student questionnaire responses in relation to each of the themes. Lower statements in dark blue are drawn from mentor / link tutor responses</a:t>
            </a:r>
          </a:p>
          <a:p>
            <a:endParaRPr lang="en-GB" dirty="0"/>
          </a:p>
          <a:p>
            <a:r>
              <a:rPr lang="en-GB" dirty="0"/>
              <a:t>Consensus around the value of it being a stimulus or acting as a prompt.</a:t>
            </a:r>
          </a:p>
          <a:p>
            <a:endParaRPr lang="en-GB" dirty="0"/>
          </a:p>
          <a:p>
            <a:r>
              <a:rPr lang="en-GB" dirty="0"/>
              <a:t>Interesting that students link to TS as a gateway to QTS, which acts as a nice bridge to the second theme</a:t>
            </a:r>
          </a:p>
        </p:txBody>
      </p:sp>
      <p:sp>
        <p:nvSpPr>
          <p:cNvPr id="4" name="Slide Number Placeholder 3"/>
          <p:cNvSpPr>
            <a:spLocks noGrp="1"/>
          </p:cNvSpPr>
          <p:nvPr>
            <p:ph type="sldNum" sz="quarter" idx="5"/>
          </p:nvPr>
        </p:nvSpPr>
        <p:spPr/>
        <p:txBody>
          <a:bodyPr/>
          <a:lstStyle/>
          <a:p>
            <a:fld id="{DF61EA0F-A667-4B49-8422-0062BC55E249}" type="slidenum">
              <a:rPr lang="en-US" smtClean="0"/>
              <a:t>11</a:t>
            </a:fld>
            <a:endParaRPr lang="en-US" dirty="0"/>
          </a:p>
        </p:txBody>
      </p:sp>
    </p:spTree>
    <p:extLst>
      <p:ext uri="{BB962C8B-B14F-4D97-AF65-F5344CB8AC3E}">
        <p14:creationId xmlns:p14="http://schemas.microsoft.com/office/powerpoint/2010/main" val="4047003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Students more functional / transactional – they want QTS and see this as something that needs to be ticked off to help them get there. Very surface level reflections.</a:t>
            </a:r>
          </a:p>
          <a:p>
            <a:endParaRPr lang="en-GB" dirty="0"/>
          </a:p>
          <a:p>
            <a:r>
              <a:rPr lang="en-GB" dirty="0"/>
              <a:t>Mentors see it as having value in encouraging a reflective and critical mindset</a:t>
            </a:r>
          </a:p>
        </p:txBody>
      </p:sp>
      <p:sp>
        <p:nvSpPr>
          <p:cNvPr id="4" name="Slide Number Placeholder 3"/>
          <p:cNvSpPr>
            <a:spLocks noGrp="1"/>
          </p:cNvSpPr>
          <p:nvPr>
            <p:ph type="sldNum" sz="quarter" idx="5"/>
          </p:nvPr>
        </p:nvSpPr>
        <p:spPr/>
        <p:txBody>
          <a:bodyPr/>
          <a:lstStyle/>
          <a:p>
            <a:fld id="{DF61EA0F-A667-4B49-8422-0062BC55E249}" type="slidenum">
              <a:rPr lang="en-US" smtClean="0"/>
              <a:t>12</a:t>
            </a:fld>
            <a:endParaRPr lang="en-US" dirty="0"/>
          </a:p>
        </p:txBody>
      </p:sp>
    </p:spTree>
    <p:extLst>
      <p:ext uri="{BB962C8B-B14F-4D97-AF65-F5344CB8AC3E}">
        <p14:creationId xmlns:p14="http://schemas.microsoft.com/office/powerpoint/2010/main" val="12398376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1 Title/Finish Slide">
    <p:spTree>
      <p:nvGrpSpPr>
        <p:cNvPr id="1" name=""/>
        <p:cNvGrpSpPr/>
        <p:nvPr/>
      </p:nvGrpSpPr>
      <p:grpSpPr>
        <a:xfrm>
          <a:off x="0" y="0"/>
          <a:ext cx="0" cy="0"/>
          <a:chOff x="0" y="0"/>
          <a:chExt cx="0" cy="0"/>
        </a:xfrm>
      </p:grpSpPr>
      <p:sp>
        <p:nvSpPr>
          <p:cNvPr id="7" name="Rectangle 6"/>
          <p:cNvSpPr/>
          <p:nvPr userDrawn="1"/>
        </p:nvSpPr>
        <p:spPr bwMode="blackWhite">
          <a:xfrm>
            <a:off x="224126" y="190864"/>
            <a:ext cx="11682101" cy="6332433"/>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mj-lt"/>
            </a:endParaRPr>
          </a:p>
        </p:txBody>
      </p:sp>
      <p:pic>
        <p:nvPicPr>
          <p:cNvPr id="3" name="Picture 2" descr="Transparent Oak leaves of differing sizes. University of Cumbria text below in black" title="University of Cumbria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31887" y="509450"/>
            <a:ext cx="1120462" cy="1316700"/>
          </a:xfrm>
          <a:prstGeom prst="rect">
            <a:avLst/>
          </a:prstGeom>
        </p:spPr>
      </p:pic>
      <p:sp>
        <p:nvSpPr>
          <p:cNvPr id="8" name="Title 7"/>
          <p:cNvSpPr>
            <a:spLocks noGrp="1"/>
          </p:cNvSpPr>
          <p:nvPr>
            <p:ph type="title"/>
          </p:nvPr>
        </p:nvSpPr>
        <p:spPr>
          <a:xfrm>
            <a:off x="521208" y="602603"/>
            <a:ext cx="7940212" cy="1522412"/>
          </a:xfrm>
        </p:spPr>
        <p:txBody>
          <a:bodyPr/>
          <a:lstStyle>
            <a:lvl1pPr>
              <a:lnSpc>
                <a:spcPct val="150000"/>
              </a:lnSpc>
              <a:defRPr sz="4400">
                <a:solidFill>
                  <a:schemeClr val="tx1">
                    <a:lumMod val="85000"/>
                    <a:lumOff val="15000"/>
                  </a:schemeClr>
                </a:solidFill>
                <a:latin typeface="+mj-lt"/>
                <a:cs typeface="Heebo" pitchFamily="2" charset="-79"/>
              </a:defRPr>
            </a:lvl1pPr>
          </a:lstStyle>
          <a:p>
            <a:r>
              <a:rPr lang="en-US"/>
              <a:t>Click to edit Master title style</a:t>
            </a:r>
            <a:endParaRPr lang="en-GB" dirty="0"/>
          </a:p>
        </p:txBody>
      </p:sp>
      <p:sp>
        <p:nvSpPr>
          <p:cNvPr id="13" name="Content Placeholder 12"/>
          <p:cNvSpPr>
            <a:spLocks noGrp="1"/>
          </p:cNvSpPr>
          <p:nvPr>
            <p:ph sz="quarter" idx="10"/>
          </p:nvPr>
        </p:nvSpPr>
        <p:spPr>
          <a:xfrm>
            <a:off x="520700" y="2781837"/>
            <a:ext cx="7528596" cy="3451538"/>
          </a:xfrm>
        </p:spPr>
        <p:txBody>
          <a:bodyPr/>
          <a:lstStyle>
            <a:lvl1pPr>
              <a:defRPr>
                <a:latin typeface="+mj-lt"/>
                <a:cs typeface="Heebo" pitchFamily="2" charset="-79"/>
              </a:defRPr>
            </a:lvl1pPr>
          </a:lstStyle>
          <a:p>
            <a:pPr lvl="0"/>
            <a:r>
              <a:rPr lang="en-US"/>
              <a:t>Click to edit Master text styles</a:t>
            </a:r>
          </a:p>
        </p:txBody>
      </p:sp>
    </p:spTree>
    <p:extLst>
      <p:ext uri="{BB962C8B-B14F-4D97-AF65-F5344CB8AC3E}">
        <p14:creationId xmlns:p14="http://schemas.microsoft.com/office/powerpoint/2010/main" val="1718549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3 Title/Finish Slide">
    <p:spTree>
      <p:nvGrpSpPr>
        <p:cNvPr id="1" name=""/>
        <p:cNvGrpSpPr/>
        <p:nvPr/>
      </p:nvGrpSpPr>
      <p:grpSpPr>
        <a:xfrm>
          <a:off x="0" y="0"/>
          <a:ext cx="0" cy="0"/>
          <a:chOff x="0" y="0"/>
          <a:chExt cx="0" cy="0"/>
        </a:xfrm>
      </p:grpSpPr>
      <p:sp>
        <p:nvSpPr>
          <p:cNvPr id="2" name="Rounded Rectangle 1"/>
          <p:cNvSpPr/>
          <p:nvPr userDrawn="1"/>
        </p:nvSpPr>
        <p:spPr>
          <a:xfrm>
            <a:off x="3882685" y="3615397"/>
            <a:ext cx="8792308" cy="2762189"/>
          </a:xfrm>
          <a:prstGeom prst="roundRect">
            <a:avLst/>
          </a:prstGeom>
          <a:solidFill>
            <a:srgbClr val="5DC4B1"/>
          </a:solidFill>
          <a:ln>
            <a:solidFill>
              <a:srgbClr val="69C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latin typeface="+mj-lt"/>
            </a:endParaRPr>
          </a:p>
        </p:txBody>
      </p:sp>
      <p:pic>
        <p:nvPicPr>
          <p:cNvPr id="3" name="Picture 2" descr="Transparent Oak leaves of differing sizes. University of Cumbria text below in black" title="University of Cumbria"/>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70524" y="457934"/>
            <a:ext cx="1120462" cy="1316700"/>
          </a:xfrm>
          <a:prstGeom prst="rect">
            <a:avLst/>
          </a:prstGeom>
        </p:spPr>
      </p:pic>
      <p:sp>
        <p:nvSpPr>
          <p:cNvPr id="8" name="Title 7"/>
          <p:cNvSpPr>
            <a:spLocks noGrp="1"/>
          </p:cNvSpPr>
          <p:nvPr>
            <p:ph type="title"/>
          </p:nvPr>
        </p:nvSpPr>
        <p:spPr>
          <a:xfrm>
            <a:off x="4417454" y="3914188"/>
            <a:ext cx="7591579" cy="2126005"/>
          </a:xfrm>
        </p:spPr>
        <p:txBody>
          <a:bodyPr/>
          <a:lstStyle>
            <a:lvl1pPr>
              <a:lnSpc>
                <a:spcPct val="150000"/>
              </a:lnSpc>
              <a:defRPr sz="4400">
                <a:solidFill>
                  <a:schemeClr val="tx1">
                    <a:lumMod val="85000"/>
                    <a:lumOff val="15000"/>
                  </a:schemeClr>
                </a:solidFill>
                <a:latin typeface="+mj-lt"/>
                <a:cs typeface="Heebo" pitchFamily="2" charset="-79"/>
              </a:defRPr>
            </a:lvl1pPr>
          </a:lstStyle>
          <a:p>
            <a:r>
              <a:rPr lang="en-US"/>
              <a:t>Click to edit Master title style</a:t>
            </a:r>
            <a:endParaRPr lang="en-GB" dirty="0"/>
          </a:p>
        </p:txBody>
      </p:sp>
      <p:sp>
        <p:nvSpPr>
          <p:cNvPr id="13" name="Content Placeholder 12"/>
          <p:cNvSpPr>
            <a:spLocks noGrp="1"/>
          </p:cNvSpPr>
          <p:nvPr>
            <p:ph sz="quarter" idx="10"/>
          </p:nvPr>
        </p:nvSpPr>
        <p:spPr>
          <a:xfrm>
            <a:off x="520700" y="457934"/>
            <a:ext cx="7528596" cy="2980725"/>
          </a:xfrm>
        </p:spPr>
        <p:txBody>
          <a:bodyPr/>
          <a:lstStyle>
            <a:lvl1pPr>
              <a:defRPr>
                <a:latin typeface="+mj-lt"/>
                <a:cs typeface="Heebo" pitchFamily="2" charset="-79"/>
              </a:defRPr>
            </a:lvl1pPr>
          </a:lstStyle>
          <a:p>
            <a:pPr lvl="0"/>
            <a:r>
              <a:rPr lang="en-US"/>
              <a:t>Click to edit Master text styles</a:t>
            </a:r>
          </a:p>
        </p:txBody>
      </p:sp>
      <p:sp>
        <p:nvSpPr>
          <p:cNvPr id="4" name="TextBox 3">
            <a:extLst>
              <a:ext uri="{FF2B5EF4-FFF2-40B4-BE49-F238E27FC236}">
                <a16:creationId xmlns:a16="http://schemas.microsoft.com/office/drawing/2014/main" id="{4A6757BA-667B-314A-94C5-9C41A446C89E}"/>
              </a:ext>
            </a:extLst>
          </p:cNvPr>
          <p:cNvSpPr txBox="1"/>
          <p:nvPr userDrawn="1"/>
        </p:nvSpPr>
        <p:spPr>
          <a:xfrm>
            <a:off x="1787236" y="4336473"/>
            <a:ext cx="0" cy="0"/>
          </a:xfrm>
          <a:prstGeom prst="rect">
            <a:avLst/>
          </a:prstGeom>
        </p:spPr>
        <p:txBody>
          <a:bodyPr vert="horz" wrap="none" lIns="91440" tIns="45720" rIns="91440" bIns="45720" rtlCol="0" anchor="b" anchorCtr="0">
            <a:noAutofit/>
          </a:bodyPr>
          <a:lstStyle/>
          <a:p>
            <a:endParaRPr lang="en-US" sz="3200" dirty="0">
              <a:latin typeface="+mj-lt"/>
            </a:endParaRPr>
          </a:p>
        </p:txBody>
      </p:sp>
    </p:spTree>
    <p:extLst>
      <p:ext uri="{BB962C8B-B14F-4D97-AF65-F5344CB8AC3E}">
        <p14:creationId xmlns:p14="http://schemas.microsoft.com/office/powerpoint/2010/main" val="2603187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 Title Content">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254951" y="24871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sp>
        <p:nvSpPr>
          <p:cNvPr id="10" name="Rectangle 9"/>
          <p:cNvSpPr/>
          <p:nvPr userDrawn="1"/>
        </p:nvSpPr>
        <p:spPr bwMode="blackWhite">
          <a:xfrm>
            <a:off x="283087" y="276852"/>
            <a:ext cx="11683049" cy="1025103"/>
          </a:xfrm>
          <a:prstGeom prst="rect">
            <a:avLst/>
          </a:prstGeom>
          <a:solidFill>
            <a:srgbClr val="5DC4B1"/>
          </a:solidFill>
          <a:ln>
            <a:solidFill>
              <a:srgbClr val="69C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mj-lt"/>
            </a:endParaRPr>
          </a:p>
        </p:txBody>
      </p:sp>
      <p:sp>
        <p:nvSpPr>
          <p:cNvPr id="2" name="Title 1"/>
          <p:cNvSpPr>
            <a:spLocks noGrp="1"/>
          </p:cNvSpPr>
          <p:nvPr>
            <p:ph type="title"/>
          </p:nvPr>
        </p:nvSpPr>
        <p:spPr>
          <a:xfrm>
            <a:off x="379540" y="455295"/>
            <a:ext cx="10232652" cy="640080"/>
          </a:xfrm>
        </p:spPr>
        <p:txBody>
          <a:bodyPr>
            <a:noAutofit/>
          </a:bodyPr>
          <a:lstStyle>
            <a:lvl1pPr>
              <a:defRPr sz="4000" b="0">
                <a:solidFill>
                  <a:schemeClr val="tx1">
                    <a:lumMod val="85000"/>
                    <a:lumOff val="15000"/>
                  </a:schemeClr>
                </a:solidFill>
                <a:latin typeface="+mj-lt"/>
              </a:defRPr>
            </a:lvl1pPr>
          </a:lstStyle>
          <a:p>
            <a:r>
              <a:rPr lang="en-US"/>
              <a:t>Click to edit Master title style</a:t>
            </a:r>
            <a:endParaRPr lang="en-US" dirty="0"/>
          </a:p>
        </p:txBody>
      </p:sp>
      <p:sp>
        <p:nvSpPr>
          <p:cNvPr id="7" name="Content Placeholder 6"/>
          <p:cNvSpPr>
            <a:spLocks noGrp="1"/>
          </p:cNvSpPr>
          <p:nvPr>
            <p:ph sz="quarter" idx="13"/>
          </p:nvPr>
        </p:nvSpPr>
        <p:spPr>
          <a:xfrm>
            <a:off x="511360" y="1588451"/>
            <a:ext cx="11094486" cy="4837949"/>
          </a:xfrm>
          <a:noFill/>
          <a:ln w="12700">
            <a:solidFill>
              <a:srgbClr val="A1C4E3"/>
            </a:solidFill>
          </a:ln>
        </p:spPr>
        <p:txBody>
          <a:bodyPr vert="horz" lIns="91440" tIns="45720" rIns="91440" bIns="45720" rtlCol="0">
            <a:normAutofit/>
          </a:bodyPr>
          <a:lstStyle>
            <a:lvl1pPr>
              <a:defRPr lang="en-US" dirty="0" smtClean="0">
                <a:latin typeface="+mj-lt"/>
                <a:cs typeface="Heebo" pitchFamily="2" charset="-79"/>
              </a:defRPr>
            </a:lvl1pPr>
            <a:lvl2pPr>
              <a:defRPr lang="en-US" dirty="0" smtClean="0">
                <a:latin typeface="+mj-lt"/>
                <a:cs typeface="Heebo" pitchFamily="2" charset="-79"/>
              </a:defRPr>
            </a:lvl2pPr>
            <a:lvl3pPr>
              <a:defRPr lang="en-US" dirty="0" smtClean="0">
                <a:latin typeface="+mj-lt"/>
                <a:cs typeface="Heebo" pitchFamily="2" charset="-79"/>
              </a:defRPr>
            </a:lvl3pPr>
            <a:lvl4pPr>
              <a:defRPr lang="en-US" sz="2400" dirty="0" smtClean="0">
                <a:latin typeface="+mj-lt"/>
                <a:cs typeface="Heebo" pitchFamily="2" charset="-79"/>
              </a:defRPr>
            </a:lvl4pPr>
            <a:lvl5pPr>
              <a:defRPr lang="en-US" dirty="0">
                <a:latin typeface="+mj-lt"/>
                <a:cs typeface="Heebo" pitchFamily="2" charset="-79"/>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7618949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2 contenta">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blackWhite">
          <a:xfrm>
            <a:off x="195932" y="230084"/>
            <a:ext cx="11694018" cy="1025103"/>
          </a:xfrm>
          <a:prstGeom prst="rect">
            <a:avLst/>
          </a:prstGeom>
          <a:solidFill>
            <a:srgbClr val="5DC4B1"/>
          </a:solidFill>
          <a:ln>
            <a:solidFill>
              <a:srgbClr val="69C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mj-lt"/>
            </a:endParaRPr>
          </a:p>
        </p:txBody>
      </p:sp>
      <p:sp>
        <p:nvSpPr>
          <p:cNvPr id="2" name="Title 1"/>
          <p:cNvSpPr>
            <a:spLocks noGrp="1"/>
          </p:cNvSpPr>
          <p:nvPr>
            <p:ph type="title"/>
          </p:nvPr>
        </p:nvSpPr>
        <p:spPr>
          <a:xfrm>
            <a:off x="422732" y="504328"/>
            <a:ext cx="9524832" cy="640080"/>
          </a:xfrm>
        </p:spPr>
        <p:txBody>
          <a:bodyPr/>
          <a:lstStyle>
            <a:lvl1pPr>
              <a:defRPr>
                <a:solidFill>
                  <a:schemeClr val="tx1">
                    <a:lumMod val="85000"/>
                    <a:lumOff val="15000"/>
                  </a:schemeClr>
                </a:solidFill>
                <a:latin typeface="+mj-lt"/>
              </a:defRPr>
            </a:lvl1pPr>
          </a:lstStyle>
          <a:p>
            <a:r>
              <a:rPr lang="en-US"/>
              <a:t>Click to edit Master title style</a:t>
            </a:r>
            <a:endParaRPr lang="en-GB" dirty="0"/>
          </a:p>
        </p:txBody>
      </p:sp>
      <p:sp>
        <p:nvSpPr>
          <p:cNvPr id="6" name="Text Placeholder 5"/>
          <p:cNvSpPr>
            <a:spLocks noGrp="1"/>
          </p:cNvSpPr>
          <p:nvPr>
            <p:ph type="body" sz="quarter" idx="10"/>
          </p:nvPr>
        </p:nvSpPr>
        <p:spPr>
          <a:xfrm>
            <a:off x="520026" y="1648496"/>
            <a:ext cx="5178180" cy="4661817"/>
          </a:xfrm>
          <a:ln w="12700">
            <a:solidFill>
              <a:srgbClr val="A1C4E3"/>
            </a:solidFill>
          </a:ln>
        </p:spPr>
        <p:txBody>
          <a:bodyPr/>
          <a:lstStyle>
            <a:lvl1pPr>
              <a:defRPr>
                <a:latin typeface="+mj-lt"/>
              </a:defRPr>
            </a:lvl1pPr>
            <a:lvl2pPr>
              <a:lnSpc>
                <a:spcPct val="100000"/>
              </a:lnSpc>
              <a:defRPr>
                <a:latin typeface="+mj-lt"/>
              </a:defRPr>
            </a:lvl2pPr>
            <a:lvl3pPr>
              <a:lnSpc>
                <a:spcPct val="100000"/>
              </a:lnSpc>
              <a:defRPr>
                <a:latin typeface="+mj-lt"/>
              </a:defRPr>
            </a:lvl3pPr>
            <a:lvl4pPr>
              <a:lnSpc>
                <a:spcPct val="100000"/>
              </a:lnSpc>
              <a:defRPr>
                <a:latin typeface="+mj-lt"/>
              </a:defRPr>
            </a:lvl4pPr>
            <a:lvl5pPr>
              <a:lnSpc>
                <a:spcPct val="100000"/>
              </a:lnSpc>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7"/>
          <p:cNvSpPr>
            <a:spLocks noGrp="1"/>
          </p:cNvSpPr>
          <p:nvPr>
            <p:ph sz="quarter" idx="11"/>
          </p:nvPr>
        </p:nvSpPr>
        <p:spPr>
          <a:xfrm>
            <a:off x="6181859" y="1648496"/>
            <a:ext cx="5405707" cy="4661817"/>
          </a:xfrm>
          <a:ln w="12700">
            <a:solidFill>
              <a:srgbClr val="A1C4E3"/>
            </a:solidFill>
          </a:ln>
        </p:spPr>
        <p:txBody>
          <a:bodyPr/>
          <a:lstStyle>
            <a:lvl1pPr>
              <a:defRPr>
                <a:latin typeface="+mj-lt"/>
              </a:defRPr>
            </a:lvl1pPr>
          </a:lstStyle>
          <a:p>
            <a:pPr lvl="0"/>
            <a:r>
              <a:rPr lang="en-US"/>
              <a:t>Click to edit Master text styles</a:t>
            </a:r>
          </a:p>
        </p:txBody>
      </p:sp>
    </p:spTree>
    <p:extLst>
      <p:ext uri="{BB962C8B-B14F-4D97-AF65-F5344CB8AC3E}">
        <p14:creationId xmlns:p14="http://schemas.microsoft.com/office/powerpoint/2010/main" val="2321776677"/>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Compare Content">
    <p:spTree>
      <p:nvGrpSpPr>
        <p:cNvPr id="1" name=""/>
        <p:cNvGrpSpPr/>
        <p:nvPr/>
      </p:nvGrpSpPr>
      <p:grpSpPr>
        <a:xfrm>
          <a:off x="0" y="0"/>
          <a:ext cx="0" cy="0"/>
          <a:chOff x="0" y="0"/>
          <a:chExt cx="0" cy="0"/>
        </a:xfrm>
      </p:grpSpPr>
      <p:sp>
        <p:nvSpPr>
          <p:cNvPr id="13" name="Rectangle 12"/>
          <p:cNvSpPr/>
          <p:nvPr userDrawn="1"/>
        </p:nvSpPr>
        <p:spPr bwMode="blackWhite">
          <a:xfrm>
            <a:off x="267286" y="276852"/>
            <a:ext cx="11662118" cy="1025103"/>
          </a:xfrm>
          <a:prstGeom prst="rect">
            <a:avLst/>
          </a:prstGeom>
          <a:solidFill>
            <a:srgbClr val="5DC4B1"/>
          </a:solidFill>
          <a:ln>
            <a:solidFill>
              <a:srgbClr val="69C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p:cNvSpPr>
            <a:spLocks noGrp="1"/>
          </p:cNvSpPr>
          <p:nvPr>
            <p:ph type="title"/>
          </p:nvPr>
        </p:nvSpPr>
        <p:spPr>
          <a:xfrm>
            <a:off x="431054" y="435178"/>
            <a:ext cx="10181527" cy="640080"/>
          </a:xfrm>
        </p:spPr>
        <p:txBody>
          <a:bodyPr/>
          <a:lstStyle/>
          <a:p>
            <a:r>
              <a:rPr lang="en-US"/>
              <a:t>Click to edit Master title style</a:t>
            </a:r>
            <a:endParaRPr lang="en-GB" dirty="0"/>
          </a:p>
        </p:txBody>
      </p:sp>
      <p:sp>
        <p:nvSpPr>
          <p:cNvPr id="7" name="Text Placeholder 1"/>
          <p:cNvSpPr>
            <a:spLocks noGrp="1"/>
          </p:cNvSpPr>
          <p:nvPr>
            <p:ph type="body" idx="1"/>
          </p:nvPr>
        </p:nvSpPr>
        <p:spPr>
          <a:xfrm>
            <a:off x="536359" y="1414463"/>
            <a:ext cx="5231395" cy="823912"/>
          </a:xfrm>
          <a:ln>
            <a:solidFill>
              <a:srgbClr val="A1C4E3"/>
            </a:solidFill>
          </a:ln>
        </p:spPr>
        <p:txBody>
          <a:bodyPr>
            <a:normAutofit/>
          </a:bodyPr>
          <a:lstStyle>
            <a:lvl1pPr>
              <a:defRPr sz="2800" b="1"/>
            </a:lvl1pPr>
          </a:lstStyle>
          <a:p>
            <a:pPr lvl="0"/>
            <a:r>
              <a:rPr lang="en-US"/>
              <a:t>Click to edit Master text styles</a:t>
            </a:r>
          </a:p>
        </p:txBody>
      </p:sp>
      <p:sp>
        <p:nvSpPr>
          <p:cNvPr id="9" name="Content Placeholder 2"/>
          <p:cNvSpPr>
            <a:spLocks noGrp="1"/>
          </p:cNvSpPr>
          <p:nvPr>
            <p:ph sz="half" idx="2"/>
          </p:nvPr>
        </p:nvSpPr>
        <p:spPr>
          <a:xfrm>
            <a:off x="536359" y="2238375"/>
            <a:ext cx="5231395" cy="4278334"/>
          </a:xfrm>
          <a:ln>
            <a:solidFill>
              <a:srgbClr val="A1C4E3"/>
            </a:solidFill>
          </a:ln>
        </p:spPr>
        <p:txBody>
          <a:bodyPr>
            <a:normAutofit/>
          </a:bodyPr>
          <a:lstStyle>
            <a:lvl1pPr>
              <a:defRPr sz="2800"/>
            </a:lvl1pPr>
          </a:lstStyle>
          <a:p>
            <a:pPr lvl="0"/>
            <a:r>
              <a:rPr lang="en-US"/>
              <a:t>Click to edit Master text styles</a:t>
            </a:r>
          </a:p>
        </p:txBody>
      </p:sp>
      <p:sp>
        <p:nvSpPr>
          <p:cNvPr id="10" name="Text Placeholder 3"/>
          <p:cNvSpPr>
            <a:spLocks noGrp="1"/>
          </p:cNvSpPr>
          <p:nvPr>
            <p:ph type="body" sz="quarter" idx="3"/>
          </p:nvPr>
        </p:nvSpPr>
        <p:spPr>
          <a:xfrm>
            <a:off x="6246054" y="1414463"/>
            <a:ext cx="5321381" cy="823912"/>
          </a:xfrm>
          <a:ln>
            <a:solidFill>
              <a:srgbClr val="A1C4E3"/>
            </a:solidFill>
          </a:ln>
        </p:spPr>
        <p:txBody>
          <a:bodyPr>
            <a:normAutofit/>
          </a:bodyPr>
          <a:lstStyle>
            <a:lvl1pPr>
              <a:defRPr sz="2800" b="1"/>
            </a:lvl1pPr>
          </a:lstStyle>
          <a:p>
            <a:pPr lvl="0"/>
            <a:r>
              <a:rPr lang="en-US"/>
              <a:t>Click to edit Master text styles</a:t>
            </a:r>
          </a:p>
        </p:txBody>
      </p:sp>
      <p:sp>
        <p:nvSpPr>
          <p:cNvPr id="11" name="Content Placeholder 4"/>
          <p:cNvSpPr>
            <a:spLocks noGrp="1"/>
          </p:cNvSpPr>
          <p:nvPr>
            <p:ph sz="quarter" idx="4"/>
          </p:nvPr>
        </p:nvSpPr>
        <p:spPr>
          <a:xfrm>
            <a:off x="6246056" y="2238374"/>
            <a:ext cx="5321380" cy="4278335"/>
          </a:xfrm>
          <a:ln w="12700">
            <a:solidFill>
              <a:srgbClr val="A1C4E3"/>
            </a:solidFill>
          </a:ln>
        </p:spPr>
        <p:txBody>
          <a:bodyPr>
            <a:normAutofit/>
          </a:bodyPr>
          <a:lstStyle>
            <a:lvl1pPr>
              <a:defRPr sz="2800"/>
            </a:lvl1pPr>
          </a:lstStyle>
          <a:p>
            <a:pPr lvl="0"/>
            <a:r>
              <a:rPr lang="en-US"/>
              <a:t>Click to edit Master text styles</a:t>
            </a:r>
          </a:p>
        </p:txBody>
      </p:sp>
    </p:spTree>
    <p:extLst>
      <p:ext uri="{BB962C8B-B14F-4D97-AF65-F5344CB8AC3E}">
        <p14:creationId xmlns:p14="http://schemas.microsoft.com/office/powerpoint/2010/main" val="31578419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2 Contentb">
    <p:spTree>
      <p:nvGrpSpPr>
        <p:cNvPr id="1" name=""/>
        <p:cNvGrpSpPr/>
        <p:nvPr/>
      </p:nvGrpSpPr>
      <p:grpSpPr>
        <a:xfrm>
          <a:off x="0" y="0"/>
          <a:ext cx="0" cy="0"/>
          <a:chOff x="0" y="0"/>
          <a:chExt cx="0" cy="0"/>
        </a:xfrm>
      </p:grpSpPr>
      <p:sp>
        <p:nvSpPr>
          <p:cNvPr id="3" name="Content Placeholder 2"/>
          <p:cNvSpPr>
            <a:spLocks noGrp="1"/>
          </p:cNvSpPr>
          <p:nvPr>
            <p:ph idx="1"/>
          </p:nvPr>
        </p:nvSpPr>
        <p:spPr>
          <a:xfrm>
            <a:off x="6109855" y="457200"/>
            <a:ext cx="5583382" cy="6033752"/>
          </a:xfrm>
          <a:ln w="12700">
            <a:solidFill>
              <a:srgbClr val="A1C4E3"/>
            </a:solidFill>
          </a:ln>
        </p:spPr>
        <p:txBody>
          <a:bodyPr>
            <a:normAutofit/>
          </a:bodyPr>
          <a:lstStyle>
            <a:lvl1pPr>
              <a:defRPr sz="2800"/>
            </a:lvl1pPr>
          </a:lstStyle>
          <a:p>
            <a:pPr lvl="0"/>
            <a:r>
              <a:rPr lang="en-US"/>
              <a:t>Click to edit Master text styles</a:t>
            </a:r>
          </a:p>
        </p:txBody>
      </p:sp>
      <p:sp>
        <p:nvSpPr>
          <p:cNvPr id="5" name="Rectangle 4"/>
          <p:cNvSpPr/>
          <p:nvPr userDrawn="1"/>
        </p:nvSpPr>
        <p:spPr bwMode="blackWhite">
          <a:xfrm>
            <a:off x="535063" y="457191"/>
            <a:ext cx="5193792" cy="1610752"/>
          </a:xfrm>
          <a:prstGeom prst="rect">
            <a:avLst/>
          </a:prstGeom>
          <a:solidFill>
            <a:srgbClr val="5DC4B1"/>
          </a:solidFill>
          <a:ln>
            <a:solidFill>
              <a:srgbClr val="69C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4" name="Text Placeholder 3"/>
          <p:cNvSpPr>
            <a:spLocks noGrp="1"/>
          </p:cNvSpPr>
          <p:nvPr>
            <p:ph type="body" sz="half" idx="2"/>
          </p:nvPr>
        </p:nvSpPr>
        <p:spPr>
          <a:xfrm>
            <a:off x="521208" y="2171700"/>
            <a:ext cx="5193792" cy="4319252"/>
          </a:xfrm>
          <a:ln w="12700">
            <a:solidFill>
              <a:srgbClr val="A1C4E3"/>
            </a:solidFill>
          </a:ln>
        </p:spPr>
        <p:txBody>
          <a:bodyPr>
            <a:normAutofit/>
          </a:bodyPr>
          <a:lstStyle>
            <a:lvl1pPr>
              <a:defRPr sz="2800"/>
            </a:lvl1pPr>
          </a:lstStyle>
          <a:p>
            <a:pPr lvl="0"/>
            <a:r>
              <a:rPr lang="en-US"/>
              <a:t>Click to edit Master text styles</a:t>
            </a:r>
          </a:p>
        </p:txBody>
      </p:sp>
      <p:sp>
        <p:nvSpPr>
          <p:cNvPr id="2" name="Title 1"/>
          <p:cNvSpPr>
            <a:spLocks noGrp="1"/>
          </p:cNvSpPr>
          <p:nvPr>
            <p:ph type="title"/>
          </p:nvPr>
        </p:nvSpPr>
        <p:spPr>
          <a:xfrm>
            <a:off x="521208" y="448055"/>
            <a:ext cx="5193792" cy="1437015"/>
          </a:xfrm>
        </p:spPr>
        <p:txBody>
          <a:bodyPr/>
          <a:lstStyle>
            <a:lvl1pPr>
              <a:defRPr sz="4000">
                <a:solidFill>
                  <a:schemeClr val="tx1">
                    <a:lumMod val="85000"/>
                    <a:lumOff val="15000"/>
                  </a:schemeClr>
                </a:solidFill>
              </a:defRPr>
            </a:lvl1pPr>
          </a:lstStyle>
          <a:p>
            <a:r>
              <a:rPr lang="en-US"/>
              <a:t>Click to edit Master title style</a:t>
            </a:r>
            <a:endParaRPr lang="en-GB" dirty="0"/>
          </a:p>
        </p:txBody>
      </p:sp>
    </p:spTree>
    <p:extLst>
      <p:ext uri="{BB962C8B-B14F-4D97-AF65-F5344CB8AC3E}">
        <p14:creationId xmlns:p14="http://schemas.microsoft.com/office/powerpoint/2010/main" val="36019109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 Title and Content">
    <p:spTree>
      <p:nvGrpSpPr>
        <p:cNvPr id="1" name=""/>
        <p:cNvGrpSpPr/>
        <p:nvPr/>
      </p:nvGrpSpPr>
      <p:grpSpPr>
        <a:xfrm>
          <a:off x="0" y="0"/>
          <a:ext cx="0" cy="0"/>
          <a:chOff x="0" y="0"/>
          <a:chExt cx="0" cy="0"/>
        </a:xfrm>
      </p:grpSpPr>
      <p:sp>
        <p:nvSpPr>
          <p:cNvPr id="9" name="Rectangle 8"/>
          <p:cNvSpPr/>
          <p:nvPr userDrawn="1"/>
        </p:nvSpPr>
        <p:spPr>
          <a:xfrm>
            <a:off x="256032" y="187902"/>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6" name="Straight Connector 5"/>
          <p:cNvCxnSpPr/>
          <p:nvPr userDrawn="1"/>
        </p:nvCxnSpPr>
        <p:spPr>
          <a:xfrm flipV="1">
            <a:off x="521208" y="1238859"/>
            <a:ext cx="11066358" cy="4117"/>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539495" y="449584"/>
            <a:ext cx="11048071" cy="640080"/>
          </a:xfrm>
        </p:spPr>
        <p:txBody>
          <a:bodyPr anchor="b" anchorCtr="0">
            <a:noAutofit/>
          </a:bodyPr>
          <a:lstStyle>
            <a:lvl1pPr>
              <a:defRPr sz="4000" b="0">
                <a:solidFill>
                  <a:schemeClr val="tx1">
                    <a:lumMod val="85000"/>
                    <a:lumOff val="15000"/>
                  </a:schemeClr>
                </a:solidFill>
              </a:defRPr>
            </a:lvl1pPr>
          </a:lstStyle>
          <a:p>
            <a:r>
              <a:rPr lang="en-US"/>
              <a:t>Click to edit Master title style</a:t>
            </a:r>
            <a:endParaRPr lang="en-US" dirty="0"/>
          </a:p>
        </p:txBody>
      </p:sp>
      <p:sp>
        <p:nvSpPr>
          <p:cNvPr id="3" name="Content Placeholder 2"/>
          <p:cNvSpPr>
            <a:spLocks noGrp="1"/>
          </p:cNvSpPr>
          <p:nvPr>
            <p:ph sz="quarter" idx="10"/>
          </p:nvPr>
        </p:nvSpPr>
        <p:spPr>
          <a:xfrm>
            <a:off x="604434" y="1474243"/>
            <a:ext cx="10983132" cy="4687405"/>
          </a:xfrm>
          <a:noFill/>
          <a:ln w="19050">
            <a:solidFill>
              <a:schemeClr val="accent5">
                <a:lumMod val="60000"/>
                <a:lumOff val="40000"/>
              </a:schemeClr>
            </a:solidFill>
          </a:ln>
        </p:spPr>
        <p:txBody>
          <a:bodyPr vert="horz" lIns="91440" tIns="45720" rIns="91440" bIns="45720" rtlCol="0">
            <a:normAutofit/>
          </a:bodyPr>
          <a:lstStyle>
            <a:lvl1pPr>
              <a:spcAft>
                <a:spcPts val="0"/>
              </a:spcAft>
              <a:defRPr lang="en-US" sz="3200" smtClean="0">
                <a:solidFill>
                  <a:schemeClr val="tx1">
                    <a:lumMod val="85000"/>
                    <a:lumOff val="15000"/>
                  </a:schemeClr>
                </a:solidFill>
              </a:defRPr>
            </a:lvl1pPr>
            <a:lvl2pPr>
              <a:spcAft>
                <a:spcPts val="0"/>
              </a:spcAft>
              <a:defRPr lang="en-US" sz="2800" smtClean="0">
                <a:solidFill>
                  <a:schemeClr val="tx1">
                    <a:lumMod val="85000"/>
                    <a:lumOff val="15000"/>
                  </a:schemeClr>
                </a:solidFill>
              </a:defRPr>
            </a:lvl2pPr>
            <a:lvl3pPr>
              <a:spcAft>
                <a:spcPts val="0"/>
              </a:spcAft>
              <a:defRPr lang="en-US" sz="2400" smtClean="0">
                <a:solidFill>
                  <a:schemeClr val="tx1">
                    <a:lumMod val="85000"/>
                    <a:lumOff val="15000"/>
                  </a:schemeClr>
                </a:solidFill>
              </a:defRPr>
            </a:lvl3pPr>
            <a:lvl4pPr>
              <a:spcAft>
                <a:spcPts val="0"/>
              </a:spcAft>
              <a:defRPr lang="en-US" sz="2400" smtClean="0">
                <a:solidFill>
                  <a:schemeClr val="tx1">
                    <a:lumMod val="85000"/>
                    <a:lumOff val="15000"/>
                  </a:schemeClr>
                </a:solidFill>
              </a:defRPr>
            </a:lvl4pPr>
            <a:lvl5pPr>
              <a:spcAft>
                <a:spcPts val="0"/>
              </a:spcAft>
              <a:defRPr lang="en-US" sz="2000">
                <a:solidFill>
                  <a:schemeClr val="tx1">
                    <a:lumMod val="85000"/>
                    <a:lumOff val="15000"/>
                  </a:schemeClr>
                </a:solidFill>
              </a:defRPr>
            </a:lvl5pPr>
          </a:lstStyle>
          <a:p>
            <a:pPr marL="0" lvl="0" indent="0">
              <a:lnSpc>
                <a:spcPct val="150000"/>
              </a:lnSpc>
              <a:spcBef>
                <a:spcPts val="1000"/>
              </a:spcBef>
              <a:spcAft>
                <a:spcPts val="1200"/>
              </a:spcAft>
              <a:buNone/>
            </a:pPr>
            <a:r>
              <a:rPr lang="en-US"/>
              <a:t>Click to 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endParaRPr lang="en-US" dirty="0"/>
          </a:p>
        </p:txBody>
      </p:sp>
    </p:spTree>
    <p:extLst>
      <p:ext uri="{BB962C8B-B14F-4D97-AF65-F5344CB8AC3E}">
        <p14:creationId xmlns:p14="http://schemas.microsoft.com/office/powerpoint/2010/main" val="28647634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cxnSp>
        <p:nvCxnSpPr>
          <p:cNvPr id="4" name="Straight Connector 3"/>
          <p:cNvCxnSpPr/>
          <p:nvPr userDrawn="1"/>
        </p:nvCxnSpPr>
        <p:spPr>
          <a:xfrm flipV="1">
            <a:off x="521208" y="1247908"/>
            <a:ext cx="11066358" cy="4117"/>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0"/>
          </p:nvPr>
        </p:nvSpPr>
        <p:spPr>
          <a:xfrm>
            <a:off x="604434" y="1550020"/>
            <a:ext cx="5178180" cy="4661817"/>
          </a:xfrm>
          <a:ln w="12700">
            <a:solidFill>
              <a:schemeClr val="accent5">
                <a:lumMod val="60000"/>
                <a:lumOff val="40000"/>
              </a:schemeClr>
            </a:solidFill>
          </a:ln>
        </p:spPr>
        <p:txBody>
          <a:bodyPr/>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7"/>
          <p:cNvSpPr>
            <a:spLocks noGrp="1"/>
          </p:cNvSpPr>
          <p:nvPr>
            <p:ph sz="quarter" idx="11"/>
          </p:nvPr>
        </p:nvSpPr>
        <p:spPr>
          <a:xfrm>
            <a:off x="6181859" y="1564088"/>
            <a:ext cx="5405707" cy="4661817"/>
          </a:xfrm>
          <a:ln w="12700">
            <a:solidFill>
              <a:schemeClr val="accent5">
                <a:lumMod val="60000"/>
                <a:lumOff val="40000"/>
              </a:schemeClr>
            </a:solidFill>
          </a:ln>
        </p:spPr>
        <p:txBody>
          <a:bodyPr/>
          <a:lstStyle>
            <a:lvl1pPr>
              <a:spcAft>
                <a:spcPts val="0"/>
              </a:spcAft>
              <a:defRPr/>
            </a:lvl1pPr>
          </a:lstStyle>
          <a:p>
            <a:pPr lvl="0"/>
            <a:r>
              <a:rPr lang="en-US"/>
              <a:t>Click to edit Master text styles</a:t>
            </a:r>
          </a:p>
        </p:txBody>
      </p:sp>
    </p:spTree>
    <p:extLst>
      <p:ext uri="{BB962C8B-B14F-4D97-AF65-F5344CB8AC3E}">
        <p14:creationId xmlns:p14="http://schemas.microsoft.com/office/powerpoint/2010/main" val="1675218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compariso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cxnSp>
        <p:nvCxnSpPr>
          <p:cNvPr id="4" name="Straight Connector 3"/>
          <p:cNvCxnSpPr/>
          <p:nvPr userDrawn="1"/>
        </p:nvCxnSpPr>
        <p:spPr>
          <a:xfrm flipV="1">
            <a:off x="521208" y="1247908"/>
            <a:ext cx="11066358" cy="4117"/>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Text Placeholder 1"/>
          <p:cNvSpPr>
            <a:spLocks noGrp="1"/>
          </p:cNvSpPr>
          <p:nvPr>
            <p:ph type="body" idx="1"/>
          </p:nvPr>
        </p:nvSpPr>
        <p:spPr>
          <a:xfrm>
            <a:off x="536359" y="1414463"/>
            <a:ext cx="5231395" cy="823912"/>
          </a:xfr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txBody>
          <a:bodyPr vert="horz" lIns="91440" tIns="45720" rIns="91440" bIns="45720" rtlCol="0">
            <a:normAutofit/>
          </a:bodyPr>
          <a:lstStyle>
            <a:lvl1pPr>
              <a:defRPr lang="en-GB" sz="2800" b="1" kern="1200" dirty="0">
                <a:solidFill>
                  <a:schemeClr val="tx1">
                    <a:lumMod val="85000"/>
                    <a:lumOff val="15000"/>
                  </a:schemeClr>
                </a:solidFill>
                <a:latin typeface="Heebo" pitchFamily="2" charset="-79"/>
                <a:ea typeface="+mn-ea"/>
                <a:cs typeface="Heebo" pitchFamily="2" charset="-79"/>
              </a:defRPr>
            </a:lvl1pPr>
          </a:lstStyle>
          <a:p>
            <a:pPr lvl="0"/>
            <a:r>
              <a:rPr lang="en-US"/>
              <a:t>Click to edit Master text styles</a:t>
            </a:r>
          </a:p>
        </p:txBody>
      </p:sp>
      <p:sp>
        <p:nvSpPr>
          <p:cNvPr id="9" name="Content Placeholder 2"/>
          <p:cNvSpPr>
            <a:spLocks noGrp="1"/>
          </p:cNvSpPr>
          <p:nvPr>
            <p:ph sz="half" idx="2"/>
          </p:nvPr>
        </p:nvSpPr>
        <p:spPr>
          <a:xfrm>
            <a:off x="536359" y="2238375"/>
            <a:ext cx="5231395" cy="4278334"/>
          </a:xfr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txBody>
          <a:bodyPr>
            <a:normAutofit/>
          </a:bodyPr>
          <a:lstStyle>
            <a:lvl1pPr>
              <a:spcAft>
                <a:spcPts val="0"/>
              </a:spcAft>
              <a:defRPr lang="en-GB" sz="2800" kern="1200" dirty="0">
                <a:solidFill>
                  <a:schemeClr val="tx1">
                    <a:lumMod val="85000"/>
                    <a:lumOff val="15000"/>
                  </a:schemeClr>
                </a:solidFill>
                <a:latin typeface="Heebo" pitchFamily="2" charset="-79"/>
                <a:ea typeface="+mn-ea"/>
                <a:cs typeface="Heebo" pitchFamily="2" charset="-79"/>
              </a:defRPr>
            </a:lvl1pPr>
          </a:lstStyle>
          <a:p>
            <a:pPr lvl="0"/>
            <a:r>
              <a:rPr lang="en-US"/>
              <a:t>Click to edit Master text styles</a:t>
            </a:r>
          </a:p>
        </p:txBody>
      </p:sp>
      <p:sp>
        <p:nvSpPr>
          <p:cNvPr id="10" name="Text Placeholder 3"/>
          <p:cNvSpPr>
            <a:spLocks noGrp="1"/>
          </p:cNvSpPr>
          <p:nvPr>
            <p:ph type="body" sz="quarter" idx="3"/>
          </p:nvPr>
        </p:nvSpPr>
        <p:spPr>
          <a:xfrm>
            <a:off x="6246054" y="1414463"/>
            <a:ext cx="5321381" cy="823912"/>
          </a:xfrm>
          <a:ln>
            <a:solidFill>
              <a:srgbClr val="69C0B0"/>
            </a:solidFill>
          </a:ln>
        </p:spPr>
        <p:txBody>
          <a:bodyPr>
            <a:normAutofit/>
          </a:bodyPr>
          <a:lstStyle>
            <a:lvl1pPr>
              <a:defRPr sz="2800" b="1"/>
            </a:lvl1pPr>
          </a:lstStyle>
          <a:p>
            <a:pPr lvl="0"/>
            <a:r>
              <a:rPr lang="en-US"/>
              <a:t>Click to edit Master text styles</a:t>
            </a:r>
          </a:p>
        </p:txBody>
      </p:sp>
      <p:sp>
        <p:nvSpPr>
          <p:cNvPr id="11" name="Content Placeholder 4"/>
          <p:cNvSpPr>
            <a:spLocks noGrp="1"/>
          </p:cNvSpPr>
          <p:nvPr>
            <p:ph sz="quarter" idx="4"/>
          </p:nvPr>
        </p:nvSpPr>
        <p:spPr>
          <a:xfrm>
            <a:off x="6246056" y="2238374"/>
            <a:ext cx="5321380" cy="4278335"/>
          </a:xfrm>
          <a:ln w="12700">
            <a:solidFill>
              <a:srgbClr val="69C0B0"/>
            </a:solidFill>
          </a:ln>
        </p:spPr>
        <p:txBody>
          <a:bodyPr>
            <a:normAutofit/>
          </a:bodyPr>
          <a:lstStyle>
            <a:lvl1pPr>
              <a:spcAft>
                <a:spcPts val="0"/>
              </a:spcAft>
              <a:defRPr sz="2800"/>
            </a:lvl1pPr>
          </a:lstStyle>
          <a:p>
            <a:pPr lvl="0"/>
            <a:r>
              <a:rPr lang="en-US"/>
              <a:t>Click to edit Master text styles</a:t>
            </a:r>
          </a:p>
        </p:txBody>
      </p:sp>
    </p:spTree>
    <p:extLst>
      <p:ext uri="{BB962C8B-B14F-4D97-AF65-F5344CB8AC3E}">
        <p14:creationId xmlns:p14="http://schemas.microsoft.com/office/powerpoint/2010/main" val="1456383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1 Title/Finish Slide">
    <p:spTree>
      <p:nvGrpSpPr>
        <p:cNvPr id="1" name=""/>
        <p:cNvGrpSpPr/>
        <p:nvPr/>
      </p:nvGrpSpPr>
      <p:grpSpPr>
        <a:xfrm>
          <a:off x="0" y="0"/>
          <a:ext cx="0" cy="0"/>
          <a:chOff x="0" y="0"/>
          <a:chExt cx="0" cy="0"/>
        </a:xfrm>
      </p:grpSpPr>
      <p:sp>
        <p:nvSpPr>
          <p:cNvPr id="7" name="Rectangle 6"/>
          <p:cNvSpPr/>
          <p:nvPr userDrawn="1"/>
        </p:nvSpPr>
        <p:spPr bwMode="blackWhite">
          <a:xfrm>
            <a:off x="254950" y="249906"/>
            <a:ext cx="11682101" cy="6332433"/>
          </a:xfrm>
          <a:prstGeom prst="rect">
            <a:avLst/>
          </a:prstGeom>
          <a:solidFill>
            <a:srgbClr val="5DC4B1"/>
          </a:solidFill>
          <a:ln>
            <a:solidFill>
              <a:srgbClr val="69C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mj-lt"/>
            </a:endParaRPr>
          </a:p>
        </p:txBody>
      </p:sp>
      <p:pic>
        <p:nvPicPr>
          <p:cNvPr id="3" name="Picture 2" descr="Transparent Oak leaves of differing sizes. University of Cumbria text below in black" title="University of Cumbria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31887" y="509450"/>
            <a:ext cx="1120462" cy="1316700"/>
          </a:xfrm>
          <a:prstGeom prst="rect">
            <a:avLst/>
          </a:prstGeom>
        </p:spPr>
      </p:pic>
      <p:sp>
        <p:nvSpPr>
          <p:cNvPr id="8" name="Title 7"/>
          <p:cNvSpPr>
            <a:spLocks noGrp="1"/>
          </p:cNvSpPr>
          <p:nvPr>
            <p:ph type="title"/>
          </p:nvPr>
        </p:nvSpPr>
        <p:spPr>
          <a:xfrm>
            <a:off x="521208" y="602603"/>
            <a:ext cx="7940212" cy="1522412"/>
          </a:xfrm>
        </p:spPr>
        <p:txBody>
          <a:bodyPr/>
          <a:lstStyle>
            <a:lvl1pPr>
              <a:lnSpc>
                <a:spcPct val="150000"/>
              </a:lnSpc>
              <a:defRPr sz="4400">
                <a:solidFill>
                  <a:schemeClr val="tx1">
                    <a:lumMod val="85000"/>
                    <a:lumOff val="15000"/>
                  </a:schemeClr>
                </a:solidFill>
                <a:latin typeface="+mj-lt"/>
                <a:cs typeface="Heebo" pitchFamily="2" charset="-79"/>
              </a:defRPr>
            </a:lvl1pPr>
          </a:lstStyle>
          <a:p>
            <a:r>
              <a:rPr lang="en-US"/>
              <a:t>Click to edit Master title style</a:t>
            </a:r>
            <a:endParaRPr lang="en-GB" dirty="0"/>
          </a:p>
        </p:txBody>
      </p:sp>
      <p:sp>
        <p:nvSpPr>
          <p:cNvPr id="13" name="Content Placeholder 12"/>
          <p:cNvSpPr>
            <a:spLocks noGrp="1"/>
          </p:cNvSpPr>
          <p:nvPr>
            <p:ph sz="quarter" idx="10"/>
          </p:nvPr>
        </p:nvSpPr>
        <p:spPr>
          <a:xfrm>
            <a:off x="520700" y="2781837"/>
            <a:ext cx="7528596" cy="3451538"/>
          </a:xfrm>
        </p:spPr>
        <p:txBody>
          <a:bodyPr/>
          <a:lstStyle>
            <a:lvl1pPr>
              <a:defRPr>
                <a:latin typeface="+mj-lt"/>
                <a:cs typeface="Heebo" pitchFamily="2" charset="-79"/>
              </a:defRPr>
            </a:lvl1pPr>
          </a:lstStyle>
          <a:p>
            <a:pPr lvl="0"/>
            <a:r>
              <a:rPr lang="en-US"/>
              <a:t>Click to edit Master text styles</a:t>
            </a:r>
          </a:p>
        </p:txBody>
      </p:sp>
    </p:spTree>
    <p:extLst>
      <p:ext uri="{BB962C8B-B14F-4D97-AF65-F5344CB8AC3E}">
        <p14:creationId xmlns:p14="http://schemas.microsoft.com/office/powerpoint/2010/main" val="1850209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2 Title/Finish Slide">
    <p:spTree>
      <p:nvGrpSpPr>
        <p:cNvPr id="1" name=""/>
        <p:cNvGrpSpPr/>
        <p:nvPr/>
      </p:nvGrpSpPr>
      <p:grpSpPr>
        <a:xfrm>
          <a:off x="0" y="0"/>
          <a:ext cx="0" cy="0"/>
          <a:chOff x="0" y="0"/>
          <a:chExt cx="0" cy="0"/>
        </a:xfrm>
      </p:grpSpPr>
      <p:sp>
        <p:nvSpPr>
          <p:cNvPr id="2" name="Rounded Rectangle 1"/>
          <p:cNvSpPr/>
          <p:nvPr userDrawn="1"/>
        </p:nvSpPr>
        <p:spPr>
          <a:xfrm>
            <a:off x="-367344" y="570669"/>
            <a:ext cx="8792308" cy="2674177"/>
          </a:xfrm>
          <a:prstGeom prst="round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latin typeface="+mj-lt"/>
            </a:endParaRPr>
          </a:p>
        </p:txBody>
      </p:sp>
      <p:pic>
        <p:nvPicPr>
          <p:cNvPr id="3" name="Picture 2" descr="Transparent Oak leaves of differing sizes. University of Cumbria text below in black" title="University of cumbria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70524" y="457934"/>
            <a:ext cx="1120462" cy="1316700"/>
          </a:xfrm>
          <a:prstGeom prst="rect">
            <a:avLst/>
          </a:prstGeom>
        </p:spPr>
      </p:pic>
      <p:sp>
        <p:nvSpPr>
          <p:cNvPr id="8" name="Title 7"/>
          <p:cNvSpPr>
            <a:spLocks noGrp="1"/>
          </p:cNvSpPr>
          <p:nvPr>
            <p:ph type="title"/>
          </p:nvPr>
        </p:nvSpPr>
        <p:spPr>
          <a:xfrm>
            <a:off x="175066" y="732522"/>
            <a:ext cx="7707489" cy="2124999"/>
          </a:xfrm>
        </p:spPr>
        <p:txBody>
          <a:bodyPr/>
          <a:lstStyle>
            <a:lvl1pPr>
              <a:lnSpc>
                <a:spcPct val="150000"/>
              </a:lnSpc>
              <a:defRPr sz="4400">
                <a:solidFill>
                  <a:schemeClr val="tx1">
                    <a:lumMod val="85000"/>
                    <a:lumOff val="15000"/>
                  </a:schemeClr>
                </a:solidFill>
                <a:latin typeface="+mj-lt"/>
                <a:cs typeface="Heebo" pitchFamily="2" charset="-79"/>
              </a:defRPr>
            </a:lvl1pPr>
          </a:lstStyle>
          <a:p>
            <a:r>
              <a:rPr lang="en-US"/>
              <a:t>Click to edit Master title style</a:t>
            </a:r>
            <a:endParaRPr lang="en-GB" dirty="0"/>
          </a:p>
        </p:txBody>
      </p:sp>
      <p:sp>
        <p:nvSpPr>
          <p:cNvPr id="13" name="Content Placeholder 12"/>
          <p:cNvSpPr>
            <a:spLocks noGrp="1"/>
          </p:cNvSpPr>
          <p:nvPr>
            <p:ph sz="quarter" idx="10"/>
          </p:nvPr>
        </p:nvSpPr>
        <p:spPr>
          <a:xfrm>
            <a:off x="4118257" y="3300609"/>
            <a:ext cx="7528596" cy="2980725"/>
          </a:xfrm>
        </p:spPr>
        <p:txBody>
          <a:bodyPr/>
          <a:lstStyle>
            <a:lvl1pPr>
              <a:defRPr>
                <a:latin typeface="+mj-lt"/>
              </a:defRPr>
            </a:lvl1pPr>
          </a:lstStyle>
          <a:p>
            <a:pPr lvl="0"/>
            <a:r>
              <a:rPr lang="en-US"/>
              <a:t>Click to edit Master text styles</a:t>
            </a:r>
          </a:p>
        </p:txBody>
      </p:sp>
    </p:spTree>
    <p:extLst>
      <p:ext uri="{BB962C8B-B14F-4D97-AF65-F5344CB8AC3E}">
        <p14:creationId xmlns:p14="http://schemas.microsoft.com/office/powerpoint/2010/main" val="2820432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3 Title/Finish Slide">
    <p:bg>
      <p:bgRef idx="1001">
        <a:schemeClr val="bg1"/>
      </p:bgRef>
    </p:bg>
    <p:spTree>
      <p:nvGrpSpPr>
        <p:cNvPr id="1" name=""/>
        <p:cNvGrpSpPr/>
        <p:nvPr/>
      </p:nvGrpSpPr>
      <p:grpSpPr>
        <a:xfrm>
          <a:off x="0" y="0"/>
          <a:ext cx="0" cy="0"/>
          <a:chOff x="0" y="0"/>
          <a:chExt cx="0" cy="0"/>
        </a:xfrm>
      </p:grpSpPr>
      <p:sp>
        <p:nvSpPr>
          <p:cNvPr id="2" name="Rounded Rectangle 1"/>
          <p:cNvSpPr/>
          <p:nvPr userDrawn="1"/>
        </p:nvSpPr>
        <p:spPr>
          <a:xfrm>
            <a:off x="3882685" y="3637877"/>
            <a:ext cx="8792308" cy="2762189"/>
          </a:xfrm>
          <a:prstGeom prst="round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latin typeface="+mj-lt"/>
            </a:endParaRPr>
          </a:p>
        </p:txBody>
      </p:sp>
      <p:pic>
        <p:nvPicPr>
          <p:cNvPr id="3" name="Picture 2" descr="Transparent Oak leaves of differing sizes. University of Cumbria text below in black" title="University of Cumbria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70524" y="457934"/>
            <a:ext cx="1120462" cy="1316700"/>
          </a:xfrm>
          <a:prstGeom prst="rect">
            <a:avLst/>
          </a:prstGeom>
        </p:spPr>
      </p:pic>
      <p:sp>
        <p:nvSpPr>
          <p:cNvPr id="8" name="Title 7"/>
          <p:cNvSpPr>
            <a:spLocks noGrp="1"/>
          </p:cNvSpPr>
          <p:nvPr>
            <p:ph type="title"/>
          </p:nvPr>
        </p:nvSpPr>
        <p:spPr>
          <a:xfrm>
            <a:off x="4417454" y="3798277"/>
            <a:ext cx="7591579" cy="1394559"/>
          </a:xfrm>
        </p:spPr>
        <p:txBody>
          <a:bodyPr/>
          <a:lstStyle>
            <a:lvl1pPr>
              <a:lnSpc>
                <a:spcPct val="150000"/>
              </a:lnSpc>
              <a:defRPr sz="4400">
                <a:solidFill>
                  <a:schemeClr val="tx1">
                    <a:lumMod val="85000"/>
                    <a:lumOff val="15000"/>
                  </a:schemeClr>
                </a:solidFill>
                <a:latin typeface="+mj-lt"/>
                <a:cs typeface="Heebo" pitchFamily="2" charset="-79"/>
              </a:defRPr>
            </a:lvl1pPr>
          </a:lstStyle>
          <a:p>
            <a:r>
              <a:rPr lang="en-US"/>
              <a:t>Click to edit Master title style</a:t>
            </a:r>
            <a:endParaRPr lang="en-GB" dirty="0"/>
          </a:p>
        </p:txBody>
      </p:sp>
      <p:sp>
        <p:nvSpPr>
          <p:cNvPr id="13" name="Content Placeholder 12"/>
          <p:cNvSpPr>
            <a:spLocks noGrp="1"/>
          </p:cNvSpPr>
          <p:nvPr>
            <p:ph sz="quarter" idx="10"/>
          </p:nvPr>
        </p:nvSpPr>
        <p:spPr>
          <a:xfrm>
            <a:off x="520700" y="457934"/>
            <a:ext cx="7528596" cy="2980725"/>
          </a:xfrm>
        </p:spPr>
        <p:txBody>
          <a:bodyPr/>
          <a:lstStyle>
            <a:lvl1pPr>
              <a:defRPr>
                <a:latin typeface="+mj-lt"/>
                <a:cs typeface="Heebo" pitchFamily="2" charset="-79"/>
              </a:defRPr>
            </a:lvl1pPr>
          </a:lstStyle>
          <a:p>
            <a:pPr lvl="0"/>
            <a:r>
              <a:rPr lang="en-US"/>
              <a:t>Click to edit Master text styles</a:t>
            </a:r>
          </a:p>
        </p:txBody>
      </p:sp>
    </p:spTree>
    <p:extLst>
      <p:ext uri="{BB962C8B-B14F-4D97-AF65-F5344CB8AC3E}">
        <p14:creationId xmlns:p14="http://schemas.microsoft.com/office/powerpoint/2010/main" val="56408706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 Title Content">
    <p:spTree>
      <p:nvGrpSpPr>
        <p:cNvPr id="1" name=""/>
        <p:cNvGrpSpPr/>
        <p:nvPr/>
      </p:nvGrpSpPr>
      <p:grpSpPr>
        <a:xfrm>
          <a:off x="0" y="0"/>
          <a:ext cx="0" cy="0"/>
          <a:chOff x="0" y="0"/>
          <a:chExt cx="0" cy="0"/>
        </a:xfrm>
      </p:grpSpPr>
      <p:sp>
        <p:nvSpPr>
          <p:cNvPr id="9" name="Rectangle 8"/>
          <p:cNvSpPr/>
          <p:nvPr userDrawn="1"/>
        </p:nvSpPr>
        <p:spPr>
          <a:xfrm>
            <a:off x="254951" y="24871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sp>
        <p:nvSpPr>
          <p:cNvPr id="10" name="Rectangle 9"/>
          <p:cNvSpPr/>
          <p:nvPr userDrawn="1"/>
        </p:nvSpPr>
        <p:spPr bwMode="blackWhite">
          <a:xfrm>
            <a:off x="283087" y="276852"/>
            <a:ext cx="11683049" cy="1025103"/>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p:cNvSpPr>
            <a:spLocks noGrp="1"/>
          </p:cNvSpPr>
          <p:nvPr>
            <p:ph type="title"/>
          </p:nvPr>
        </p:nvSpPr>
        <p:spPr>
          <a:xfrm>
            <a:off x="379540" y="455295"/>
            <a:ext cx="10232652" cy="640080"/>
          </a:xfrm>
        </p:spPr>
        <p:txBody>
          <a:bodyPr>
            <a:noAutofit/>
          </a:bodyPr>
          <a:lstStyle>
            <a:lvl1pPr>
              <a:defRPr sz="4000" b="0">
                <a:solidFill>
                  <a:schemeClr val="tx1">
                    <a:lumMod val="85000"/>
                    <a:lumOff val="15000"/>
                  </a:schemeClr>
                </a:solidFill>
              </a:defRPr>
            </a:lvl1pPr>
          </a:lstStyle>
          <a:p>
            <a:r>
              <a:rPr lang="en-US"/>
              <a:t>Click to edit Master title style</a:t>
            </a:r>
            <a:endParaRPr lang="en-US" dirty="0"/>
          </a:p>
        </p:txBody>
      </p:sp>
      <p:sp>
        <p:nvSpPr>
          <p:cNvPr id="7" name="Content Placeholder 6"/>
          <p:cNvSpPr>
            <a:spLocks noGrp="1"/>
          </p:cNvSpPr>
          <p:nvPr>
            <p:ph sz="quarter" idx="13"/>
          </p:nvPr>
        </p:nvSpPr>
        <p:spPr>
          <a:xfrm>
            <a:off x="511360" y="1588451"/>
            <a:ext cx="11094486" cy="4837949"/>
          </a:xfrm>
          <a:noFill/>
          <a:ln w="12700">
            <a:solidFill>
              <a:schemeClr val="accent5">
                <a:lumMod val="60000"/>
                <a:lumOff val="40000"/>
              </a:schemeClr>
            </a:solidFill>
          </a:ln>
        </p:spPr>
        <p:txBody>
          <a:bodyPr vert="horz" lIns="91440" tIns="45720" rIns="91440" bIns="45720" rtlCol="0">
            <a:normAutofit/>
          </a:bodyPr>
          <a:lstStyle>
            <a:lvl1pPr>
              <a:defRPr lang="en-US" baseline="0" dirty="0" smtClean="0">
                <a:latin typeface="Calibri" panose="020F0502020204030204" pitchFamily="34" charset="0"/>
                <a:cs typeface="Heebo" pitchFamily="2" charset="-79"/>
              </a:defRPr>
            </a:lvl1pPr>
            <a:lvl2pPr>
              <a:defRPr lang="en-US" baseline="0" dirty="0" smtClean="0">
                <a:latin typeface="Calibri" panose="020F0502020204030204" pitchFamily="34" charset="0"/>
                <a:cs typeface="Heebo" pitchFamily="2" charset="-79"/>
              </a:defRPr>
            </a:lvl2pPr>
            <a:lvl3pPr>
              <a:defRPr lang="en-US" baseline="0" dirty="0" smtClean="0">
                <a:latin typeface="Calibri" panose="020F0502020204030204" pitchFamily="34" charset="0"/>
                <a:cs typeface="Heebo" pitchFamily="2" charset="-79"/>
              </a:defRPr>
            </a:lvl3pPr>
            <a:lvl4pPr>
              <a:defRPr lang="en-US" sz="2400" baseline="0" dirty="0" smtClean="0">
                <a:latin typeface="Calibri" panose="020F0502020204030204" pitchFamily="34" charset="0"/>
                <a:cs typeface="Heebo" pitchFamily="2" charset="-79"/>
              </a:defRPr>
            </a:lvl4pPr>
            <a:lvl5pPr>
              <a:defRPr lang="en-US" baseline="0" dirty="0">
                <a:latin typeface="Calibri" panose="020F0502020204030204" pitchFamily="34" charset="0"/>
                <a:cs typeface="Heebo" pitchFamily="2" charset="-79"/>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35655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 2 contenta">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blackWhite">
          <a:xfrm>
            <a:off x="257577" y="281455"/>
            <a:ext cx="11694018" cy="1025103"/>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mj-lt"/>
            </a:endParaRPr>
          </a:p>
        </p:txBody>
      </p:sp>
      <p:sp>
        <p:nvSpPr>
          <p:cNvPr id="2" name="Title 1"/>
          <p:cNvSpPr>
            <a:spLocks noGrp="1"/>
          </p:cNvSpPr>
          <p:nvPr>
            <p:ph type="title"/>
          </p:nvPr>
        </p:nvSpPr>
        <p:spPr>
          <a:xfrm>
            <a:off x="422732" y="504328"/>
            <a:ext cx="9524832" cy="640080"/>
          </a:xfrm>
        </p:spPr>
        <p:txBody>
          <a:bodyPr/>
          <a:lstStyle>
            <a:lvl1pPr>
              <a:defRPr>
                <a:solidFill>
                  <a:schemeClr val="tx1">
                    <a:lumMod val="85000"/>
                    <a:lumOff val="15000"/>
                  </a:schemeClr>
                </a:solidFill>
                <a:latin typeface="+mj-lt"/>
              </a:defRPr>
            </a:lvl1pPr>
          </a:lstStyle>
          <a:p>
            <a:r>
              <a:rPr lang="en-US"/>
              <a:t>Click to edit Master title style</a:t>
            </a:r>
            <a:endParaRPr lang="en-GB" dirty="0"/>
          </a:p>
        </p:txBody>
      </p:sp>
      <p:sp>
        <p:nvSpPr>
          <p:cNvPr id="6" name="Text Placeholder 5"/>
          <p:cNvSpPr>
            <a:spLocks noGrp="1"/>
          </p:cNvSpPr>
          <p:nvPr>
            <p:ph type="body" sz="quarter" idx="10"/>
          </p:nvPr>
        </p:nvSpPr>
        <p:spPr>
          <a:xfrm>
            <a:off x="520026" y="1648496"/>
            <a:ext cx="5178180" cy="4661817"/>
          </a:xfrm>
          <a:ln w="12700">
            <a:solidFill>
              <a:schemeClr val="accent5">
                <a:lumMod val="60000"/>
                <a:lumOff val="40000"/>
              </a:schemeClr>
            </a:solidFill>
          </a:ln>
        </p:spPr>
        <p:txBody>
          <a:bodyPr/>
          <a:lstStyle>
            <a:lvl1pPr>
              <a:defRPr>
                <a:latin typeface="+mj-lt"/>
              </a:defRPr>
            </a:lvl1pPr>
            <a:lvl2pPr>
              <a:lnSpc>
                <a:spcPct val="100000"/>
              </a:lnSpc>
              <a:defRPr>
                <a:latin typeface="+mj-lt"/>
              </a:defRPr>
            </a:lvl2pPr>
            <a:lvl3pPr>
              <a:lnSpc>
                <a:spcPct val="100000"/>
              </a:lnSpc>
              <a:defRPr>
                <a:latin typeface="+mj-lt"/>
              </a:defRPr>
            </a:lvl3pPr>
            <a:lvl4pPr>
              <a:lnSpc>
                <a:spcPct val="100000"/>
              </a:lnSpc>
              <a:defRPr>
                <a:latin typeface="+mj-lt"/>
              </a:defRPr>
            </a:lvl4pPr>
            <a:lvl5pPr>
              <a:lnSpc>
                <a:spcPct val="100000"/>
              </a:lnSpc>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7"/>
          <p:cNvSpPr>
            <a:spLocks noGrp="1"/>
          </p:cNvSpPr>
          <p:nvPr>
            <p:ph sz="quarter" idx="11"/>
          </p:nvPr>
        </p:nvSpPr>
        <p:spPr>
          <a:xfrm>
            <a:off x="6181859" y="1648496"/>
            <a:ext cx="5405707" cy="4661817"/>
          </a:xfrm>
          <a:ln w="12700">
            <a:solidFill>
              <a:schemeClr val="accent5">
                <a:lumMod val="60000"/>
                <a:lumOff val="40000"/>
              </a:schemeClr>
            </a:solidFill>
          </a:ln>
        </p:spPr>
        <p:txBody>
          <a:bodyPr/>
          <a:lstStyle>
            <a:lvl1pPr>
              <a:defRPr>
                <a:latin typeface="+mj-lt"/>
              </a:defRPr>
            </a:lvl1pPr>
          </a:lstStyle>
          <a:p>
            <a:pPr lvl="0"/>
            <a:r>
              <a:rPr lang="en-US"/>
              <a:t>Click to edit Master text styles</a:t>
            </a:r>
          </a:p>
        </p:txBody>
      </p:sp>
    </p:spTree>
    <p:extLst>
      <p:ext uri="{BB962C8B-B14F-4D97-AF65-F5344CB8AC3E}">
        <p14:creationId xmlns:p14="http://schemas.microsoft.com/office/powerpoint/2010/main" val="196951413"/>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 Compare Content">
    <p:spTree>
      <p:nvGrpSpPr>
        <p:cNvPr id="1" name=""/>
        <p:cNvGrpSpPr/>
        <p:nvPr/>
      </p:nvGrpSpPr>
      <p:grpSpPr>
        <a:xfrm>
          <a:off x="0" y="0"/>
          <a:ext cx="0" cy="0"/>
          <a:chOff x="0" y="0"/>
          <a:chExt cx="0" cy="0"/>
        </a:xfrm>
      </p:grpSpPr>
      <p:sp>
        <p:nvSpPr>
          <p:cNvPr id="13" name="Rectangle 12"/>
          <p:cNvSpPr/>
          <p:nvPr userDrawn="1"/>
        </p:nvSpPr>
        <p:spPr bwMode="blackWhite">
          <a:xfrm>
            <a:off x="102900" y="389360"/>
            <a:ext cx="11662118" cy="1025103"/>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mj-lt"/>
            </a:endParaRPr>
          </a:p>
        </p:txBody>
      </p:sp>
      <p:sp>
        <p:nvSpPr>
          <p:cNvPr id="2" name="Title 1"/>
          <p:cNvSpPr>
            <a:spLocks noGrp="1"/>
          </p:cNvSpPr>
          <p:nvPr>
            <p:ph type="title"/>
          </p:nvPr>
        </p:nvSpPr>
        <p:spPr>
          <a:xfrm>
            <a:off x="431054" y="435178"/>
            <a:ext cx="10181527" cy="640080"/>
          </a:xfrm>
        </p:spPr>
        <p:txBody>
          <a:bodyPr/>
          <a:lstStyle>
            <a:lvl1pPr>
              <a:defRPr>
                <a:latin typeface="+mj-lt"/>
              </a:defRPr>
            </a:lvl1pPr>
          </a:lstStyle>
          <a:p>
            <a:r>
              <a:rPr lang="en-US"/>
              <a:t>Click to edit Master title style</a:t>
            </a:r>
            <a:endParaRPr lang="en-GB" dirty="0"/>
          </a:p>
        </p:txBody>
      </p:sp>
      <p:sp>
        <p:nvSpPr>
          <p:cNvPr id="7" name="Text Placeholder 1"/>
          <p:cNvSpPr>
            <a:spLocks noGrp="1"/>
          </p:cNvSpPr>
          <p:nvPr>
            <p:ph type="body" idx="1"/>
          </p:nvPr>
        </p:nvSpPr>
        <p:spPr>
          <a:xfrm>
            <a:off x="536359" y="1414463"/>
            <a:ext cx="5231395" cy="823912"/>
          </a:xfrm>
          <a:ln>
            <a:solidFill>
              <a:schemeClr val="accent5">
                <a:lumMod val="60000"/>
                <a:lumOff val="40000"/>
              </a:schemeClr>
            </a:solidFill>
          </a:ln>
        </p:spPr>
        <p:txBody>
          <a:bodyPr>
            <a:normAutofit/>
          </a:bodyPr>
          <a:lstStyle>
            <a:lvl1pPr>
              <a:defRPr sz="2800" b="1">
                <a:latin typeface="+mj-lt"/>
              </a:defRPr>
            </a:lvl1pPr>
          </a:lstStyle>
          <a:p>
            <a:pPr lvl="0"/>
            <a:r>
              <a:rPr lang="en-US"/>
              <a:t>Click to edit Master text styles</a:t>
            </a:r>
          </a:p>
        </p:txBody>
      </p:sp>
      <p:sp>
        <p:nvSpPr>
          <p:cNvPr id="9" name="Content Placeholder 2"/>
          <p:cNvSpPr>
            <a:spLocks noGrp="1"/>
          </p:cNvSpPr>
          <p:nvPr>
            <p:ph sz="half" idx="2"/>
          </p:nvPr>
        </p:nvSpPr>
        <p:spPr>
          <a:xfrm>
            <a:off x="536359" y="2238375"/>
            <a:ext cx="5231395" cy="4278334"/>
          </a:xfrm>
          <a:ln w="12700">
            <a:solidFill>
              <a:schemeClr val="accent5">
                <a:lumMod val="60000"/>
                <a:lumOff val="40000"/>
              </a:schemeClr>
            </a:solidFill>
          </a:ln>
        </p:spPr>
        <p:txBody>
          <a:bodyPr vert="horz" lIns="91440" tIns="45720" rIns="91440" bIns="45720" rtlCol="0">
            <a:normAutofit/>
          </a:bodyPr>
          <a:lstStyle>
            <a:lvl1pPr>
              <a:defRPr lang="en-GB" sz="2800">
                <a:latin typeface="+mj-lt"/>
              </a:defRPr>
            </a:lvl1pPr>
          </a:lstStyle>
          <a:p>
            <a:pPr lvl="0"/>
            <a:r>
              <a:rPr lang="en-US"/>
              <a:t>Click to edit Master text styles</a:t>
            </a:r>
          </a:p>
        </p:txBody>
      </p:sp>
      <p:sp>
        <p:nvSpPr>
          <p:cNvPr id="10" name="Text Placeholder 3"/>
          <p:cNvSpPr>
            <a:spLocks noGrp="1"/>
          </p:cNvSpPr>
          <p:nvPr>
            <p:ph type="body" sz="quarter" idx="3"/>
          </p:nvPr>
        </p:nvSpPr>
        <p:spPr>
          <a:xfrm>
            <a:off x="6246054" y="1414463"/>
            <a:ext cx="5321381" cy="823912"/>
          </a:xfrm>
          <a:ln>
            <a:solidFill>
              <a:schemeClr val="accent5">
                <a:lumMod val="60000"/>
                <a:lumOff val="40000"/>
              </a:schemeClr>
            </a:solidFill>
          </a:ln>
        </p:spPr>
        <p:txBody>
          <a:bodyPr>
            <a:normAutofit/>
          </a:bodyPr>
          <a:lstStyle>
            <a:lvl1pPr>
              <a:defRPr sz="2800" b="1">
                <a:latin typeface="+mj-lt"/>
              </a:defRPr>
            </a:lvl1pPr>
          </a:lstStyle>
          <a:p>
            <a:pPr lvl="0"/>
            <a:r>
              <a:rPr lang="en-US"/>
              <a:t>Click to edit Master text styles</a:t>
            </a:r>
          </a:p>
        </p:txBody>
      </p:sp>
      <p:sp>
        <p:nvSpPr>
          <p:cNvPr id="11" name="Content Placeholder 4"/>
          <p:cNvSpPr>
            <a:spLocks noGrp="1"/>
          </p:cNvSpPr>
          <p:nvPr>
            <p:ph sz="quarter" idx="4"/>
          </p:nvPr>
        </p:nvSpPr>
        <p:spPr>
          <a:xfrm>
            <a:off x="6246056" y="2238374"/>
            <a:ext cx="5321380" cy="4278335"/>
          </a:xfrm>
          <a:ln w="12700">
            <a:solidFill>
              <a:schemeClr val="accent5">
                <a:lumMod val="60000"/>
                <a:lumOff val="40000"/>
              </a:schemeClr>
            </a:solidFill>
          </a:ln>
        </p:spPr>
        <p:txBody>
          <a:bodyPr>
            <a:normAutofit/>
          </a:bodyPr>
          <a:lstStyle>
            <a:lvl1pPr>
              <a:defRPr sz="2800">
                <a:latin typeface="+mj-lt"/>
              </a:defRPr>
            </a:lvl1pPr>
          </a:lstStyle>
          <a:p>
            <a:pPr lvl="0"/>
            <a:r>
              <a:rPr lang="en-US"/>
              <a:t>Click to edit Master text styles</a:t>
            </a:r>
          </a:p>
        </p:txBody>
      </p:sp>
    </p:spTree>
    <p:extLst>
      <p:ext uri="{BB962C8B-B14F-4D97-AF65-F5344CB8AC3E}">
        <p14:creationId xmlns:p14="http://schemas.microsoft.com/office/powerpoint/2010/main" val="1865028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 2 Contentb">
    <p:spTree>
      <p:nvGrpSpPr>
        <p:cNvPr id="1" name=""/>
        <p:cNvGrpSpPr/>
        <p:nvPr/>
      </p:nvGrpSpPr>
      <p:grpSpPr>
        <a:xfrm>
          <a:off x="0" y="0"/>
          <a:ext cx="0" cy="0"/>
          <a:chOff x="0" y="0"/>
          <a:chExt cx="0" cy="0"/>
        </a:xfrm>
      </p:grpSpPr>
      <p:sp>
        <p:nvSpPr>
          <p:cNvPr id="3" name="Content Placeholder 2"/>
          <p:cNvSpPr>
            <a:spLocks noGrp="1"/>
          </p:cNvSpPr>
          <p:nvPr>
            <p:ph idx="1"/>
          </p:nvPr>
        </p:nvSpPr>
        <p:spPr>
          <a:xfrm>
            <a:off x="6109855" y="457200"/>
            <a:ext cx="5583382" cy="6033752"/>
          </a:xfrm>
          <a:ln w="12700">
            <a:solidFill>
              <a:schemeClr val="accent5">
                <a:lumMod val="60000"/>
                <a:lumOff val="40000"/>
              </a:schemeClr>
            </a:solidFill>
          </a:ln>
        </p:spPr>
        <p:txBody>
          <a:bodyPr>
            <a:normAutofit/>
          </a:bodyPr>
          <a:lstStyle>
            <a:lvl1pPr>
              <a:defRPr sz="2800">
                <a:latin typeface="+mj-lt"/>
              </a:defRPr>
            </a:lvl1pPr>
          </a:lstStyle>
          <a:p>
            <a:pPr lvl="0"/>
            <a:r>
              <a:rPr lang="en-US"/>
              <a:t>Click to edit Master text styles</a:t>
            </a:r>
          </a:p>
        </p:txBody>
      </p:sp>
      <p:sp>
        <p:nvSpPr>
          <p:cNvPr id="5" name="Rectangle 4"/>
          <p:cNvSpPr/>
          <p:nvPr userDrawn="1"/>
        </p:nvSpPr>
        <p:spPr bwMode="blackWhite">
          <a:xfrm>
            <a:off x="535063" y="457191"/>
            <a:ext cx="5193792" cy="1610752"/>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mj-lt"/>
            </a:endParaRPr>
          </a:p>
        </p:txBody>
      </p:sp>
      <p:sp>
        <p:nvSpPr>
          <p:cNvPr id="4" name="Text Placeholder 3"/>
          <p:cNvSpPr>
            <a:spLocks noGrp="1"/>
          </p:cNvSpPr>
          <p:nvPr>
            <p:ph type="body" sz="half" idx="2"/>
          </p:nvPr>
        </p:nvSpPr>
        <p:spPr>
          <a:xfrm>
            <a:off x="521208" y="2171700"/>
            <a:ext cx="5193792" cy="4319252"/>
          </a:xfrm>
          <a:ln w="12700">
            <a:solidFill>
              <a:schemeClr val="accent5">
                <a:lumMod val="60000"/>
                <a:lumOff val="40000"/>
              </a:schemeClr>
            </a:solidFill>
          </a:ln>
        </p:spPr>
        <p:txBody>
          <a:bodyPr>
            <a:normAutofit/>
          </a:bodyPr>
          <a:lstStyle>
            <a:lvl1pPr>
              <a:defRPr sz="2800">
                <a:latin typeface="+mj-lt"/>
              </a:defRPr>
            </a:lvl1pPr>
          </a:lstStyle>
          <a:p>
            <a:pPr lvl="0"/>
            <a:r>
              <a:rPr lang="en-US"/>
              <a:t>Click to edit Master text styles</a:t>
            </a:r>
          </a:p>
        </p:txBody>
      </p:sp>
      <p:sp>
        <p:nvSpPr>
          <p:cNvPr id="2" name="Title 1"/>
          <p:cNvSpPr>
            <a:spLocks noGrp="1"/>
          </p:cNvSpPr>
          <p:nvPr>
            <p:ph type="title"/>
          </p:nvPr>
        </p:nvSpPr>
        <p:spPr>
          <a:xfrm>
            <a:off x="521208" y="448055"/>
            <a:ext cx="5193792" cy="1437015"/>
          </a:xfrm>
        </p:spPr>
        <p:txBody>
          <a:bodyPr/>
          <a:lstStyle>
            <a:lvl1pPr>
              <a:defRPr sz="3600">
                <a:solidFill>
                  <a:schemeClr val="tx1">
                    <a:lumMod val="85000"/>
                    <a:lumOff val="15000"/>
                  </a:schemeClr>
                </a:solidFill>
                <a:latin typeface="+mj-lt"/>
              </a:defRPr>
            </a:lvl1pPr>
          </a:lstStyle>
          <a:p>
            <a:r>
              <a:rPr lang="en-US"/>
              <a:t>Click to edit Master title style</a:t>
            </a:r>
            <a:endParaRPr lang="en-GB" dirty="0"/>
          </a:p>
        </p:txBody>
      </p:sp>
    </p:spTree>
    <p:extLst>
      <p:ext uri="{BB962C8B-B14F-4D97-AF65-F5344CB8AC3E}">
        <p14:creationId xmlns:p14="http://schemas.microsoft.com/office/powerpoint/2010/main" val="3149293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 2 Title/Finish Slide">
    <p:bg>
      <p:bgRef idx="1001">
        <a:schemeClr val="bg1"/>
      </p:bgRef>
    </p:bg>
    <p:spTree>
      <p:nvGrpSpPr>
        <p:cNvPr id="1" name=""/>
        <p:cNvGrpSpPr/>
        <p:nvPr/>
      </p:nvGrpSpPr>
      <p:grpSpPr>
        <a:xfrm>
          <a:off x="0" y="0"/>
          <a:ext cx="0" cy="0"/>
          <a:chOff x="0" y="0"/>
          <a:chExt cx="0" cy="0"/>
        </a:xfrm>
      </p:grpSpPr>
      <p:sp>
        <p:nvSpPr>
          <p:cNvPr id="2" name="Rounded Rectangle 1"/>
          <p:cNvSpPr/>
          <p:nvPr userDrawn="1"/>
        </p:nvSpPr>
        <p:spPr>
          <a:xfrm>
            <a:off x="-367344" y="457934"/>
            <a:ext cx="8792308" cy="2674177"/>
          </a:xfrm>
          <a:prstGeom prst="roundRect">
            <a:avLst/>
          </a:prstGeom>
          <a:solidFill>
            <a:srgbClr val="5DC4B1"/>
          </a:solidFill>
          <a:ln>
            <a:solidFill>
              <a:srgbClr val="69C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latin typeface="+mj-lt"/>
            </a:endParaRPr>
          </a:p>
        </p:txBody>
      </p:sp>
      <p:pic>
        <p:nvPicPr>
          <p:cNvPr id="3" name="Picture 2" descr="Transparent Oak leaves of differing sizes. University of Cumbria text below in black" title="University of cumbria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70524" y="457934"/>
            <a:ext cx="1120462" cy="1316700"/>
          </a:xfrm>
          <a:prstGeom prst="rect">
            <a:avLst/>
          </a:prstGeom>
        </p:spPr>
      </p:pic>
      <p:sp>
        <p:nvSpPr>
          <p:cNvPr id="8" name="Title 7"/>
          <p:cNvSpPr>
            <a:spLocks noGrp="1"/>
          </p:cNvSpPr>
          <p:nvPr>
            <p:ph type="title"/>
          </p:nvPr>
        </p:nvSpPr>
        <p:spPr>
          <a:xfrm>
            <a:off x="175066" y="732522"/>
            <a:ext cx="7707489" cy="2124999"/>
          </a:xfrm>
        </p:spPr>
        <p:txBody>
          <a:bodyPr/>
          <a:lstStyle>
            <a:lvl1pPr>
              <a:lnSpc>
                <a:spcPct val="150000"/>
              </a:lnSpc>
              <a:defRPr sz="4400">
                <a:solidFill>
                  <a:schemeClr val="tx1">
                    <a:lumMod val="85000"/>
                    <a:lumOff val="15000"/>
                  </a:schemeClr>
                </a:solidFill>
                <a:latin typeface="+mj-lt"/>
                <a:cs typeface="Heebo" pitchFamily="2" charset="-79"/>
              </a:defRPr>
            </a:lvl1pPr>
          </a:lstStyle>
          <a:p>
            <a:r>
              <a:rPr lang="en-US"/>
              <a:t>Click to edit Master title style</a:t>
            </a:r>
            <a:endParaRPr lang="en-GB" dirty="0"/>
          </a:p>
        </p:txBody>
      </p:sp>
      <p:sp>
        <p:nvSpPr>
          <p:cNvPr id="13" name="Content Placeholder 12"/>
          <p:cNvSpPr>
            <a:spLocks noGrp="1"/>
          </p:cNvSpPr>
          <p:nvPr>
            <p:ph sz="quarter" idx="10"/>
          </p:nvPr>
        </p:nvSpPr>
        <p:spPr>
          <a:xfrm>
            <a:off x="4118257" y="3300609"/>
            <a:ext cx="7528596" cy="2980725"/>
          </a:xfrm>
        </p:spPr>
        <p:txBody>
          <a:bodyPr/>
          <a:lstStyle>
            <a:lvl1pPr>
              <a:defRPr>
                <a:latin typeface="+mj-lt"/>
              </a:defRPr>
            </a:lvl1pPr>
          </a:lstStyle>
          <a:p>
            <a:pPr lvl="0"/>
            <a:r>
              <a:rPr lang="en-US"/>
              <a:t>Click to edit Master text styles</a:t>
            </a:r>
          </a:p>
        </p:txBody>
      </p:sp>
    </p:spTree>
    <p:extLst>
      <p:ext uri="{BB962C8B-B14F-4D97-AF65-F5344CB8AC3E}">
        <p14:creationId xmlns:p14="http://schemas.microsoft.com/office/powerpoint/2010/main" val="312644839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54476" y="24990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latin typeface="+mj-lt"/>
            </a:endParaRPr>
          </a:p>
        </p:txBody>
      </p:sp>
      <p:sp>
        <p:nvSpPr>
          <p:cNvPr id="2" name="Title Placeholder 1"/>
          <p:cNvSpPr>
            <a:spLocks noGrp="1"/>
          </p:cNvSpPr>
          <p:nvPr>
            <p:ph type="title"/>
          </p:nvPr>
        </p:nvSpPr>
        <p:spPr>
          <a:xfrm>
            <a:off x="521207" y="435178"/>
            <a:ext cx="8401119" cy="64008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521208" y="1461363"/>
            <a:ext cx="10928110" cy="456594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3">
            <a:extLst>
              <a:ext uri="{FF2B5EF4-FFF2-40B4-BE49-F238E27FC236}">
                <a16:creationId xmlns:a16="http://schemas.microsoft.com/office/drawing/2014/main" id="{136A2D6B-90FE-744B-A5D1-339C35A0C87D}"/>
              </a:ext>
            </a:extLst>
          </p:cNvPr>
          <p:cNvSpPr txBox="1"/>
          <p:nvPr userDrawn="1"/>
        </p:nvSpPr>
        <p:spPr>
          <a:xfrm>
            <a:off x="3699164" y="-55418"/>
            <a:ext cx="0" cy="0"/>
          </a:xfrm>
          <a:prstGeom prst="rect">
            <a:avLst/>
          </a:prstGeom>
        </p:spPr>
        <p:txBody>
          <a:bodyPr vert="horz" wrap="none" lIns="91440" tIns="45720" rIns="91440" bIns="45720" rtlCol="0" anchor="b" anchorCtr="0">
            <a:noAutofit/>
          </a:bodyPr>
          <a:lstStyle/>
          <a:p>
            <a:endParaRPr lang="en-US" sz="3200" dirty="0">
              <a:latin typeface="+mj-lt"/>
            </a:endParaRPr>
          </a:p>
        </p:txBody>
      </p: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92" r:id="rId2"/>
    <p:sldLayoutId id="2147483666" r:id="rId3"/>
    <p:sldLayoutId id="2147483671" r:id="rId4"/>
    <p:sldLayoutId id="2147483663" r:id="rId5"/>
    <p:sldLayoutId id="2147483673" r:id="rId6"/>
    <p:sldLayoutId id="2147483674" r:id="rId7"/>
    <p:sldLayoutId id="2147483679" r:id="rId8"/>
    <p:sldLayoutId id="2147483683" r:id="rId9"/>
    <p:sldLayoutId id="2147483682" r:id="rId10"/>
    <p:sldLayoutId id="2147483685" r:id="rId11"/>
    <p:sldLayoutId id="2147483686" r:id="rId12"/>
    <p:sldLayoutId id="2147483687" r:id="rId13"/>
    <p:sldLayoutId id="2147483688" r:id="rId14"/>
    <p:sldLayoutId id="2147483675" r:id="rId15"/>
    <p:sldLayoutId id="2147483664" r:id="rId16"/>
    <p:sldLayoutId id="2147483668" r:id="rId17"/>
  </p:sldLayoutIdLst>
  <p:txStyles>
    <p:titleStyle>
      <a:lvl1pPr algn="l" defTabSz="914400" rtl="0" eaLnBrk="1" latinLnBrk="0" hangingPunct="1">
        <a:spcBef>
          <a:spcPct val="0"/>
        </a:spcBef>
        <a:buNone/>
        <a:defRPr sz="4000" kern="1200">
          <a:solidFill>
            <a:schemeClr val="tx1"/>
          </a:solidFill>
          <a:latin typeface="+mj-lt"/>
          <a:ea typeface="+mj-ea"/>
          <a:cs typeface="Heebo" pitchFamily="2" charset="-79"/>
        </a:defRPr>
      </a:lvl1pPr>
    </p:titleStyle>
    <p:bodyStyle>
      <a:lvl1pPr marL="0" indent="0" algn="l" defTabSz="914400" rtl="0" eaLnBrk="1" latinLnBrk="0" hangingPunct="1">
        <a:lnSpc>
          <a:spcPct val="150000"/>
        </a:lnSpc>
        <a:spcBef>
          <a:spcPts val="1000"/>
        </a:spcBef>
        <a:spcAft>
          <a:spcPts val="0"/>
        </a:spcAft>
        <a:buFontTx/>
        <a:buNone/>
        <a:defRPr lang="en-US" sz="3200" kern="1200" dirty="0">
          <a:solidFill>
            <a:schemeClr val="tx1">
              <a:lumMod val="85000"/>
              <a:lumOff val="15000"/>
            </a:schemeClr>
          </a:solidFill>
          <a:latin typeface="+mj-lt"/>
          <a:ea typeface="+mn-ea"/>
          <a:cs typeface="Heebo" pitchFamily="2" charset="-79"/>
        </a:defRPr>
      </a:lvl1pPr>
      <a:lvl2pPr marL="228600" indent="-228600" algn="l" defTabSz="914400" rtl="0" eaLnBrk="1" latinLnBrk="0" hangingPunct="1">
        <a:lnSpc>
          <a:spcPct val="150000"/>
        </a:lnSpc>
        <a:spcBef>
          <a:spcPts val="1000"/>
        </a:spcBef>
        <a:spcAft>
          <a:spcPts val="0"/>
        </a:spcAft>
        <a:buFont typeface="Arial" panose="020B0604020202020204" pitchFamily="34" charset="0"/>
        <a:buChar char="•"/>
        <a:defRPr lang="en-US" sz="2800" kern="1200" dirty="0">
          <a:solidFill>
            <a:schemeClr val="tx1">
              <a:lumMod val="85000"/>
              <a:lumOff val="15000"/>
            </a:schemeClr>
          </a:solidFill>
          <a:latin typeface="+mj-lt"/>
          <a:ea typeface="+mn-ea"/>
          <a:cs typeface="Heebo" pitchFamily="2" charset="-79"/>
        </a:defRPr>
      </a:lvl2pPr>
      <a:lvl3pPr marL="685800" indent="-228600" algn="l" defTabSz="914400" rtl="0" eaLnBrk="1" latinLnBrk="0" hangingPunct="1">
        <a:lnSpc>
          <a:spcPct val="150000"/>
        </a:lnSpc>
        <a:spcBef>
          <a:spcPts val="1000"/>
        </a:spcBef>
        <a:spcAft>
          <a:spcPts val="0"/>
        </a:spcAft>
        <a:buFont typeface="Arial" panose="020B0604020202020204" pitchFamily="34" charset="0"/>
        <a:buChar char="•"/>
        <a:defRPr lang="en-US" sz="2400" kern="1200" dirty="0">
          <a:solidFill>
            <a:schemeClr val="tx1">
              <a:lumMod val="85000"/>
              <a:lumOff val="15000"/>
            </a:schemeClr>
          </a:solidFill>
          <a:latin typeface="+mj-lt"/>
          <a:ea typeface="+mn-ea"/>
          <a:cs typeface="Heebo" pitchFamily="2" charset="-79"/>
        </a:defRPr>
      </a:lvl3pPr>
      <a:lvl4pPr marL="1143000" indent="-228600" algn="l" defTabSz="914400" rtl="0" eaLnBrk="1" latinLnBrk="0" hangingPunct="1">
        <a:lnSpc>
          <a:spcPct val="150000"/>
        </a:lnSpc>
        <a:spcBef>
          <a:spcPts val="1000"/>
        </a:spcBef>
        <a:spcAft>
          <a:spcPts val="0"/>
        </a:spcAft>
        <a:buFont typeface="Arial" panose="020B0604020202020204" pitchFamily="34" charset="0"/>
        <a:buChar char="•"/>
        <a:defRPr lang="en-US" sz="2200" kern="1200" dirty="0" smtClean="0">
          <a:solidFill>
            <a:schemeClr val="tx1">
              <a:lumMod val="85000"/>
              <a:lumOff val="15000"/>
            </a:schemeClr>
          </a:solidFill>
          <a:latin typeface="+mj-lt"/>
          <a:ea typeface="+mn-ea"/>
          <a:cs typeface="Heebo" pitchFamily="2" charset="-79"/>
        </a:defRPr>
      </a:lvl4pPr>
      <a:lvl5pPr marL="1600200" indent="-228600" algn="l" defTabSz="914400" rtl="0" eaLnBrk="1" latinLnBrk="0" hangingPunct="1">
        <a:lnSpc>
          <a:spcPct val="150000"/>
        </a:lnSpc>
        <a:spcBef>
          <a:spcPts val="1000"/>
        </a:spcBef>
        <a:spcAft>
          <a:spcPts val="0"/>
        </a:spcAft>
        <a:buFont typeface="Arial" panose="020B0604020202020204" pitchFamily="34" charset="0"/>
        <a:buChar char="•"/>
        <a:defRPr lang="en-US" sz="2000" kern="1200" dirty="0" smtClean="0">
          <a:solidFill>
            <a:schemeClr val="tx1">
              <a:lumMod val="85000"/>
              <a:lumOff val="15000"/>
            </a:schemeClr>
          </a:solidFill>
          <a:latin typeface="+mj-lt"/>
          <a:ea typeface="+mn-ea"/>
          <a:cs typeface="Heebo" pitchFamily="2" charset="-79"/>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sz="2800" b="0" i="0" dirty="0">
                <a:solidFill>
                  <a:srgbClr val="000000"/>
                </a:solidFill>
                <a:effectLst/>
                <a:latin typeface="Calibri" panose="020F0502020204030204" pitchFamily="34" charset="0"/>
              </a:rPr>
              <a:t>Integrating centre-based and school-based learning through a reflective journal for postgraduate student teachers </a:t>
            </a:r>
            <a:endParaRPr lang="en-GB" sz="6000" dirty="0"/>
          </a:p>
        </p:txBody>
      </p:sp>
      <p:sp>
        <p:nvSpPr>
          <p:cNvPr id="5" name="Content Placeholder 4">
            <a:extLst>
              <a:ext uri="{FF2B5EF4-FFF2-40B4-BE49-F238E27FC236}">
                <a16:creationId xmlns:a16="http://schemas.microsoft.com/office/drawing/2014/main" id="{DC3CF122-23FB-FC5E-FF66-9DF69D6C03BF}"/>
              </a:ext>
            </a:extLst>
          </p:cNvPr>
          <p:cNvSpPr>
            <a:spLocks noGrp="1"/>
          </p:cNvSpPr>
          <p:nvPr>
            <p:ph sz="quarter" idx="10"/>
          </p:nvPr>
        </p:nvSpPr>
        <p:spPr/>
        <p:txBody>
          <a:bodyPr/>
          <a:lstStyle/>
          <a:p>
            <a:r>
              <a:rPr lang="en-GB" dirty="0"/>
              <a:t>Dr Mike Toyn, Dr Deborah Seward, Jacqui Percival</a:t>
            </a:r>
          </a:p>
          <a:p>
            <a:r>
              <a:rPr lang="en-GB" dirty="0"/>
              <a:t>University of Cumbria</a:t>
            </a:r>
          </a:p>
        </p:txBody>
      </p:sp>
    </p:spTree>
    <p:extLst>
      <p:ext uri="{BB962C8B-B14F-4D97-AF65-F5344CB8AC3E}">
        <p14:creationId xmlns:p14="http://schemas.microsoft.com/office/powerpoint/2010/main" val="544340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0241F-4A1F-91C3-C61D-E0ED45DBCF22}"/>
              </a:ext>
            </a:extLst>
          </p:cNvPr>
          <p:cNvSpPr>
            <a:spLocks noGrp="1"/>
          </p:cNvSpPr>
          <p:nvPr>
            <p:ph type="title"/>
          </p:nvPr>
        </p:nvSpPr>
        <p:spPr/>
        <p:txBody>
          <a:bodyPr/>
          <a:lstStyle/>
          <a:p>
            <a:r>
              <a:rPr lang="en-GB" dirty="0"/>
              <a:t>Mentor derived data</a:t>
            </a:r>
          </a:p>
        </p:txBody>
      </p:sp>
      <p:pic>
        <p:nvPicPr>
          <p:cNvPr id="2050" name="Picture 2">
            <a:extLst>
              <a:ext uri="{FF2B5EF4-FFF2-40B4-BE49-F238E27FC236}">
                <a16:creationId xmlns:a16="http://schemas.microsoft.com/office/drawing/2014/main" id="{41A901BC-99E9-1D3A-92E4-51715326670A}"/>
              </a:ext>
            </a:extLst>
          </p:cNvPr>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1245326" y="1589088"/>
            <a:ext cx="9366866" cy="4837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5189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03BEA-254F-7430-9356-66C3E28F67F8}"/>
              </a:ext>
            </a:extLst>
          </p:cNvPr>
          <p:cNvSpPr>
            <a:spLocks noGrp="1"/>
          </p:cNvSpPr>
          <p:nvPr>
            <p:ph type="title"/>
          </p:nvPr>
        </p:nvSpPr>
        <p:spPr/>
        <p:txBody>
          <a:bodyPr/>
          <a:lstStyle/>
          <a:p>
            <a:r>
              <a:rPr lang="en-GB" sz="3600" dirty="0"/>
              <a:t>Theme 1: </a:t>
            </a:r>
            <a:r>
              <a:rPr lang="en-GB" sz="3600" b="0" kern="1200" dirty="0">
                <a:solidFill>
                  <a:schemeClr val="dk1"/>
                </a:solidFill>
                <a:latin typeface="+mn-lt"/>
                <a:ea typeface="+mn-ea"/>
                <a:cs typeface="+mn-cs"/>
              </a:rPr>
              <a:t>Role of reflection in programmes</a:t>
            </a:r>
            <a:endParaRPr lang="en-GB" sz="3600" dirty="0"/>
          </a:p>
        </p:txBody>
      </p:sp>
      <p:sp>
        <p:nvSpPr>
          <p:cNvPr id="9" name="Speech Bubble: Rectangle 8">
            <a:extLst>
              <a:ext uri="{FF2B5EF4-FFF2-40B4-BE49-F238E27FC236}">
                <a16:creationId xmlns:a16="http://schemas.microsoft.com/office/drawing/2014/main" id="{9709C74A-F71E-9702-CB55-3F8F764FE2FA}"/>
              </a:ext>
            </a:extLst>
          </p:cNvPr>
          <p:cNvSpPr/>
          <p:nvPr/>
        </p:nvSpPr>
        <p:spPr>
          <a:xfrm>
            <a:off x="487680" y="1724297"/>
            <a:ext cx="11068594" cy="1704703"/>
          </a:xfrm>
          <a:prstGeom prst="wedgeRectCallout">
            <a:avLst>
              <a:gd name="adj1" fmla="val -50180"/>
              <a:gd name="adj2" fmla="val 926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kern="1200" dirty="0">
                <a:solidFill>
                  <a:schemeClr val="bg1"/>
                </a:solidFill>
                <a:latin typeface="+mn-lt"/>
                <a:ea typeface="+mn-ea"/>
                <a:cs typeface="+mn-cs"/>
              </a:rPr>
              <a:t>Students can articulate the value of reflection. They appreciate ‘prompts’ to help close the loop. They are aware of the expectation to be reflective in the Teachers’ Standards</a:t>
            </a:r>
          </a:p>
        </p:txBody>
      </p:sp>
      <p:sp>
        <p:nvSpPr>
          <p:cNvPr id="10" name="Speech Bubble: Rectangle 9">
            <a:extLst>
              <a:ext uri="{FF2B5EF4-FFF2-40B4-BE49-F238E27FC236}">
                <a16:creationId xmlns:a16="http://schemas.microsoft.com/office/drawing/2014/main" id="{7B1E53E9-F43C-5DD9-57AF-C238C462BA0C}"/>
              </a:ext>
            </a:extLst>
          </p:cNvPr>
          <p:cNvSpPr/>
          <p:nvPr/>
        </p:nvSpPr>
        <p:spPr>
          <a:xfrm>
            <a:off x="390067" y="4519748"/>
            <a:ext cx="11263820" cy="1367246"/>
          </a:xfrm>
          <a:prstGeom prst="wedgeRectCallout">
            <a:avLst>
              <a:gd name="adj1" fmla="val 49910"/>
              <a:gd name="adj2" fmla="val 100080"/>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kern="1200" dirty="0">
                <a:solidFill>
                  <a:schemeClr val="dk1"/>
                </a:solidFill>
                <a:latin typeface="+mn-lt"/>
                <a:ea typeface="+mn-ea"/>
                <a:cs typeface="+mn-cs"/>
              </a:rPr>
              <a:t>Dialogue stimulus between trainee and mentor. </a:t>
            </a:r>
          </a:p>
        </p:txBody>
      </p:sp>
    </p:spTree>
    <p:extLst>
      <p:ext uri="{BB962C8B-B14F-4D97-AF65-F5344CB8AC3E}">
        <p14:creationId xmlns:p14="http://schemas.microsoft.com/office/powerpoint/2010/main" val="2713778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03BEA-254F-7430-9356-66C3E28F67F8}"/>
              </a:ext>
            </a:extLst>
          </p:cNvPr>
          <p:cNvSpPr>
            <a:spLocks noGrp="1"/>
          </p:cNvSpPr>
          <p:nvPr>
            <p:ph type="title"/>
          </p:nvPr>
        </p:nvSpPr>
        <p:spPr/>
        <p:txBody>
          <a:bodyPr/>
          <a:lstStyle/>
          <a:p>
            <a:r>
              <a:rPr lang="en-GB" sz="3600" dirty="0"/>
              <a:t>Theme 2: </a:t>
            </a:r>
            <a:r>
              <a:rPr lang="en-GB" sz="3600" b="0" kern="1200" dirty="0">
                <a:solidFill>
                  <a:schemeClr val="dk1"/>
                </a:solidFill>
                <a:latin typeface="+mn-lt"/>
                <a:ea typeface="+mn-ea"/>
                <a:cs typeface="+mn-cs"/>
              </a:rPr>
              <a:t>Depths of reflection</a:t>
            </a:r>
            <a:endParaRPr lang="en-GB" sz="3600" dirty="0"/>
          </a:p>
        </p:txBody>
      </p:sp>
      <p:sp>
        <p:nvSpPr>
          <p:cNvPr id="9" name="Speech Bubble: Rectangle 8">
            <a:extLst>
              <a:ext uri="{FF2B5EF4-FFF2-40B4-BE49-F238E27FC236}">
                <a16:creationId xmlns:a16="http://schemas.microsoft.com/office/drawing/2014/main" id="{9709C74A-F71E-9702-CB55-3F8F764FE2FA}"/>
              </a:ext>
            </a:extLst>
          </p:cNvPr>
          <p:cNvSpPr/>
          <p:nvPr/>
        </p:nvSpPr>
        <p:spPr>
          <a:xfrm>
            <a:off x="487680" y="1724297"/>
            <a:ext cx="11068594" cy="1704703"/>
          </a:xfrm>
          <a:prstGeom prst="wedgeRectCallout">
            <a:avLst>
              <a:gd name="adj1" fmla="val -50180"/>
              <a:gd name="adj2" fmla="val 926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kern="1200" dirty="0">
                <a:solidFill>
                  <a:schemeClr val="bg1"/>
                </a:solidFill>
                <a:latin typeface="+mn-lt"/>
                <a:ea typeface="+mn-ea"/>
                <a:cs typeface="+mn-cs"/>
              </a:rPr>
              <a:t>Tended towards proceduralist approach (Stenberg et al., 2016 ) e.g. taking notes, focusing on what doesn’t work and ways to fix it etc</a:t>
            </a:r>
          </a:p>
        </p:txBody>
      </p:sp>
      <p:sp>
        <p:nvSpPr>
          <p:cNvPr id="10" name="Speech Bubble: Rectangle 9">
            <a:extLst>
              <a:ext uri="{FF2B5EF4-FFF2-40B4-BE49-F238E27FC236}">
                <a16:creationId xmlns:a16="http://schemas.microsoft.com/office/drawing/2014/main" id="{7B1E53E9-F43C-5DD9-57AF-C238C462BA0C}"/>
              </a:ext>
            </a:extLst>
          </p:cNvPr>
          <p:cNvSpPr/>
          <p:nvPr/>
        </p:nvSpPr>
        <p:spPr>
          <a:xfrm>
            <a:off x="390067" y="4519748"/>
            <a:ext cx="11263820" cy="1367246"/>
          </a:xfrm>
          <a:prstGeom prst="wedgeRectCallout">
            <a:avLst>
              <a:gd name="adj1" fmla="val 49910"/>
              <a:gd name="adj2" fmla="val 100080"/>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kern="1200" dirty="0">
                <a:solidFill>
                  <a:schemeClr val="dk1"/>
                </a:solidFill>
                <a:latin typeface="+mn-lt"/>
                <a:ea typeface="+mn-ea"/>
                <a:cs typeface="+mn-cs"/>
              </a:rPr>
              <a:t>Helps students to become more critical and reflective</a:t>
            </a:r>
          </a:p>
        </p:txBody>
      </p:sp>
    </p:spTree>
    <p:extLst>
      <p:ext uri="{BB962C8B-B14F-4D97-AF65-F5344CB8AC3E}">
        <p14:creationId xmlns:p14="http://schemas.microsoft.com/office/powerpoint/2010/main" val="2940461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03BEA-254F-7430-9356-66C3E28F67F8}"/>
              </a:ext>
            </a:extLst>
          </p:cNvPr>
          <p:cNvSpPr>
            <a:spLocks noGrp="1"/>
          </p:cNvSpPr>
          <p:nvPr>
            <p:ph type="title"/>
          </p:nvPr>
        </p:nvSpPr>
        <p:spPr/>
        <p:txBody>
          <a:bodyPr/>
          <a:lstStyle/>
          <a:p>
            <a:r>
              <a:rPr lang="en-GB" sz="3600" dirty="0"/>
              <a:t>Theme 3: </a:t>
            </a:r>
            <a:r>
              <a:rPr lang="en-GB" sz="3600" b="0" kern="1200" dirty="0">
                <a:solidFill>
                  <a:schemeClr val="dk1"/>
                </a:solidFill>
                <a:latin typeface="+mn-lt"/>
                <a:ea typeface="+mn-ea"/>
                <a:cs typeface="+mn-cs"/>
              </a:rPr>
              <a:t>Types of approaches</a:t>
            </a:r>
            <a:endParaRPr lang="en-GB" sz="3600" dirty="0"/>
          </a:p>
        </p:txBody>
      </p:sp>
      <p:sp>
        <p:nvSpPr>
          <p:cNvPr id="9" name="Speech Bubble: Rectangle 8">
            <a:extLst>
              <a:ext uri="{FF2B5EF4-FFF2-40B4-BE49-F238E27FC236}">
                <a16:creationId xmlns:a16="http://schemas.microsoft.com/office/drawing/2014/main" id="{9709C74A-F71E-9702-CB55-3F8F764FE2FA}"/>
              </a:ext>
            </a:extLst>
          </p:cNvPr>
          <p:cNvSpPr/>
          <p:nvPr/>
        </p:nvSpPr>
        <p:spPr>
          <a:xfrm>
            <a:off x="487680" y="1724297"/>
            <a:ext cx="11068594" cy="1704703"/>
          </a:xfrm>
          <a:prstGeom prst="wedgeRectCallout">
            <a:avLst>
              <a:gd name="adj1" fmla="val -50180"/>
              <a:gd name="adj2" fmla="val 926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kern="1200" dirty="0">
                <a:solidFill>
                  <a:schemeClr val="bg1"/>
                </a:solidFill>
                <a:latin typeface="+mn-lt"/>
                <a:ea typeface="+mn-ea"/>
                <a:cs typeface="+mn-cs"/>
              </a:rPr>
              <a:t>Often adopting a functional approach (Korthagen, 2011) prompted by things that did / did not work rather than based on pupils’ learning</a:t>
            </a:r>
          </a:p>
        </p:txBody>
      </p:sp>
      <p:sp>
        <p:nvSpPr>
          <p:cNvPr id="10" name="Speech Bubble: Rectangle 9">
            <a:extLst>
              <a:ext uri="{FF2B5EF4-FFF2-40B4-BE49-F238E27FC236}">
                <a16:creationId xmlns:a16="http://schemas.microsoft.com/office/drawing/2014/main" id="{7B1E53E9-F43C-5DD9-57AF-C238C462BA0C}"/>
              </a:ext>
            </a:extLst>
          </p:cNvPr>
          <p:cNvSpPr/>
          <p:nvPr/>
        </p:nvSpPr>
        <p:spPr>
          <a:xfrm>
            <a:off x="390067" y="4519748"/>
            <a:ext cx="11263820" cy="1367246"/>
          </a:xfrm>
          <a:prstGeom prst="wedgeRectCallout">
            <a:avLst>
              <a:gd name="adj1" fmla="val 49910"/>
              <a:gd name="adj2" fmla="val 100080"/>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kern="1200" dirty="0">
                <a:solidFill>
                  <a:schemeClr val="dk1"/>
                </a:solidFill>
                <a:latin typeface="+mn-lt"/>
                <a:ea typeface="+mn-ea"/>
                <a:cs typeface="+mn-cs"/>
              </a:rPr>
              <a:t>Working document but one that students need to take ownership of so it </a:t>
            </a:r>
            <a:r>
              <a:rPr lang="en-GB" sz="2800" b="0" i="1" kern="1200" dirty="0">
                <a:solidFill>
                  <a:schemeClr val="dk1"/>
                </a:solidFill>
                <a:latin typeface="+mn-lt"/>
                <a:ea typeface="+mn-ea"/>
                <a:cs typeface="+mn-cs"/>
              </a:rPr>
              <a:t>“fits with their own learning”</a:t>
            </a:r>
          </a:p>
        </p:txBody>
      </p:sp>
    </p:spTree>
    <p:extLst>
      <p:ext uri="{BB962C8B-B14F-4D97-AF65-F5344CB8AC3E}">
        <p14:creationId xmlns:p14="http://schemas.microsoft.com/office/powerpoint/2010/main" val="1259699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03BEA-254F-7430-9356-66C3E28F67F8}"/>
              </a:ext>
            </a:extLst>
          </p:cNvPr>
          <p:cNvSpPr>
            <a:spLocks noGrp="1"/>
          </p:cNvSpPr>
          <p:nvPr>
            <p:ph type="title"/>
          </p:nvPr>
        </p:nvSpPr>
        <p:spPr>
          <a:xfrm>
            <a:off x="379539" y="455295"/>
            <a:ext cx="11274347" cy="640080"/>
          </a:xfrm>
        </p:spPr>
        <p:txBody>
          <a:bodyPr>
            <a:noAutofit/>
          </a:bodyPr>
          <a:lstStyle/>
          <a:p>
            <a:r>
              <a:rPr lang="en-GB" sz="2400" dirty="0"/>
              <a:t>Theme 4: </a:t>
            </a:r>
            <a:r>
              <a:rPr lang="en-GB" sz="2400" b="0" kern="1200" dirty="0">
                <a:solidFill>
                  <a:schemeClr val="dk1"/>
                </a:solidFill>
                <a:latin typeface="+mn-lt"/>
                <a:ea typeface="+mn-ea"/>
                <a:cs typeface="+mn-cs"/>
              </a:rPr>
              <a:t>Developing an identity as a reflective practitioner and inhibiting factors  </a:t>
            </a:r>
            <a:endParaRPr lang="en-GB" sz="2400" dirty="0"/>
          </a:p>
        </p:txBody>
      </p:sp>
      <p:sp>
        <p:nvSpPr>
          <p:cNvPr id="9" name="Speech Bubble: Rectangle 8">
            <a:extLst>
              <a:ext uri="{FF2B5EF4-FFF2-40B4-BE49-F238E27FC236}">
                <a16:creationId xmlns:a16="http://schemas.microsoft.com/office/drawing/2014/main" id="{9709C74A-F71E-9702-CB55-3F8F764FE2FA}"/>
              </a:ext>
            </a:extLst>
          </p:cNvPr>
          <p:cNvSpPr/>
          <p:nvPr/>
        </p:nvSpPr>
        <p:spPr>
          <a:xfrm>
            <a:off x="487680" y="1724297"/>
            <a:ext cx="11068594" cy="1704703"/>
          </a:xfrm>
          <a:prstGeom prst="wedgeRectCallout">
            <a:avLst>
              <a:gd name="adj1" fmla="val -50180"/>
              <a:gd name="adj2" fmla="val 926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kern="1200" dirty="0">
                <a:solidFill>
                  <a:schemeClr val="bg1"/>
                </a:solidFill>
                <a:latin typeface="+mn-lt"/>
                <a:ea typeface="+mn-ea"/>
                <a:cs typeface="+mn-cs"/>
              </a:rPr>
              <a:t>Seemingly, two viewpoints. Those who see it as integral to being an educator (minority). Those who used it less as the programme progressed, thus not developing a reflective practitioner identity (majority)</a:t>
            </a:r>
          </a:p>
        </p:txBody>
      </p:sp>
      <p:sp>
        <p:nvSpPr>
          <p:cNvPr id="10" name="Speech Bubble: Rectangle 9">
            <a:extLst>
              <a:ext uri="{FF2B5EF4-FFF2-40B4-BE49-F238E27FC236}">
                <a16:creationId xmlns:a16="http://schemas.microsoft.com/office/drawing/2014/main" id="{7B1E53E9-F43C-5DD9-57AF-C238C462BA0C}"/>
              </a:ext>
            </a:extLst>
          </p:cNvPr>
          <p:cNvSpPr/>
          <p:nvPr/>
        </p:nvSpPr>
        <p:spPr>
          <a:xfrm>
            <a:off x="390066" y="4519748"/>
            <a:ext cx="11263820" cy="1367246"/>
          </a:xfrm>
          <a:prstGeom prst="wedgeRectCallout">
            <a:avLst>
              <a:gd name="adj1" fmla="val 49910"/>
              <a:gd name="adj2" fmla="val 100080"/>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kern="1200" dirty="0">
                <a:solidFill>
                  <a:schemeClr val="dk1"/>
                </a:solidFill>
                <a:latin typeface="+mn-lt"/>
                <a:ea typeface="+mn-ea"/>
                <a:cs typeface="+mn-cs"/>
              </a:rPr>
              <a:t>Encourages thinking. Can be difficult to engage all students.</a:t>
            </a:r>
          </a:p>
        </p:txBody>
      </p:sp>
    </p:spTree>
    <p:extLst>
      <p:ext uri="{BB962C8B-B14F-4D97-AF65-F5344CB8AC3E}">
        <p14:creationId xmlns:p14="http://schemas.microsoft.com/office/powerpoint/2010/main" val="1807041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03BEA-254F-7430-9356-66C3E28F67F8}"/>
              </a:ext>
            </a:extLst>
          </p:cNvPr>
          <p:cNvSpPr>
            <a:spLocks noGrp="1"/>
          </p:cNvSpPr>
          <p:nvPr>
            <p:ph type="title"/>
          </p:nvPr>
        </p:nvSpPr>
        <p:spPr>
          <a:xfrm>
            <a:off x="379540" y="455295"/>
            <a:ext cx="11385740" cy="640080"/>
          </a:xfrm>
        </p:spPr>
        <p:txBody>
          <a:bodyPr/>
          <a:lstStyle/>
          <a:p>
            <a:r>
              <a:rPr lang="en-GB" sz="2800" dirty="0"/>
              <a:t>Theme 5: </a:t>
            </a:r>
            <a:r>
              <a:rPr lang="en-GB" sz="2800" b="0" kern="1200" dirty="0">
                <a:solidFill>
                  <a:schemeClr val="dk1"/>
                </a:solidFill>
                <a:latin typeface="+mn-lt"/>
                <a:ea typeface="+mn-ea"/>
                <a:cs typeface="+mn-cs"/>
              </a:rPr>
              <a:t>Transfer of learning between settings and theory practice links </a:t>
            </a:r>
            <a:endParaRPr lang="en-GB" sz="2800" dirty="0"/>
          </a:p>
        </p:txBody>
      </p:sp>
      <p:sp>
        <p:nvSpPr>
          <p:cNvPr id="9" name="Speech Bubble: Rectangle 8">
            <a:extLst>
              <a:ext uri="{FF2B5EF4-FFF2-40B4-BE49-F238E27FC236}">
                <a16:creationId xmlns:a16="http://schemas.microsoft.com/office/drawing/2014/main" id="{9709C74A-F71E-9702-CB55-3F8F764FE2FA}"/>
              </a:ext>
            </a:extLst>
          </p:cNvPr>
          <p:cNvSpPr/>
          <p:nvPr/>
        </p:nvSpPr>
        <p:spPr>
          <a:xfrm>
            <a:off x="496389" y="1724297"/>
            <a:ext cx="11068594" cy="1704703"/>
          </a:xfrm>
          <a:prstGeom prst="wedgeRectCallout">
            <a:avLst>
              <a:gd name="adj1" fmla="val -50180"/>
              <a:gd name="adj2" fmla="val 926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kern="1200" dirty="0">
                <a:solidFill>
                  <a:schemeClr val="bg1"/>
                </a:solidFill>
                <a:latin typeface="+mn-lt"/>
                <a:ea typeface="+mn-ea"/>
                <a:cs typeface="+mn-cs"/>
              </a:rPr>
              <a:t>Typically used more in centre-based sessions (</a:t>
            </a:r>
            <a:r>
              <a:rPr lang="en-GB" sz="2800" kern="1200" dirty="0">
                <a:solidFill>
                  <a:schemeClr val="bg1"/>
                </a:solidFill>
                <a:effectLst/>
                <a:latin typeface="+mn-lt"/>
                <a:ea typeface="+mn-ea"/>
                <a:cs typeface="+mn-cs"/>
              </a:rPr>
              <a:t>Tang et al, 2019</a:t>
            </a:r>
            <a:r>
              <a:rPr lang="en-GB" sz="2800" b="0" kern="1200" dirty="0">
                <a:solidFill>
                  <a:schemeClr val="bg1"/>
                </a:solidFill>
                <a:latin typeface="+mn-lt"/>
                <a:ea typeface="+mn-ea"/>
                <a:cs typeface="+mn-cs"/>
              </a:rPr>
              <a:t>)</a:t>
            </a:r>
          </a:p>
        </p:txBody>
      </p:sp>
      <p:sp>
        <p:nvSpPr>
          <p:cNvPr id="10" name="Speech Bubble: Rectangle 9">
            <a:extLst>
              <a:ext uri="{FF2B5EF4-FFF2-40B4-BE49-F238E27FC236}">
                <a16:creationId xmlns:a16="http://schemas.microsoft.com/office/drawing/2014/main" id="{7B1E53E9-F43C-5DD9-57AF-C238C462BA0C}"/>
              </a:ext>
            </a:extLst>
          </p:cNvPr>
          <p:cNvSpPr/>
          <p:nvPr/>
        </p:nvSpPr>
        <p:spPr>
          <a:xfrm>
            <a:off x="390067" y="4519748"/>
            <a:ext cx="11263820" cy="1367246"/>
          </a:xfrm>
          <a:prstGeom prst="wedgeRectCallout">
            <a:avLst>
              <a:gd name="adj1" fmla="val 49910"/>
              <a:gd name="adj2" fmla="val 100080"/>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kern="1200" dirty="0">
                <a:solidFill>
                  <a:schemeClr val="dk1"/>
                </a:solidFill>
                <a:latin typeface="+mn-lt"/>
                <a:ea typeface="+mn-ea"/>
                <a:cs typeface="+mn-cs"/>
              </a:rPr>
              <a:t>Built into every training session through scaffolds and prompts. Evidences the transformative nature of learning linked to theory.</a:t>
            </a:r>
          </a:p>
        </p:txBody>
      </p:sp>
    </p:spTree>
    <p:extLst>
      <p:ext uri="{BB962C8B-B14F-4D97-AF65-F5344CB8AC3E}">
        <p14:creationId xmlns:p14="http://schemas.microsoft.com/office/powerpoint/2010/main" val="885135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DEEEE-3E97-A59E-8699-097BFB10E733}"/>
              </a:ext>
            </a:extLst>
          </p:cNvPr>
          <p:cNvSpPr>
            <a:spLocks noGrp="1"/>
          </p:cNvSpPr>
          <p:nvPr>
            <p:ph type="title"/>
          </p:nvPr>
        </p:nvSpPr>
        <p:spPr/>
        <p:txBody>
          <a:bodyPr/>
          <a:lstStyle/>
          <a:p>
            <a:r>
              <a:rPr lang="en-GB" dirty="0"/>
              <a:t>Current state of play</a:t>
            </a:r>
          </a:p>
        </p:txBody>
      </p:sp>
      <p:sp>
        <p:nvSpPr>
          <p:cNvPr id="3" name="Content Placeholder 2">
            <a:extLst>
              <a:ext uri="{FF2B5EF4-FFF2-40B4-BE49-F238E27FC236}">
                <a16:creationId xmlns:a16="http://schemas.microsoft.com/office/drawing/2014/main" id="{5F7D24D5-E496-84A0-4381-5F343FD2B37A}"/>
              </a:ext>
            </a:extLst>
          </p:cNvPr>
          <p:cNvSpPr>
            <a:spLocks noGrp="1"/>
          </p:cNvSpPr>
          <p:nvPr>
            <p:ph sz="quarter" idx="13"/>
          </p:nvPr>
        </p:nvSpPr>
        <p:spPr/>
        <p:txBody>
          <a:bodyPr>
            <a:normAutofit fontScale="77500" lnSpcReduction="20000"/>
          </a:bodyPr>
          <a:lstStyle/>
          <a:p>
            <a:r>
              <a:rPr lang="en-GB" b="1" dirty="0">
                <a:solidFill>
                  <a:srgbClr val="00B050"/>
                </a:solidFill>
              </a:rPr>
              <a:t>Alignment</a:t>
            </a:r>
            <a:r>
              <a:rPr lang="en-GB" dirty="0"/>
              <a:t> in the role of reflection in programmes</a:t>
            </a:r>
          </a:p>
          <a:p>
            <a:r>
              <a:rPr lang="en-GB" b="1" dirty="0">
                <a:solidFill>
                  <a:srgbClr val="FFC000"/>
                </a:solidFill>
              </a:rPr>
              <a:t>Semi alignment </a:t>
            </a:r>
            <a:r>
              <a:rPr lang="en-GB" dirty="0"/>
              <a:t>around approaches – needs to coalesce around pupils’ learning and the transfer of learning – needs a stronger place in school-based learning</a:t>
            </a:r>
          </a:p>
          <a:p>
            <a:r>
              <a:rPr lang="en-GB" b="1" dirty="0">
                <a:solidFill>
                  <a:srgbClr val="C00000"/>
                </a:solidFill>
              </a:rPr>
              <a:t>Mis-alignment</a:t>
            </a:r>
            <a:r>
              <a:rPr lang="en-GB" dirty="0"/>
              <a:t> in the conceptualisations of this reflective tool in relation to depths of reflection and developing an identity as a reflective practitioner</a:t>
            </a:r>
          </a:p>
          <a:p>
            <a:endParaRPr lang="en-GB" dirty="0"/>
          </a:p>
          <a:p>
            <a:r>
              <a:rPr lang="en-GB" dirty="0"/>
              <a:t>Limited degree of mentor engagement</a:t>
            </a:r>
          </a:p>
          <a:p>
            <a:r>
              <a:rPr lang="en-GB" dirty="0"/>
              <a:t> </a:t>
            </a:r>
          </a:p>
        </p:txBody>
      </p:sp>
    </p:spTree>
    <p:extLst>
      <p:ext uri="{BB962C8B-B14F-4D97-AF65-F5344CB8AC3E}">
        <p14:creationId xmlns:p14="http://schemas.microsoft.com/office/powerpoint/2010/main" val="2868099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Outcomes of ITAP</a:t>
            </a:r>
          </a:p>
        </p:txBody>
      </p:sp>
      <p:sp>
        <p:nvSpPr>
          <p:cNvPr id="3" name="Content Placeholder 2"/>
          <p:cNvSpPr>
            <a:spLocks noGrp="1"/>
          </p:cNvSpPr>
          <p:nvPr>
            <p:ph sz="quarter" idx="13"/>
          </p:nvPr>
        </p:nvSpPr>
        <p:spPr/>
        <p:txBody>
          <a:bodyPr>
            <a:normAutofit/>
          </a:bodyPr>
          <a:lstStyle/>
          <a:p>
            <a:r>
              <a:rPr lang="en-GB" dirty="0"/>
              <a:t>Students should have a ‘</a:t>
            </a:r>
            <a:r>
              <a:rPr lang="en-GB" b="1" dirty="0"/>
              <a:t>strong grasp of the evidence base concerned, which they can articulate, justify and exemplify, and the ability to identify effective classroom delivery and to prepare and apply those aspects of teaching confidently in a range of contexts</a:t>
            </a:r>
            <a:r>
              <a:rPr lang="en-GB" dirty="0"/>
              <a:t>.’</a:t>
            </a:r>
          </a:p>
          <a:p>
            <a:endParaRPr lang="en-GB" dirty="0"/>
          </a:p>
        </p:txBody>
      </p:sp>
    </p:spTree>
    <p:extLst>
      <p:ext uri="{BB962C8B-B14F-4D97-AF65-F5344CB8AC3E}">
        <p14:creationId xmlns:p14="http://schemas.microsoft.com/office/powerpoint/2010/main" val="519455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B6CF4-CB89-D4C1-EA09-328A88218D60}"/>
              </a:ext>
            </a:extLst>
          </p:cNvPr>
          <p:cNvSpPr>
            <a:spLocks noGrp="1"/>
          </p:cNvSpPr>
          <p:nvPr>
            <p:ph type="title"/>
          </p:nvPr>
        </p:nvSpPr>
        <p:spPr/>
        <p:txBody>
          <a:bodyPr/>
          <a:lstStyle/>
          <a:p>
            <a:r>
              <a:rPr lang="en-GB" dirty="0"/>
              <a:t>Implications for ITAP / next steps</a:t>
            </a:r>
          </a:p>
        </p:txBody>
      </p:sp>
      <p:sp>
        <p:nvSpPr>
          <p:cNvPr id="3" name="Content Placeholder 2">
            <a:extLst>
              <a:ext uri="{FF2B5EF4-FFF2-40B4-BE49-F238E27FC236}">
                <a16:creationId xmlns:a16="http://schemas.microsoft.com/office/drawing/2014/main" id="{DB1AABCB-4AC2-F3DD-7C66-5E4D5E391D14}"/>
              </a:ext>
            </a:extLst>
          </p:cNvPr>
          <p:cNvSpPr>
            <a:spLocks noGrp="1"/>
          </p:cNvSpPr>
          <p:nvPr>
            <p:ph sz="quarter" idx="13"/>
          </p:nvPr>
        </p:nvSpPr>
        <p:spPr/>
        <p:txBody>
          <a:bodyPr>
            <a:normAutofit fontScale="92500"/>
          </a:bodyPr>
          <a:lstStyle/>
          <a:p>
            <a:pPr marL="457200" indent="-457200">
              <a:buFont typeface="Arial" panose="020B0604020202020204" pitchFamily="34" charset="0"/>
              <a:buChar char="•"/>
            </a:pPr>
            <a:r>
              <a:rPr lang="en-GB" dirty="0"/>
              <a:t>Need for effective interplay of learning between the two contexts of centre-based and school-based learning</a:t>
            </a:r>
          </a:p>
          <a:p>
            <a:pPr marL="457200" indent="-457200">
              <a:buFont typeface="Arial" panose="020B0604020202020204" pitchFamily="34" charset="0"/>
              <a:buChar char="•"/>
            </a:pPr>
            <a:r>
              <a:rPr lang="en-GB" dirty="0"/>
              <a:t>Need to assess ITAP will raise the status of the scrapbook with students</a:t>
            </a:r>
          </a:p>
          <a:p>
            <a:pPr marL="457200" indent="-457200">
              <a:buFont typeface="Arial" panose="020B0604020202020204" pitchFamily="34" charset="0"/>
              <a:buChar char="•"/>
            </a:pPr>
            <a:r>
              <a:rPr lang="en-GB" dirty="0"/>
              <a:t>Need to encourage students to reflect in relation to pupil learning</a:t>
            </a:r>
          </a:p>
          <a:p>
            <a:pPr marL="457200" indent="-457200">
              <a:buFont typeface="Arial" panose="020B0604020202020204" pitchFamily="34" charset="0"/>
              <a:buChar char="•"/>
            </a:pPr>
            <a:r>
              <a:rPr lang="en-GB" dirty="0"/>
              <a:t>Need to encourage greater use during school-based learning</a:t>
            </a:r>
          </a:p>
          <a:p>
            <a:endParaRPr lang="en-GB" dirty="0"/>
          </a:p>
        </p:txBody>
      </p:sp>
    </p:spTree>
    <p:extLst>
      <p:ext uri="{BB962C8B-B14F-4D97-AF65-F5344CB8AC3E}">
        <p14:creationId xmlns:p14="http://schemas.microsoft.com/office/powerpoint/2010/main" val="324150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7DF2A-9296-2419-EA6D-D9684527B404}"/>
              </a:ext>
            </a:extLst>
          </p:cNvPr>
          <p:cNvSpPr>
            <a:spLocks noGrp="1"/>
          </p:cNvSpPr>
          <p:nvPr>
            <p:ph type="title"/>
          </p:nvPr>
        </p:nvSpPr>
        <p:spPr/>
        <p:txBody>
          <a:bodyPr/>
          <a:lstStyle/>
          <a:p>
            <a:r>
              <a:rPr lang="en-GB" dirty="0"/>
              <a:t>References</a:t>
            </a:r>
          </a:p>
        </p:txBody>
      </p:sp>
      <p:sp>
        <p:nvSpPr>
          <p:cNvPr id="3" name="Content Placeholder 2">
            <a:extLst>
              <a:ext uri="{FF2B5EF4-FFF2-40B4-BE49-F238E27FC236}">
                <a16:creationId xmlns:a16="http://schemas.microsoft.com/office/drawing/2014/main" id="{9214C390-9E23-9730-80AA-1D384EDB481C}"/>
              </a:ext>
            </a:extLst>
          </p:cNvPr>
          <p:cNvSpPr>
            <a:spLocks noGrp="1"/>
          </p:cNvSpPr>
          <p:nvPr>
            <p:ph sz="quarter" idx="13"/>
          </p:nvPr>
        </p:nvSpPr>
        <p:spPr/>
        <p:txBody>
          <a:bodyPr>
            <a:normAutofit fontScale="62500" lnSpcReduction="20000"/>
          </a:bodyPr>
          <a:lstStyle/>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Boyd, P. (2022) </a:t>
            </a:r>
            <a:r>
              <a:rPr lang="en-GB" sz="1800" i="1" kern="100" dirty="0">
                <a:effectLst/>
                <a:latin typeface="Calibri" panose="020F0502020204030204" pitchFamily="34" charset="0"/>
                <a:ea typeface="Calibri" panose="020F0502020204030204" pitchFamily="34" charset="0"/>
                <a:cs typeface="Times New Roman" panose="02020603050405020304" pitchFamily="18" charset="0"/>
              </a:rPr>
              <a:t>‘Learning Teaching’ in school</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Chapter In Cooper, H., &amp; Elton-Chalcraft, S. (2022). Professional studies in primary education</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Hobson, A. J. (2003) Student teachers' conceptions and evaluations of ‘theory’ in initial teacher training (ITT), Mentoring &amp; Tutoring, 11:3, 245-261</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Korthagen, F (2011) Making teacher education relevant for practice: the pedagogy of realistic teacher education. </a:t>
            </a:r>
            <a:r>
              <a:rPr lang="en-GB" sz="1800" i="1" kern="100" dirty="0">
                <a:effectLst/>
                <a:latin typeface="Calibri" panose="020F0502020204030204" pitchFamily="34" charset="0"/>
                <a:ea typeface="Calibri" panose="020F0502020204030204" pitchFamily="34" charset="0"/>
                <a:cs typeface="Times New Roman" panose="02020603050405020304" pitchFamily="18" charset="0"/>
              </a:rPr>
              <a:t>Orbis Scholae</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2011, Vol. 5, No. 2, pp. 31-50</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Lunenberg, M. &amp; Korthagen, F. (2009) Experience, theory, and practical wisdom in teaching and teacher education, Teachers and Teaching: theory and practice, 15:2, 225-240</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McGarr, O., O’Grady, E. and Guilfoyle, L. (2017) Exploring the theory-practice gap in initial teacher education: moving beyond questions of relevance to issues of power and authority. </a:t>
            </a:r>
            <a:r>
              <a:rPr lang="en-GB" sz="1800" i="1" kern="100" dirty="0">
                <a:effectLst/>
                <a:latin typeface="Calibri" panose="020F0502020204030204" pitchFamily="34" charset="0"/>
                <a:ea typeface="Calibri" panose="020F0502020204030204" pitchFamily="34" charset="0"/>
                <a:cs typeface="Times New Roman" panose="02020603050405020304" pitchFamily="18" charset="0"/>
              </a:rPr>
              <a:t>Journal of Education for Teaching.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43:1, pp.48-60 accessed 14/3/22</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Philpott, C. (2006) Transfer of learning between higher education institution and school‐based components of PGCE courses of initial teacher education, Journal of Vocational Education and Training, 58:3, 283-302</a:t>
            </a:r>
          </a:p>
          <a:p>
            <a:pPr>
              <a:lnSpc>
                <a:spcPct val="107000"/>
              </a:lnSpc>
              <a:spcAft>
                <a:spcPts val="800"/>
              </a:spcAft>
            </a:pP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Ramsaroop</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S., &amp;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Gravett</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S. (2015). Bridging theory and practice in teacher education: teaching schools - a bridge too far? Perspectives in Education. 33, 131-146</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Stenberg, K. Rajala, A. and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Hilppo</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J. (2016) fostering theory-practice reflection in teaching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practisums</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i="1" kern="100" dirty="0">
                <a:effectLst/>
                <a:latin typeface="Calibri" panose="020F0502020204030204" pitchFamily="34" charset="0"/>
                <a:ea typeface="Calibri" panose="020F0502020204030204" pitchFamily="34" charset="0"/>
                <a:cs typeface="Times New Roman" panose="02020603050405020304" pitchFamily="18" charset="0"/>
              </a:rPr>
              <a:t>Asia Pacific journal of teacher education.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Vol. 44, No. 5, pp. 470-485</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Tang, S. Y. F., Wong, A. K. Y., Li, D.D. Y., &amp; Cheng, M. M. H. (2019) Examining student teachers’ engagement with the theory-practice link in initial teacher education. </a:t>
            </a:r>
            <a:r>
              <a:rPr lang="en-GB" sz="1800" i="1" kern="100" dirty="0">
                <a:effectLst/>
                <a:latin typeface="Calibri" panose="020F0502020204030204" pitchFamily="34" charset="0"/>
                <a:ea typeface="Calibri" panose="020F0502020204030204" pitchFamily="34" charset="0"/>
                <a:cs typeface="Times New Roman" panose="02020603050405020304" pitchFamily="18" charset="0"/>
              </a:rPr>
              <a:t>Journal of education for teaching.</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45:2, pp. 123-139</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Tang, S. Y. F., Wong, A. K. Y., Li, D.D. Y., &amp; Cheng, M. M. H. (2019) Examining student teachers’ engagement with the theory-practice link in initial teacher education.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Journal of education for teaching.</a:t>
            </a:r>
            <a:r>
              <a:rPr lang="en-GB" sz="1800" dirty="0">
                <a:effectLst/>
                <a:latin typeface="Calibri" panose="020F0502020204030204" pitchFamily="34" charset="0"/>
                <a:ea typeface="Calibri" panose="020F0502020204030204" pitchFamily="34" charset="0"/>
                <a:cs typeface="Times New Roman" panose="02020603050405020304" pitchFamily="18" charset="0"/>
              </a:rPr>
              <a:t> 45:2, pp. 123-139</a:t>
            </a:r>
            <a:endParaRPr lang="en-GB" dirty="0"/>
          </a:p>
        </p:txBody>
      </p:sp>
    </p:spTree>
    <p:extLst>
      <p:ext uri="{BB962C8B-B14F-4D97-AF65-F5344CB8AC3E}">
        <p14:creationId xmlns:p14="http://schemas.microsoft.com/office/powerpoint/2010/main" val="314552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90D3F-161F-4A97-8C98-FFB00F757878}"/>
              </a:ext>
            </a:extLst>
          </p:cNvPr>
          <p:cNvSpPr>
            <a:spLocks noGrp="1"/>
          </p:cNvSpPr>
          <p:nvPr>
            <p:ph type="title"/>
          </p:nvPr>
        </p:nvSpPr>
        <p:spPr/>
        <p:txBody>
          <a:bodyPr/>
          <a:lstStyle/>
          <a:p>
            <a:r>
              <a:rPr lang="en-GB" dirty="0"/>
              <a:t>Literature background</a:t>
            </a:r>
          </a:p>
        </p:txBody>
      </p:sp>
      <p:sp>
        <p:nvSpPr>
          <p:cNvPr id="3" name="Content Placeholder 2">
            <a:extLst>
              <a:ext uri="{FF2B5EF4-FFF2-40B4-BE49-F238E27FC236}">
                <a16:creationId xmlns:a16="http://schemas.microsoft.com/office/drawing/2014/main" id="{D42544B8-32AA-41D0-A657-D569CF5DEE3B}"/>
              </a:ext>
            </a:extLst>
          </p:cNvPr>
          <p:cNvSpPr>
            <a:spLocks noGrp="1"/>
          </p:cNvSpPr>
          <p:nvPr>
            <p:ph sz="quarter" idx="13"/>
          </p:nvPr>
        </p:nvSpPr>
        <p:spPr/>
        <p:txBody>
          <a:bodyPr>
            <a:normAutofit fontScale="85000" lnSpcReduction="20000"/>
          </a:bodyPr>
          <a:lstStyle/>
          <a:p>
            <a:r>
              <a:rPr lang="en-GB" dirty="0"/>
              <a:t>‘Theory’ and ‘practice’ (Hobson, 2003) (Stenberg, Rajala &amp; </a:t>
            </a:r>
            <a:r>
              <a:rPr lang="en-GB" dirty="0" err="1"/>
              <a:t>Hilppo</a:t>
            </a:r>
            <a:r>
              <a:rPr lang="en-GB" dirty="0"/>
              <a:t>, 2016)</a:t>
            </a:r>
          </a:p>
          <a:p>
            <a:endParaRPr lang="en-GB" dirty="0"/>
          </a:p>
          <a:p>
            <a:r>
              <a:rPr lang="en-GB" b="1" dirty="0">
                <a:solidFill>
                  <a:srgbClr val="000000"/>
                </a:solidFill>
                <a:latin typeface="Calibri" panose="020F0502020204030204" pitchFamily="34" charset="0"/>
              </a:rPr>
              <a:t>G</a:t>
            </a:r>
            <a:r>
              <a:rPr lang="en-GB" b="1" i="0" dirty="0">
                <a:solidFill>
                  <a:srgbClr val="000000"/>
                </a:solidFill>
                <a:effectLst/>
                <a:latin typeface="Calibri" panose="020F0502020204030204" pitchFamily="34" charset="0"/>
              </a:rPr>
              <a:t>ap</a:t>
            </a:r>
            <a:r>
              <a:rPr lang="en-GB" b="0" i="0" dirty="0">
                <a:solidFill>
                  <a:srgbClr val="000000"/>
                </a:solidFill>
                <a:effectLst/>
                <a:latin typeface="Calibri" panose="020F0502020204030204" pitchFamily="34" charset="0"/>
              </a:rPr>
              <a:t> (Hobson, 2003, Lunenberg &amp; Korthagen, 2009, McGarr, O’Grady &amp; Guilfoyle, 2017, Korthagen, 2018)</a:t>
            </a:r>
          </a:p>
          <a:p>
            <a:r>
              <a:rPr lang="en-GB" b="1" dirty="0">
                <a:solidFill>
                  <a:srgbClr val="000000"/>
                </a:solidFill>
                <a:latin typeface="Calibri" panose="020F0502020204030204" pitchFamily="34" charset="0"/>
              </a:rPr>
              <a:t>S</a:t>
            </a:r>
            <a:r>
              <a:rPr lang="en-GB" b="1" i="0" dirty="0">
                <a:solidFill>
                  <a:srgbClr val="000000"/>
                </a:solidFill>
                <a:effectLst/>
                <a:latin typeface="Calibri" panose="020F0502020204030204" pitchFamily="34" charset="0"/>
              </a:rPr>
              <a:t>omething to be bridged </a:t>
            </a:r>
            <a:r>
              <a:rPr lang="en-GB" b="0" i="0" dirty="0">
                <a:solidFill>
                  <a:srgbClr val="000000"/>
                </a:solidFill>
                <a:effectLst/>
                <a:latin typeface="Calibri" panose="020F0502020204030204" pitchFamily="34" charset="0"/>
              </a:rPr>
              <a:t>(</a:t>
            </a:r>
            <a:r>
              <a:rPr lang="en-GB" b="0" i="0" dirty="0" err="1">
                <a:solidFill>
                  <a:srgbClr val="000000"/>
                </a:solidFill>
                <a:effectLst/>
                <a:latin typeface="Calibri" panose="020F0502020204030204" pitchFamily="34" charset="0"/>
              </a:rPr>
              <a:t>Ramsaroop</a:t>
            </a:r>
            <a:r>
              <a:rPr lang="en-GB" b="0" i="0" dirty="0">
                <a:solidFill>
                  <a:srgbClr val="000000"/>
                </a:solidFill>
                <a:effectLst/>
                <a:latin typeface="Calibri" panose="020F0502020204030204" pitchFamily="34" charset="0"/>
              </a:rPr>
              <a:t> &amp; </a:t>
            </a:r>
            <a:r>
              <a:rPr lang="en-GB" b="0" i="0" dirty="0" err="1">
                <a:solidFill>
                  <a:srgbClr val="000000"/>
                </a:solidFill>
                <a:effectLst/>
                <a:latin typeface="Calibri" panose="020F0502020204030204" pitchFamily="34" charset="0"/>
              </a:rPr>
              <a:t>Gravett</a:t>
            </a:r>
            <a:r>
              <a:rPr lang="en-GB" b="0" i="0" dirty="0">
                <a:solidFill>
                  <a:srgbClr val="000000"/>
                </a:solidFill>
                <a:effectLst/>
                <a:latin typeface="Calibri" panose="020F0502020204030204" pitchFamily="34" charset="0"/>
              </a:rPr>
              <a:t>, 2015, Stenberg, Rajala &amp; </a:t>
            </a:r>
            <a:r>
              <a:rPr lang="en-GB" b="0" i="0" dirty="0" err="1">
                <a:solidFill>
                  <a:srgbClr val="000000"/>
                </a:solidFill>
                <a:effectLst/>
                <a:latin typeface="Calibri" panose="020F0502020204030204" pitchFamily="34" charset="0"/>
              </a:rPr>
              <a:t>Hilppo</a:t>
            </a:r>
            <a:r>
              <a:rPr lang="en-GB" b="0" i="0" dirty="0">
                <a:solidFill>
                  <a:srgbClr val="000000"/>
                </a:solidFill>
                <a:effectLst/>
                <a:latin typeface="Calibri" panose="020F0502020204030204" pitchFamily="34" charset="0"/>
              </a:rPr>
              <a:t>, 2016)</a:t>
            </a:r>
          </a:p>
          <a:p>
            <a:r>
              <a:rPr lang="en-GB" b="1" i="0" dirty="0">
                <a:solidFill>
                  <a:srgbClr val="000000"/>
                </a:solidFill>
                <a:effectLst/>
                <a:latin typeface="Calibri" panose="020F0502020204030204" pitchFamily="34" charset="0"/>
              </a:rPr>
              <a:t>a nexus </a:t>
            </a:r>
            <a:r>
              <a:rPr lang="en-GB" b="0" i="0" dirty="0">
                <a:solidFill>
                  <a:srgbClr val="000000"/>
                </a:solidFill>
                <a:effectLst/>
                <a:latin typeface="Calibri" panose="020F0502020204030204" pitchFamily="34" charset="0"/>
              </a:rPr>
              <a:t>(la </a:t>
            </a:r>
            <a:r>
              <a:rPr lang="en-GB" b="0" i="0" dirty="0" err="1">
                <a:solidFill>
                  <a:srgbClr val="000000"/>
                </a:solidFill>
                <a:effectLst/>
                <a:latin typeface="Calibri" panose="020F0502020204030204" pitchFamily="34" charset="0"/>
              </a:rPr>
              <a:t>Velle</a:t>
            </a:r>
            <a:r>
              <a:rPr lang="en-GB" b="0" i="0" dirty="0">
                <a:solidFill>
                  <a:srgbClr val="000000"/>
                </a:solidFill>
                <a:effectLst/>
                <a:latin typeface="Calibri" panose="020F0502020204030204" pitchFamily="34" charset="0"/>
              </a:rPr>
              <a:t>, 2019), </a:t>
            </a:r>
            <a:r>
              <a:rPr lang="en-GB" b="1" i="0" dirty="0">
                <a:solidFill>
                  <a:srgbClr val="000000"/>
                </a:solidFill>
                <a:effectLst/>
                <a:latin typeface="Calibri" panose="020F0502020204030204" pitchFamily="34" charset="0"/>
              </a:rPr>
              <a:t>an interplay </a:t>
            </a:r>
            <a:r>
              <a:rPr lang="en-GB" b="0" i="0" dirty="0">
                <a:solidFill>
                  <a:srgbClr val="000000"/>
                </a:solidFill>
                <a:effectLst/>
                <a:latin typeface="Calibri" panose="020F0502020204030204" pitchFamily="34" charset="0"/>
              </a:rPr>
              <a:t>(Boyd, 2022) or as</a:t>
            </a:r>
            <a:r>
              <a:rPr lang="en-GB" b="1" i="0" dirty="0">
                <a:solidFill>
                  <a:srgbClr val="000000"/>
                </a:solidFill>
                <a:effectLst/>
                <a:latin typeface="Calibri" panose="020F0502020204030204" pitchFamily="34" charset="0"/>
              </a:rPr>
              <a:t> transference </a:t>
            </a:r>
            <a:r>
              <a:rPr lang="en-GB" b="0" i="0" dirty="0">
                <a:solidFill>
                  <a:srgbClr val="000000"/>
                </a:solidFill>
                <a:effectLst/>
                <a:latin typeface="Calibri" panose="020F0502020204030204" pitchFamily="34" charset="0"/>
              </a:rPr>
              <a:t>(Philpott, 2006).</a:t>
            </a:r>
            <a:endParaRPr lang="en-GB" dirty="0"/>
          </a:p>
        </p:txBody>
      </p:sp>
    </p:spTree>
    <p:extLst>
      <p:ext uri="{BB962C8B-B14F-4D97-AF65-F5344CB8AC3E}">
        <p14:creationId xmlns:p14="http://schemas.microsoft.com/office/powerpoint/2010/main" val="5932870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AC30C-59E0-7F56-75C6-34ABBDC8932A}"/>
              </a:ext>
            </a:extLst>
          </p:cNvPr>
          <p:cNvSpPr>
            <a:spLocks noGrp="1"/>
          </p:cNvSpPr>
          <p:nvPr>
            <p:ph type="title"/>
          </p:nvPr>
        </p:nvSpPr>
        <p:spPr/>
        <p:txBody>
          <a:bodyPr/>
          <a:lstStyle/>
          <a:p>
            <a:r>
              <a:rPr lang="en-GB" dirty="0"/>
              <a:t>Student derived data</a:t>
            </a:r>
          </a:p>
        </p:txBody>
      </p:sp>
      <p:graphicFrame>
        <p:nvGraphicFramePr>
          <p:cNvPr id="4" name="Table 4">
            <a:extLst>
              <a:ext uri="{FF2B5EF4-FFF2-40B4-BE49-F238E27FC236}">
                <a16:creationId xmlns:a16="http://schemas.microsoft.com/office/drawing/2014/main" id="{25B912B5-FFA8-9175-4F4D-09672298EBE7}"/>
              </a:ext>
            </a:extLst>
          </p:cNvPr>
          <p:cNvGraphicFramePr>
            <a:graphicFrameLocks noGrp="1"/>
          </p:cNvGraphicFramePr>
          <p:nvPr>
            <p:ph sz="quarter" idx="13"/>
            <p:extLst>
              <p:ext uri="{D42A27DB-BD31-4B8C-83A1-F6EECF244321}">
                <p14:modId xmlns:p14="http://schemas.microsoft.com/office/powerpoint/2010/main" val="719939760"/>
              </p:ext>
            </p:extLst>
          </p:nvPr>
        </p:nvGraphicFramePr>
        <p:xfrm>
          <a:off x="511174" y="1589088"/>
          <a:ext cx="10548710" cy="3976434"/>
        </p:xfrm>
        <a:graphic>
          <a:graphicData uri="http://schemas.openxmlformats.org/drawingml/2006/table">
            <a:tbl>
              <a:tblPr firstRow="1" bandRow="1">
                <a:tableStyleId>{69CF1AB2-1976-4502-BF36-3FF5EA218861}</a:tableStyleId>
              </a:tblPr>
              <a:tblGrid>
                <a:gridCol w="2989672">
                  <a:extLst>
                    <a:ext uri="{9D8B030D-6E8A-4147-A177-3AD203B41FA5}">
                      <a16:colId xmlns:a16="http://schemas.microsoft.com/office/drawing/2014/main" val="3074908598"/>
                    </a:ext>
                  </a:extLst>
                </a:gridCol>
                <a:gridCol w="7559038">
                  <a:extLst>
                    <a:ext uri="{9D8B030D-6E8A-4147-A177-3AD203B41FA5}">
                      <a16:colId xmlns:a16="http://schemas.microsoft.com/office/drawing/2014/main" val="91225120"/>
                    </a:ext>
                  </a:extLst>
                </a:gridCol>
              </a:tblGrid>
              <a:tr h="370840">
                <a:tc>
                  <a:txBody>
                    <a:bodyPr/>
                    <a:lstStyle/>
                    <a:p>
                      <a:pPr>
                        <a:lnSpc>
                          <a:spcPct val="107000"/>
                        </a:lnSpc>
                        <a:spcAft>
                          <a:spcPts val="800"/>
                        </a:spcAft>
                      </a:pPr>
                      <a:r>
                        <a:rPr lang="en-GB" sz="1800" b="0" kern="1200" dirty="0">
                          <a:solidFill>
                            <a:schemeClr val="dk1"/>
                          </a:solidFill>
                          <a:latin typeface="+mn-lt"/>
                          <a:ea typeface="+mn-ea"/>
                          <a:cs typeface="+mn-cs"/>
                        </a:rPr>
                        <a:t>Role of reflection in programmes</a:t>
                      </a:r>
                    </a:p>
                  </a:txBody>
                  <a:tcPr marL="68580" marR="68580" marT="0" marB="0"/>
                </a:tc>
                <a:tc>
                  <a:txBody>
                    <a:bodyPr/>
                    <a:lstStyle/>
                    <a:p>
                      <a:r>
                        <a:rPr lang="en-GB" sz="1800" b="0" kern="1200" dirty="0">
                          <a:solidFill>
                            <a:schemeClr val="dk1"/>
                          </a:solidFill>
                          <a:latin typeface="+mn-lt"/>
                          <a:ea typeface="+mn-ea"/>
                          <a:cs typeface="+mn-cs"/>
                        </a:rPr>
                        <a:t>Students can articulate the value of reflection. They appreciate ‘prompts’ to help close the loop. They are aware of the expectation to be reflective in the Teachers’ Standards</a:t>
                      </a:r>
                    </a:p>
                  </a:txBody>
                  <a:tcPr/>
                </a:tc>
                <a:extLst>
                  <a:ext uri="{0D108BD9-81ED-4DB2-BD59-A6C34878D82A}">
                    <a16:rowId xmlns:a16="http://schemas.microsoft.com/office/drawing/2014/main" val="4174426854"/>
                  </a:ext>
                </a:extLst>
              </a:tr>
              <a:tr h="370840">
                <a:tc>
                  <a:txBody>
                    <a:bodyPr/>
                    <a:lstStyle/>
                    <a:p>
                      <a:pPr>
                        <a:lnSpc>
                          <a:spcPct val="107000"/>
                        </a:lnSpc>
                        <a:spcAft>
                          <a:spcPts val="800"/>
                        </a:spcAft>
                      </a:pPr>
                      <a:r>
                        <a:rPr lang="en-GB" sz="1800" b="0" kern="1200" dirty="0">
                          <a:solidFill>
                            <a:schemeClr val="dk1"/>
                          </a:solidFill>
                          <a:latin typeface="+mn-lt"/>
                          <a:ea typeface="+mn-ea"/>
                          <a:cs typeface="+mn-cs"/>
                        </a:rPr>
                        <a:t>Depths of reflection</a:t>
                      </a:r>
                    </a:p>
                  </a:txBody>
                  <a:tcPr marL="68580" marR="68580" marT="0" marB="0"/>
                </a:tc>
                <a:tc>
                  <a:txBody>
                    <a:bodyPr/>
                    <a:lstStyle/>
                    <a:p>
                      <a:r>
                        <a:rPr lang="en-GB" sz="1800" b="0" kern="1200" dirty="0">
                          <a:solidFill>
                            <a:schemeClr val="dk1"/>
                          </a:solidFill>
                          <a:latin typeface="+mn-lt"/>
                          <a:ea typeface="+mn-ea"/>
                          <a:cs typeface="+mn-cs"/>
                        </a:rPr>
                        <a:t>Tended towards proceduralist approach (Stenberg et al., 2016 ) e.g. taking notes, focusing on what doesn’t work and ways to fix it etc</a:t>
                      </a:r>
                    </a:p>
                  </a:txBody>
                  <a:tcPr/>
                </a:tc>
                <a:extLst>
                  <a:ext uri="{0D108BD9-81ED-4DB2-BD59-A6C34878D82A}">
                    <a16:rowId xmlns:a16="http://schemas.microsoft.com/office/drawing/2014/main" val="2578066308"/>
                  </a:ext>
                </a:extLst>
              </a:tr>
              <a:tr h="370840">
                <a:tc>
                  <a:txBody>
                    <a:bodyPr/>
                    <a:lstStyle/>
                    <a:p>
                      <a:pPr>
                        <a:lnSpc>
                          <a:spcPct val="107000"/>
                        </a:lnSpc>
                        <a:spcAft>
                          <a:spcPts val="800"/>
                        </a:spcAft>
                      </a:pPr>
                      <a:r>
                        <a:rPr lang="en-GB" sz="1800" b="0" kern="1200" dirty="0">
                          <a:solidFill>
                            <a:schemeClr val="dk1"/>
                          </a:solidFill>
                          <a:latin typeface="+mn-lt"/>
                          <a:ea typeface="+mn-ea"/>
                          <a:cs typeface="+mn-cs"/>
                        </a:rPr>
                        <a:t>Types of approaches</a:t>
                      </a:r>
                    </a:p>
                  </a:txBody>
                  <a:tcPr marL="68580" marR="68580" marT="0" marB="0"/>
                </a:tc>
                <a:tc>
                  <a:txBody>
                    <a:bodyPr/>
                    <a:lstStyle/>
                    <a:p>
                      <a:r>
                        <a:rPr lang="en-GB" sz="1800" b="0" kern="1200" dirty="0">
                          <a:solidFill>
                            <a:schemeClr val="dk1"/>
                          </a:solidFill>
                          <a:latin typeface="+mn-lt"/>
                          <a:ea typeface="+mn-ea"/>
                          <a:cs typeface="+mn-cs"/>
                        </a:rPr>
                        <a:t>Often adopting a functional approach (Korthagen, 2011) prompted by things that did / did not work rather than based on pupils’ learning</a:t>
                      </a:r>
                    </a:p>
                  </a:txBody>
                  <a:tcPr/>
                </a:tc>
                <a:extLst>
                  <a:ext uri="{0D108BD9-81ED-4DB2-BD59-A6C34878D82A}">
                    <a16:rowId xmlns:a16="http://schemas.microsoft.com/office/drawing/2014/main" val="3219269707"/>
                  </a:ext>
                </a:extLst>
              </a:tr>
              <a:tr h="370840">
                <a:tc>
                  <a:txBody>
                    <a:bodyPr/>
                    <a:lstStyle/>
                    <a:p>
                      <a:pPr>
                        <a:lnSpc>
                          <a:spcPct val="107000"/>
                        </a:lnSpc>
                        <a:spcAft>
                          <a:spcPts val="800"/>
                        </a:spcAft>
                      </a:pPr>
                      <a:r>
                        <a:rPr lang="en-GB" sz="1800" b="0" kern="1200" dirty="0">
                          <a:solidFill>
                            <a:schemeClr val="dk1"/>
                          </a:solidFill>
                          <a:latin typeface="+mn-lt"/>
                          <a:ea typeface="+mn-ea"/>
                          <a:cs typeface="+mn-cs"/>
                        </a:rPr>
                        <a:t>Developing an identity as a reflective practitioner and inhibiting factors  </a:t>
                      </a:r>
                    </a:p>
                  </a:txBody>
                  <a:tcPr marL="68580" marR="68580" marT="0" marB="0"/>
                </a:tc>
                <a:tc>
                  <a:txBody>
                    <a:bodyPr/>
                    <a:lstStyle/>
                    <a:p>
                      <a:r>
                        <a:rPr lang="en-GB" sz="1800" b="0" kern="1200" dirty="0">
                          <a:solidFill>
                            <a:schemeClr val="dk1"/>
                          </a:solidFill>
                          <a:latin typeface="+mn-lt"/>
                          <a:ea typeface="+mn-ea"/>
                          <a:cs typeface="+mn-cs"/>
                        </a:rPr>
                        <a:t>Seemingly, two viewpoints. Those who see it as integral to being an educator (minority). Those who used it less as the programme progressed, thus not developing a reflective practitioner identity (majority)</a:t>
                      </a:r>
                    </a:p>
                  </a:txBody>
                  <a:tcPr/>
                </a:tc>
                <a:extLst>
                  <a:ext uri="{0D108BD9-81ED-4DB2-BD59-A6C34878D82A}">
                    <a16:rowId xmlns:a16="http://schemas.microsoft.com/office/drawing/2014/main" val="2025790678"/>
                  </a:ext>
                </a:extLst>
              </a:tr>
              <a:tr h="370840">
                <a:tc>
                  <a:txBody>
                    <a:bodyPr/>
                    <a:lstStyle/>
                    <a:p>
                      <a:pPr>
                        <a:lnSpc>
                          <a:spcPct val="107000"/>
                        </a:lnSpc>
                        <a:spcAft>
                          <a:spcPts val="800"/>
                        </a:spcAft>
                      </a:pPr>
                      <a:r>
                        <a:rPr lang="en-GB" sz="1800" b="0" kern="1200" dirty="0">
                          <a:solidFill>
                            <a:schemeClr val="dk1"/>
                          </a:solidFill>
                          <a:latin typeface="+mn-lt"/>
                          <a:ea typeface="+mn-ea"/>
                          <a:cs typeface="+mn-cs"/>
                        </a:rPr>
                        <a:t>Transfer of learning between settings and theory practice links </a:t>
                      </a:r>
                    </a:p>
                  </a:txBody>
                  <a:tcPr marL="68580" marR="68580" marT="0" marB="0"/>
                </a:tc>
                <a:tc>
                  <a:txBody>
                    <a:bodyPr/>
                    <a:lstStyle/>
                    <a:p>
                      <a:r>
                        <a:rPr lang="en-GB" sz="1800" b="0" kern="1200" dirty="0">
                          <a:solidFill>
                            <a:schemeClr val="dk1"/>
                          </a:solidFill>
                          <a:latin typeface="+mn-lt"/>
                          <a:ea typeface="+mn-ea"/>
                          <a:cs typeface="+mn-cs"/>
                        </a:rPr>
                        <a:t>Typically used more in centre-based sessions (</a:t>
                      </a:r>
                      <a:r>
                        <a:rPr lang="en-GB" sz="1800" kern="1200" dirty="0">
                          <a:solidFill>
                            <a:schemeClr val="dk1"/>
                          </a:solidFill>
                          <a:effectLst/>
                          <a:latin typeface="+mn-lt"/>
                          <a:ea typeface="+mn-ea"/>
                          <a:cs typeface="+mn-cs"/>
                        </a:rPr>
                        <a:t>Tang et al, 2019</a:t>
                      </a:r>
                      <a:r>
                        <a:rPr lang="en-GB" sz="1800" b="0" kern="1200" dirty="0">
                          <a:solidFill>
                            <a:schemeClr val="dk1"/>
                          </a:solidFill>
                          <a:latin typeface="+mn-lt"/>
                          <a:ea typeface="+mn-ea"/>
                          <a:cs typeface="+mn-cs"/>
                        </a:rPr>
                        <a:t>)</a:t>
                      </a:r>
                    </a:p>
                  </a:txBody>
                  <a:tcPr/>
                </a:tc>
                <a:extLst>
                  <a:ext uri="{0D108BD9-81ED-4DB2-BD59-A6C34878D82A}">
                    <a16:rowId xmlns:a16="http://schemas.microsoft.com/office/drawing/2014/main" val="958719603"/>
                  </a:ext>
                </a:extLst>
              </a:tr>
            </a:tbl>
          </a:graphicData>
        </a:graphic>
      </p:graphicFrame>
    </p:spTree>
    <p:extLst>
      <p:ext uri="{BB962C8B-B14F-4D97-AF65-F5344CB8AC3E}">
        <p14:creationId xmlns:p14="http://schemas.microsoft.com/office/powerpoint/2010/main" val="1188558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40DBB-59D0-33F9-2BCA-76BDC8292C38}"/>
              </a:ext>
            </a:extLst>
          </p:cNvPr>
          <p:cNvSpPr>
            <a:spLocks noGrp="1"/>
          </p:cNvSpPr>
          <p:nvPr>
            <p:ph type="title"/>
          </p:nvPr>
        </p:nvSpPr>
        <p:spPr/>
        <p:txBody>
          <a:bodyPr/>
          <a:lstStyle/>
          <a:p>
            <a:r>
              <a:rPr lang="en-GB" dirty="0"/>
              <a:t>Mentor derived data</a:t>
            </a:r>
          </a:p>
        </p:txBody>
      </p:sp>
      <p:graphicFrame>
        <p:nvGraphicFramePr>
          <p:cNvPr id="6" name="Table 4">
            <a:extLst>
              <a:ext uri="{FF2B5EF4-FFF2-40B4-BE49-F238E27FC236}">
                <a16:creationId xmlns:a16="http://schemas.microsoft.com/office/drawing/2014/main" id="{04BD678F-8C21-8CF2-FD3F-3819183F0B1C}"/>
              </a:ext>
            </a:extLst>
          </p:cNvPr>
          <p:cNvGraphicFramePr>
            <a:graphicFrameLocks noGrp="1"/>
          </p:cNvGraphicFramePr>
          <p:nvPr>
            <p:ph sz="quarter" idx="13"/>
            <p:extLst>
              <p:ext uri="{D42A27DB-BD31-4B8C-83A1-F6EECF244321}">
                <p14:modId xmlns:p14="http://schemas.microsoft.com/office/powerpoint/2010/main" val="2627093244"/>
              </p:ext>
            </p:extLst>
          </p:nvPr>
        </p:nvGraphicFramePr>
        <p:xfrm>
          <a:off x="511174" y="1589088"/>
          <a:ext cx="10548710" cy="3385948"/>
        </p:xfrm>
        <a:graphic>
          <a:graphicData uri="http://schemas.openxmlformats.org/drawingml/2006/table">
            <a:tbl>
              <a:tblPr firstRow="1" bandRow="1">
                <a:tableStyleId>{69CF1AB2-1976-4502-BF36-3FF5EA218861}</a:tableStyleId>
              </a:tblPr>
              <a:tblGrid>
                <a:gridCol w="2989672">
                  <a:extLst>
                    <a:ext uri="{9D8B030D-6E8A-4147-A177-3AD203B41FA5}">
                      <a16:colId xmlns:a16="http://schemas.microsoft.com/office/drawing/2014/main" val="3074908598"/>
                    </a:ext>
                  </a:extLst>
                </a:gridCol>
                <a:gridCol w="7559038">
                  <a:extLst>
                    <a:ext uri="{9D8B030D-6E8A-4147-A177-3AD203B41FA5}">
                      <a16:colId xmlns:a16="http://schemas.microsoft.com/office/drawing/2014/main" val="91225120"/>
                    </a:ext>
                  </a:extLst>
                </a:gridCol>
              </a:tblGrid>
              <a:tr h="370840">
                <a:tc>
                  <a:txBody>
                    <a:bodyPr/>
                    <a:lstStyle/>
                    <a:p>
                      <a:pPr>
                        <a:lnSpc>
                          <a:spcPct val="107000"/>
                        </a:lnSpc>
                        <a:spcAft>
                          <a:spcPts val="800"/>
                        </a:spcAft>
                      </a:pPr>
                      <a:r>
                        <a:rPr lang="en-GB" sz="1800" b="0" kern="1200" dirty="0">
                          <a:solidFill>
                            <a:schemeClr val="dk1"/>
                          </a:solidFill>
                          <a:latin typeface="+mn-lt"/>
                          <a:ea typeface="+mn-ea"/>
                          <a:cs typeface="+mn-cs"/>
                        </a:rPr>
                        <a:t>Role of reflection in programmes</a:t>
                      </a:r>
                    </a:p>
                  </a:txBody>
                  <a:tcPr marL="68580" marR="68580" marT="0" marB="0"/>
                </a:tc>
                <a:tc>
                  <a:txBody>
                    <a:bodyPr/>
                    <a:lstStyle/>
                    <a:p>
                      <a:r>
                        <a:rPr lang="en-GB" sz="1800" b="0" kern="1200" dirty="0">
                          <a:solidFill>
                            <a:schemeClr val="dk1"/>
                          </a:solidFill>
                          <a:latin typeface="+mn-lt"/>
                          <a:ea typeface="+mn-ea"/>
                          <a:cs typeface="+mn-cs"/>
                        </a:rPr>
                        <a:t>Dialogue stimulus between trainee and mentor. Helps students to become more critical and reflective</a:t>
                      </a:r>
                    </a:p>
                  </a:txBody>
                  <a:tcPr/>
                </a:tc>
                <a:extLst>
                  <a:ext uri="{0D108BD9-81ED-4DB2-BD59-A6C34878D82A}">
                    <a16:rowId xmlns:a16="http://schemas.microsoft.com/office/drawing/2014/main" val="4174426854"/>
                  </a:ext>
                </a:extLst>
              </a:tr>
              <a:tr h="370840">
                <a:tc>
                  <a:txBody>
                    <a:bodyPr/>
                    <a:lstStyle/>
                    <a:p>
                      <a:pPr>
                        <a:lnSpc>
                          <a:spcPct val="107000"/>
                        </a:lnSpc>
                        <a:spcAft>
                          <a:spcPts val="800"/>
                        </a:spcAft>
                      </a:pPr>
                      <a:r>
                        <a:rPr lang="en-GB" sz="1800" b="0" kern="1200" dirty="0">
                          <a:solidFill>
                            <a:schemeClr val="dk1"/>
                          </a:solidFill>
                          <a:latin typeface="+mn-lt"/>
                          <a:ea typeface="+mn-ea"/>
                          <a:cs typeface="+mn-cs"/>
                        </a:rPr>
                        <a:t>Depths of reflection</a:t>
                      </a:r>
                    </a:p>
                  </a:txBody>
                  <a:tcPr marL="68580" marR="68580" marT="0" marB="0"/>
                </a:tc>
                <a:tc>
                  <a:txBody>
                    <a:bodyPr/>
                    <a:lstStyle/>
                    <a:p>
                      <a:r>
                        <a:rPr lang="en-GB" sz="1800" b="0" kern="1200" dirty="0">
                          <a:solidFill>
                            <a:schemeClr val="dk1"/>
                          </a:solidFill>
                          <a:latin typeface="+mn-lt"/>
                          <a:ea typeface="+mn-ea"/>
                          <a:cs typeface="+mn-cs"/>
                        </a:rPr>
                        <a:t>Thinking emerged as a key word. </a:t>
                      </a:r>
                    </a:p>
                  </a:txBody>
                  <a:tcPr/>
                </a:tc>
                <a:extLst>
                  <a:ext uri="{0D108BD9-81ED-4DB2-BD59-A6C34878D82A}">
                    <a16:rowId xmlns:a16="http://schemas.microsoft.com/office/drawing/2014/main" val="2578066308"/>
                  </a:ext>
                </a:extLst>
              </a:tr>
              <a:tr h="370840">
                <a:tc>
                  <a:txBody>
                    <a:bodyPr/>
                    <a:lstStyle/>
                    <a:p>
                      <a:pPr>
                        <a:lnSpc>
                          <a:spcPct val="107000"/>
                        </a:lnSpc>
                        <a:spcAft>
                          <a:spcPts val="800"/>
                        </a:spcAft>
                      </a:pPr>
                      <a:r>
                        <a:rPr lang="en-GB" sz="1800" b="0" kern="1200" dirty="0">
                          <a:solidFill>
                            <a:schemeClr val="dk1"/>
                          </a:solidFill>
                          <a:latin typeface="+mn-lt"/>
                          <a:ea typeface="+mn-ea"/>
                          <a:cs typeface="+mn-cs"/>
                        </a:rPr>
                        <a:t>Types of approaches</a:t>
                      </a:r>
                    </a:p>
                  </a:txBody>
                  <a:tcPr marL="68580" marR="68580" marT="0" marB="0"/>
                </a:tc>
                <a:tc>
                  <a:txBody>
                    <a:bodyPr/>
                    <a:lstStyle/>
                    <a:p>
                      <a:r>
                        <a:rPr lang="en-GB" sz="1800" b="0" kern="1200" dirty="0">
                          <a:solidFill>
                            <a:schemeClr val="dk1"/>
                          </a:solidFill>
                          <a:latin typeface="+mn-lt"/>
                          <a:ea typeface="+mn-ea"/>
                          <a:cs typeface="+mn-cs"/>
                        </a:rPr>
                        <a:t>Working document but one that students need to take ownership of so it </a:t>
                      </a:r>
                      <a:r>
                        <a:rPr lang="en-GB" sz="1800" b="0" i="1" kern="1200" dirty="0">
                          <a:solidFill>
                            <a:schemeClr val="dk1"/>
                          </a:solidFill>
                          <a:latin typeface="+mn-lt"/>
                          <a:ea typeface="+mn-ea"/>
                          <a:cs typeface="+mn-cs"/>
                        </a:rPr>
                        <a:t>“fits with their own learning”</a:t>
                      </a:r>
                    </a:p>
                  </a:txBody>
                  <a:tcPr/>
                </a:tc>
                <a:extLst>
                  <a:ext uri="{0D108BD9-81ED-4DB2-BD59-A6C34878D82A}">
                    <a16:rowId xmlns:a16="http://schemas.microsoft.com/office/drawing/2014/main" val="3219269707"/>
                  </a:ext>
                </a:extLst>
              </a:tr>
              <a:tr h="370840">
                <a:tc>
                  <a:txBody>
                    <a:bodyPr/>
                    <a:lstStyle/>
                    <a:p>
                      <a:pPr>
                        <a:lnSpc>
                          <a:spcPct val="107000"/>
                        </a:lnSpc>
                        <a:spcAft>
                          <a:spcPts val="800"/>
                        </a:spcAft>
                      </a:pPr>
                      <a:r>
                        <a:rPr lang="en-GB" sz="1800" b="0" kern="1200" dirty="0">
                          <a:solidFill>
                            <a:schemeClr val="dk1"/>
                          </a:solidFill>
                          <a:latin typeface="+mn-lt"/>
                          <a:ea typeface="+mn-ea"/>
                          <a:cs typeface="+mn-cs"/>
                        </a:rPr>
                        <a:t>Developing an identity as a reflective practitioner and inhibiting factors  </a:t>
                      </a:r>
                    </a:p>
                  </a:txBody>
                  <a:tcPr marL="68580" marR="68580" marT="0" marB="0"/>
                </a:tc>
                <a:tc>
                  <a:txBody>
                    <a:bodyPr/>
                    <a:lstStyle/>
                    <a:p>
                      <a:r>
                        <a:rPr lang="en-GB" sz="1800" b="0" kern="1200" dirty="0">
                          <a:solidFill>
                            <a:schemeClr val="dk1"/>
                          </a:solidFill>
                          <a:latin typeface="+mn-lt"/>
                          <a:ea typeface="+mn-ea"/>
                          <a:cs typeface="+mn-cs"/>
                        </a:rPr>
                        <a:t>Encourages thinking. Can be difficult to engage all students.</a:t>
                      </a:r>
                    </a:p>
                  </a:txBody>
                  <a:tcPr/>
                </a:tc>
                <a:extLst>
                  <a:ext uri="{0D108BD9-81ED-4DB2-BD59-A6C34878D82A}">
                    <a16:rowId xmlns:a16="http://schemas.microsoft.com/office/drawing/2014/main" val="2025790678"/>
                  </a:ext>
                </a:extLst>
              </a:tr>
              <a:tr h="370840">
                <a:tc>
                  <a:txBody>
                    <a:bodyPr/>
                    <a:lstStyle/>
                    <a:p>
                      <a:pPr>
                        <a:lnSpc>
                          <a:spcPct val="107000"/>
                        </a:lnSpc>
                        <a:spcAft>
                          <a:spcPts val="800"/>
                        </a:spcAft>
                      </a:pPr>
                      <a:r>
                        <a:rPr lang="en-GB" sz="1800" b="0" kern="1200" dirty="0">
                          <a:solidFill>
                            <a:schemeClr val="dk1"/>
                          </a:solidFill>
                          <a:latin typeface="+mn-lt"/>
                          <a:ea typeface="+mn-ea"/>
                          <a:cs typeface="+mn-cs"/>
                        </a:rPr>
                        <a:t>Transfer of learning between settings and theory practice links </a:t>
                      </a:r>
                    </a:p>
                  </a:txBody>
                  <a:tcPr marL="68580" marR="68580" marT="0" marB="0"/>
                </a:tc>
                <a:tc>
                  <a:txBody>
                    <a:bodyPr/>
                    <a:lstStyle/>
                    <a:p>
                      <a:r>
                        <a:rPr lang="en-GB" sz="1800" b="0" kern="1200" dirty="0">
                          <a:solidFill>
                            <a:schemeClr val="dk1"/>
                          </a:solidFill>
                          <a:latin typeface="+mn-lt"/>
                          <a:ea typeface="+mn-ea"/>
                          <a:cs typeface="+mn-cs"/>
                        </a:rPr>
                        <a:t>Built into every training session through scaffolds and prompts. Evidences the transformative nature of learning linked to theory.</a:t>
                      </a:r>
                    </a:p>
                  </a:txBody>
                  <a:tcPr/>
                </a:tc>
                <a:extLst>
                  <a:ext uri="{0D108BD9-81ED-4DB2-BD59-A6C34878D82A}">
                    <a16:rowId xmlns:a16="http://schemas.microsoft.com/office/drawing/2014/main" val="958719603"/>
                  </a:ext>
                </a:extLst>
              </a:tr>
            </a:tbl>
          </a:graphicData>
        </a:graphic>
      </p:graphicFrame>
    </p:spTree>
    <p:extLst>
      <p:ext uri="{BB962C8B-B14F-4D97-AF65-F5344CB8AC3E}">
        <p14:creationId xmlns:p14="http://schemas.microsoft.com/office/powerpoint/2010/main" val="1628235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7DAFE-C73D-4079-9310-D051464572CD}"/>
              </a:ext>
            </a:extLst>
          </p:cNvPr>
          <p:cNvSpPr>
            <a:spLocks noGrp="1"/>
          </p:cNvSpPr>
          <p:nvPr>
            <p:ph type="title"/>
          </p:nvPr>
        </p:nvSpPr>
        <p:spPr/>
        <p:txBody>
          <a:bodyPr/>
          <a:lstStyle/>
          <a:p>
            <a:r>
              <a:rPr lang="en-GB" dirty="0"/>
              <a:t>Why?</a:t>
            </a:r>
          </a:p>
        </p:txBody>
      </p:sp>
      <p:sp>
        <p:nvSpPr>
          <p:cNvPr id="3" name="Content Placeholder 2">
            <a:extLst>
              <a:ext uri="{FF2B5EF4-FFF2-40B4-BE49-F238E27FC236}">
                <a16:creationId xmlns:a16="http://schemas.microsoft.com/office/drawing/2014/main" id="{3780F2E3-603A-485E-968E-288C43355EDF}"/>
              </a:ext>
            </a:extLst>
          </p:cNvPr>
          <p:cNvSpPr>
            <a:spLocks noGrp="1"/>
          </p:cNvSpPr>
          <p:nvPr>
            <p:ph sz="quarter" idx="13"/>
          </p:nvPr>
        </p:nvSpPr>
        <p:spPr/>
        <p:txBody>
          <a:bodyPr/>
          <a:lstStyle/>
          <a:p>
            <a:r>
              <a:rPr lang="en-GB" b="0" i="0" dirty="0">
                <a:solidFill>
                  <a:srgbClr val="000000"/>
                </a:solidFill>
                <a:effectLst/>
                <a:latin typeface="Calibri" panose="020F0502020204030204" pitchFamily="34" charset="0"/>
              </a:rPr>
              <a:t>“HEI-based component is justified by a belief that this impacts in some beneficial way on workplace practice” (Philpott, 2006, p284)</a:t>
            </a:r>
            <a:endParaRPr lang="en-GB" dirty="0"/>
          </a:p>
        </p:txBody>
      </p:sp>
    </p:spTree>
    <p:extLst>
      <p:ext uri="{BB962C8B-B14F-4D97-AF65-F5344CB8AC3E}">
        <p14:creationId xmlns:p14="http://schemas.microsoft.com/office/powerpoint/2010/main" val="4241068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6A068-258E-4543-949B-37EEA3BE9BD9}"/>
              </a:ext>
            </a:extLst>
          </p:cNvPr>
          <p:cNvSpPr>
            <a:spLocks noGrp="1"/>
          </p:cNvSpPr>
          <p:nvPr>
            <p:ph type="title"/>
          </p:nvPr>
        </p:nvSpPr>
        <p:spPr/>
        <p:txBody>
          <a:bodyPr/>
          <a:lstStyle/>
          <a:p>
            <a:r>
              <a:rPr lang="en-GB" dirty="0"/>
              <a:t>Research questions</a:t>
            </a:r>
          </a:p>
        </p:txBody>
      </p:sp>
      <p:sp>
        <p:nvSpPr>
          <p:cNvPr id="3" name="Content Placeholder 2">
            <a:extLst>
              <a:ext uri="{FF2B5EF4-FFF2-40B4-BE49-F238E27FC236}">
                <a16:creationId xmlns:a16="http://schemas.microsoft.com/office/drawing/2014/main" id="{26BDB496-90DF-4DC9-A547-A5A3BA231A04}"/>
              </a:ext>
            </a:extLst>
          </p:cNvPr>
          <p:cNvSpPr>
            <a:spLocks noGrp="1"/>
          </p:cNvSpPr>
          <p:nvPr>
            <p:ph sz="quarter" idx="13"/>
          </p:nvPr>
        </p:nvSpPr>
        <p:spPr/>
        <p:txBody>
          <a:bodyPr>
            <a:normAutofit fontScale="70000" lnSpcReduction="20000"/>
          </a:bodyPr>
          <a:lstStyle/>
          <a:p>
            <a:r>
              <a:rPr lang="en-GB" dirty="0"/>
              <a:t>How do different stakeholders conceptualise a reflective scrapbook and what value does it have in supporting the integration of theory and practice on a post graduate teacher preparation programme? </a:t>
            </a:r>
          </a:p>
          <a:p>
            <a:pPr marL="457200" indent="-457200">
              <a:buFont typeface="Arial" panose="020B0604020202020204" pitchFamily="34" charset="0"/>
              <a:buChar char="•"/>
            </a:pPr>
            <a:r>
              <a:rPr lang="en-GB" dirty="0"/>
              <a:t>How do students conceptualise the scrapbook and how do they use it to integrate theory and practice? </a:t>
            </a:r>
          </a:p>
          <a:p>
            <a:pPr marL="457200" indent="-457200">
              <a:buFont typeface="Arial" panose="020B0604020202020204" pitchFamily="34" charset="0"/>
              <a:buChar char="•"/>
            </a:pPr>
            <a:r>
              <a:rPr lang="en-GB" dirty="0"/>
              <a:t>How do tutors conceptualise the scrapbook and how do they use it within their teaching? </a:t>
            </a:r>
          </a:p>
          <a:p>
            <a:pPr marL="457200" indent="-457200">
              <a:buFont typeface="Arial" panose="020B0604020202020204" pitchFamily="34" charset="0"/>
              <a:buChar char="•"/>
            </a:pPr>
            <a:r>
              <a:rPr lang="en-GB" dirty="0"/>
              <a:t>How do mentors conceptualise the scrapbook and how do they use it to support student learning during placements? </a:t>
            </a:r>
          </a:p>
        </p:txBody>
      </p:sp>
    </p:spTree>
    <p:extLst>
      <p:ext uri="{BB962C8B-B14F-4D97-AF65-F5344CB8AC3E}">
        <p14:creationId xmlns:p14="http://schemas.microsoft.com/office/powerpoint/2010/main" val="1027571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3E7E9C-EC10-42C4-9D30-F3695317B64B}"/>
              </a:ext>
            </a:extLst>
          </p:cNvPr>
          <p:cNvSpPr>
            <a:spLocks noGrp="1"/>
          </p:cNvSpPr>
          <p:nvPr>
            <p:ph type="title"/>
          </p:nvPr>
        </p:nvSpPr>
        <p:spPr/>
        <p:txBody>
          <a:bodyPr/>
          <a:lstStyle/>
          <a:p>
            <a:r>
              <a:rPr lang="en-GB" dirty="0"/>
              <a:t>Context</a:t>
            </a:r>
          </a:p>
        </p:txBody>
      </p:sp>
      <p:sp>
        <p:nvSpPr>
          <p:cNvPr id="5" name="Content Placeholder 4">
            <a:extLst>
              <a:ext uri="{FF2B5EF4-FFF2-40B4-BE49-F238E27FC236}">
                <a16:creationId xmlns:a16="http://schemas.microsoft.com/office/drawing/2014/main" id="{071DF6E5-5839-4FA9-9A4C-BBE038E990E2}"/>
              </a:ext>
            </a:extLst>
          </p:cNvPr>
          <p:cNvSpPr>
            <a:spLocks noGrp="1"/>
          </p:cNvSpPr>
          <p:nvPr>
            <p:ph sz="quarter" idx="13"/>
          </p:nvPr>
        </p:nvSpPr>
        <p:spPr/>
        <p:txBody>
          <a:bodyPr/>
          <a:lstStyle/>
          <a:p>
            <a:r>
              <a:rPr lang="en-GB" dirty="0"/>
              <a:t>Integrating school-based learning and centre-based learning</a:t>
            </a:r>
          </a:p>
          <a:p>
            <a:r>
              <a:rPr lang="en-GB" dirty="0"/>
              <a:t>PGCE primary programme</a:t>
            </a:r>
          </a:p>
          <a:p>
            <a:r>
              <a:rPr lang="en-GB" dirty="0"/>
              <a:t>School Direct and campus based</a:t>
            </a:r>
          </a:p>
        </p:txBody>
      </p:sp>
    </p:spTree>
    <p:extLst>
      <p:ext uri="{BB962C8B-B14F-4D97-AF65-F5344CB8AC3E}">
        <p14:creationId xmlns:p14="http://schemas.microsoft.com/office/powerpoint/2010/main" val="2941454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F276F-382B-24C4-AB24-5713F3171634}"/>
              </a:ext>
            </a:extLst>
          </p:cNvPr>
          <p:cNvSpPr>
            <a:spLocks noGrp="1"/>
          </p:cNvSpPr>
          <p:nvPr>
            <p:ph type="title"/>
          </p:nvPr>
        </p:nvSpPr>
        <p:spPr/>
        <p:txBody>
          <a:bodyPr/>
          <a:lstStyle/>
          <a:p>
            <a:r>
              <a:rPr lang="en-GB" dirty="0"/>
              <a:t>So far …</a:t>
            </a:r>
          </a:p>
        </p:txBody>
      </p:sp>
      <p:sp>
        <p:nvSpPr>
          <p:cNvPr id="3" name="Content Placeholder 2">
            <a:extLst>
              <a:ext uri="{FF2B5EF4-FFF2-40B4-BE49-F238E27FC236}">
                <a16:creationId xmlns:a16="http://schemas.microsoft.com/office/drawing/2014/main" id="{08268192-6F0E-2392-B71D-C6C38B001EC1}"/>
              </a:ext>
            </a:extLst>
          </p:cNvPr>
          <p:cNvSpPr>
            <a:spLocks noGrp="1"/>
          </p:cNvSpPr>
          <p:nvPr>
            <p:ph sz="quarter" idx="13"/>
          </p:nvPr>
        </p:nvSpPr>
        <p:spPr/>
        <p:txBody>
          <a:bodyPr/>
          <a:lstStyle/>
          <a:p>
            <a:r>
              <a:rPr lang="en-GB" dirty="0"/>
              <a:t>Introduced in 2021/22</a:t>
            </a:r>
          </a:p>
          <a:p>
            <a:r>
              <a:rPr lang="en-GB" dirty="0"/>
              <a:t>Data drawn from tutor interviews</a:t>
            </a:r>
          </a:p>
          <a:p>
            <a:r>
              <a:rPr lang="en-GB" dirty="0"/>
              <a:t>Guidance for students revised for 2022/23</a:t>
            </a:r>
          </a:p>
          <a:p>
            <a:r>
              <a:rPr lang="en-GB" dirty="0"/>
              <a:t>Data drawn from students and school based colleagues</a:t>
            </a:r>
          </a:p>
        </p:txBody>
      </p:sp>
    </p:spTree>
    <p:extLst>
      <p:ext uri="{BB962C8B-B14F-4D97-AF65-F5344CB8AC3E}">
        <p14:creationId xmlns:p14="http://schemas.microsoft.com/office/powerpoint/2010/main" val="895408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6B9B0-BEE3-A5D6-27D0-73C4063D9B78}"/>
              </a:ext>
            </a:extLst>
          </p:cNvPr>
          <p:cNvSpPr>
            <a:spLocks noGrp="1"/>
          </p:cNvSpPr>
          <p:nvPr>
            <p:ph type="title"/>
          </p:nvPr>
        </p:nvSpPr>
        <p:spPr/>
        <p:txBody>
          <a:bodyPr/>
          <a:lstStyle/>
          <a:p>
            <a:r>
              <a:rPr lang="en-GB" dirty="0"/>
              <a:t>Programme developments </a:t>
            </a:r>
          </a:p>
        </p:txBody>
      </p:sp>
      <p:graphicFrame>
        <p:nvGraphicFramePr>
          <p:cNvPr id="4" name="Table 4">
            <a:extLst>
              <a:ext uri="{FF2B5EF4-FFF2-40B4-BE49-F238E27FC236}">
                <a16:creationId xmlns:a16="http://schemas.microsoft.com/office/drawing/2014/main" id="{C50ED023-7489-C077-AEF7-0A21B050FBF6}"/>
              </a:ext>
            </a:extLst>
          </p:cNvPr>
          <p:cNvGraphicFramePr>
            <a:graphicFrameLocks noGrp="1"/>
          </p:cNvGraphicFramePr>
          <p:nvPr>
            <p:ph sz="quarter" idx="13"/>
            <p:extLst>
              <p:ext uri="{D42A27DB-BD31-4B8C-83A1-F6EECF244321}">
                <p14:modId xmlns:p14="http://schemas.microsoft.com/office/powerpoint/2010/main" val="2855333886"/>
              </p:ext>
            </p:extLst>
          </p:nvPr>
        </p:nvGraphicFramePr>
        <p:xfrm>
          <a:off x="511175" y="1589088"/>
          <a:ext cx="11095038" cy="1752600"/>
        </p:xfrm>
        <a:graphic>
          <a:graphicData uri="http://schemas.openxmlformats.org/drawingml/2006/table">
            <a:tbl>
              <a:tblPr firstRow="1" bandRow="1">
                <a:tableStyleId>{5C22544A-7EE6-4342-B048-85BDC9FD1C3A}</a:tableStyleId>
              </a:tblPr>
              <a:tblGrid>
                <a:gridCol w="5547519">
                  <a:extLst>
                    <a:ext uri="{9D8B030D-6E8A-4147-A177-3AD203B41FA5}">
                      <a16:colId xmlns:a16="http://schemas.microsoft.com/office/drawing/2014/main" val="306100326"/>
                    </a:ext>
                  </a:extLst>
                </a:gridCol>
                <a:gridCol w="5547519">
                  <a:extLst>
                    <a:ext uri="{9D8B030D-6E8A-4147-A177-3AD203B41FA5}">
                      <a16:colId xmlns:a16="http://schemas.microsoft.com/office/drawing/2014/main" val="248545543"/>
                    </a:ext>
                  </a:extLst>
                </a:gridCol>
              </a:tblGrid>
              <a:tr h="370840">
                <a:tc>
                  <a:txBody>
                    <a:bodyPr/>
                    <a:lstStyle/>
                    <a:p>
                      <a:pPr algn="ctr"/>
                      <a:r>
                        <a:rPr lang="en-GB" dirty="0"/>
                        <a:t>2021 – 2022</a:t>
                      </a:r>
                    </a:p>
                  </a:txBody>
                  <a:tcPr/>
                </a:tc>
                <a:tc>
                  <a:txBody>
                    <a:bodyPr/>
                    <a:lstStyle/>
                    <a:p>
                      <a:pPr algn="ctr"/>
                      <a:r>
                        <a:rPr lang="en-GB" dirty="0"/>
                        <a:t>2022 – 2023</a:t>
                      </a:r>
                    </a:p>
                  </a:txBody>
                  <a:tcPr/>
                </a:tc>
                <a:extLst>
                  <a:ext uri="{0D108BD9-81ED-4DB2-BD59-A6C34878D82A}">
                    <a16:rowId xmlns:a16="http://schemas.microsoft.com/office/drawing/2014/main" val="114876794"/>
                  </a:ext>
                </a:extLst>
              </a:tr>
              <a:tr h="370840">
                <a:tc>
                  <a:txBody>
                    <a:bodyPr/>
                    <a:lstStyle/>
                    <a:p>
                      <a:r>
                        <a:rPr lang="en-GB" dirty="0"/>
                        <a:t>Reflective Scrapbook</a:t>
                      </a:r>
                    </a:p>
                  </a:txBody>
                  <a:tcPr/>
                </a:tc>
                <a:tc>
                  <a:txBody>
                    <a:bodyPr/>
                    <a:lstStyle/>
                    <a:p>
                      <a:r>
                        <a:rPr lang="en-GB" dirty="0"/>
                        <a:t>Reflection – just doing it</a:t>
                      </a:r>
                    </a:p>
                  </a:txBody>
                  <a:tcPr/>
                </a:tc>
                <a:extLst>
                  <a:ext uri="{0D108BD9-81ED-4DB2-BD59-A6C34878D82A}">
                    <a16:rowId xmlns:a16="http://schemas.microsoft.com/office/drawing/2014/main" val="3086392546"/>
                  </a:ext>
                </a:extLst>
              </a:tr>
              <a:tr h="370840">
                <a:tc>
                  <a:txBody>
                    <a:bodyPr/>
                    <a:lstStyle/>
                    <a:p>
                      <a:r>
                        <a:rPr lang="en-GB" dirty="0"/>
                        <a:t>Directed activities linked to </a:t>
                      </a:r>
                      <a:r>
                        <a:rPr lang="en-GB" b="1" dirty="0"/>
                        <a:t>subject </a:t>
                      </a:r>
                      <a:r>
                        <a:rPr lang="en-GB" b="0" dirty="0"/>
                        <a:t>and </a:t>
                      </a:r>
                      <a:r>
                        <a:rPr lang="en-GB" b="1" dirty="0"/>
                        <a:t>pedagogy</a:t>
                      </a:r>
                      <a:r>
                        <a:rPr lang="en-GB" b="0" dirty="0"/>
                        <a:t> centre-based training</a:t>
                      </a:r>
                      <a:endParaRPr lang="en-GB" dirty="0"/>
                    </a:p>
                  </a:txBody>
                  <a:tcPr/>
                </a:tc>
                <a:tc>
                  <a:txBody>
                    <a:bodyPr/>
                    <a:lstStyle/>
                    <a:p>
                      <a:r>
                        <a:rPr lang="en-GB" dirty="0"/>
                        <a:t>Prompts for reflection linked to </a:t>
                      </a:r>
                      <a:r>
                        <a:rPr lang="en-GB" b="1" dirty="0"/>
                        <a:t>staged expectations</a:t>
                      </a:r>
                      <a:endParaRPr lang="en-GB" dirty="0"/>
                    </a:p>
                  </a:txBody>
                  <a:tcPr/>
                </a:tc>
                <a:extLst>
                  <a:ext uri="{0D108BD9-81ED-4DB2-BD59-A6C34878D82A}">
                    <a16:rowId xmlns:a16="http://schemas.microsoft.com/office/drawing/2014/main" val="3144421558"/>
                  </a:ext>
                </a:extLst>
              </a:tr>
              <a:tr h="370840">
                <a:tc>
                  <a:txBody>
                    <a:bodyPr/>
                    <a:lstStyle/>
                    <a:p>
                      <a:r>
                        <a:rPr lang="en-GB" dirty="0"/>
                        <a:t>Weekly activities set</a:t>
                      </a:r>
                    </a:p>
                  </a:txBody>
                  <a:tcPr/>
                </a:tc>
                <a:tc>
                  <a:txBody>
                    <a:bodyPr/>
                    <a:lstStyle/>
                    <a:p>
                      <a:r>
                        <a:rPr lang="en-GB" dirty="0"/>
                        <a:t>Expectation of engagement on weekly basis</a:t>
                      </a:r>
                    </a:p>
                  </a:txBody>
                  <a:tcPr/>
                </a:tc>
                <a:extLst>
                  <a:ext uri="{0D108BD9-81ED-4DB2-BD59-A6C34878D82A}">
                    <a16:rowId xmlns:a16="http://schemas.microsoft.com/office/drawing/2014/main" val="618978749"/>
                  </a:ext>
                </a:extLst>
              </a:tr>
            </a:tbl>
          </a:graphicData>
        </a:graphic>
      </p:graphicFrame>
    </p:spTree>
    <p:extLst>
      <p:ext uri="{BB962C8B-B14F-4D97-AF65-F5344CB8AC3E}">
        <p14:creationId xmlns:p14="http://schemas.microsoft.com/office/powerpoint/2010/main" val="876901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83C29-DD79-B2C8-3F7D-5CD0D2FBF096}"/>
              </a:ext>
            </a:extLst>
          </p:cNvPr>
          <p:cNvSpPr>
            <a:spLocks noGrp="1"/>
          </p:cNvSpPr>
          <p:nvPr>
            <p:ph type="title"/>
          </p:nvPr>
        </p:nvSpPr>
        <p:spPr/>
        <p:txBody>
          <a:bodyPr/>
          <a:lstStyle/>
          <a:p>
            <a:r>
              <a:rPr lang="en-GB" dirty="0"/>
              <a:t>Five Themes</a:t>
            </a:r>
          </a:p>
        </p:txBody>
      </p:sp>
      <p:sp>
        <p:nvSpPr>
          <p:cNvPr id="3" name="Content Placeholder 2">
            <a:extLst>
              <a:ext uri="{FF2B5EF4-FFF2-40B4-BE49-F238E27FC236}">
                <a16:creationId xmlns:a16="http://schemas.microsoft.com/office/drawing/2014/main" id="{8B94CE94-C9B2-8457-FDBA-CCAAA368CE4E}"/>
              </a:ext>
            </a:extLst>
          </p:cNvPr>
          <p:cNvSpPr>
            <a:spLocks noGrp="1"/>
          </p:cNvSpPr>
          <p:nvPr>
            <p:ph sz="quarter" idx="13"/>
          </p:nvPr>
        </p:nvSpPr>
        <p:spPr/>
        <p:txBody>
          <a:bodyPr>
            <a:normAutofit fontScale="92500" lnSpcReduction="20000"/>
          </a:bodyPr>
          <a:lstStyle/>
          <a:p>
            <a:pPr marL="457200" indent="-457200">
              <a:buFont typeface="Arial" panose="020B0604020202020204" pitchFamily="34" charset="0"/>
              <a:buChar char="•"/>
            </a:pPr>
            <a:r>
              <a:rPr lang="en-GB" dirty="0"/>
              <a:t>The role of reflection in programmes</a:t>
            </a:r>
          </a:p>
          <a:p>
            <a:pPr marL="457200" indent="-457200">
              <a:buFont typeface="Arial" panose="020B0604020202020204" pitchFamily="34" charset="0"/>
              <a:buChar char="•"/>
            </a:pPr>
            <a:r>
              <a:rPr lang="en-GB" dirty="0"/>
              <a:t>Differing depths of reflection (Korthagen 2011)</a:t>
            </a:r>
          </a:p>
          <a:p>
            <a:pPr marL="457200" indent="-457200">
              <a:buFont typeface="Arial" panose="020B0604020202020204" pitchFamily="34" charset="0"/>
              <a:buChar char="•"/>
            </a:pPr>
            <a:r>
              <a:rPr lang="en-GB" dirty="0"/>
              <a:t>Types of approaches adopted by students (Tang et al, 2019; McGarr, O’Grady and Guilfoyle, 2017)</a:t>
            </a:r>
          </a:p>
          <a:p>
            <a:pPr marL="457200" indent="-457200">
              <a:buFont typeface="Arial" panose="020B0604020202020204" pitchFamily="34" charset="0"/>
              <a:buChar char="•"/>
            </a:pPr>
            <a:r>
              <a:rPr lang="en-GB" dirty="0"/>
              <a:t>The development of a reflective practitioner identity (Boyd 2022) </a:t>
            </a:r>
          </a:p>
          <a:p>
            <a:pPr marL="457200" indent="-457200">
              <a:buFont typeface="Arial" panose="020B0604020202020204" pitchFamily="34" charset="0"/>
              <a:buChar char="•"/>
            </a:pPr>
            <a:r>
              <a:rPr lang="en-GB" dirty="0"/>
              <a:t>The transfer of learning between settings (Lunenberg &amp; Korthagen, 2009). </a:t>
            </a:r>
          </a:p>
        </p:txBody>
      </p:sp>
    </p:spTree>
    <p:extLst>
      <p:ext uri="{BB962C8B-B14F-4D97-AF65-F5344CB8AC3E}">
        <p14:creationId xmlns:p14="http://schemas.microsoft.com/office/powerpoint/2010/main" val="1406956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5E11A-A9C8-31E2-15E2-EBE85D7C909B}"/>
              </a:ext>
            </a:extLst>
          </p:cNvPr>
          <p:cNvSpPr>
            <a:spLocks noGrp="1"/>
          </p:cNvSpPr>
          <p:nvPr>
            <p:ph type="title"/>
          </p:nvPr>
        </p:nvSpPr>
        <p:spPr/>
        <p:txBody>
          <a:bodyPr/>
          <a:lstStyle/>
          <a:p>
            <a:r>
              <a:rPr lang="en-GB" dirty="0"/>
              <a:t>Student derived data</a:t>
            </a:r>
          </a:p>
        </p:txBody>
      </p:sp>
      <p:pic>
        <p:nvPicPr>
          <p:cNvPr id="1026" name="Picture 2" descr="image">
            <a:extLst>
              <a:ext uri="{FF2B5EF4-FFF2-40B4-BE49-F238E27FC236}">
                <a16:creationId xmlns:a16="http://schemas.microsoft.com/office/drawing/2014/main" id="{362A847D-E7DA-8897-7E36-69FAC2EA9EDD}"/>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814028" y="1734532"/>
            <a:ext cx="10554698" cy="4574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259830"/>
      </p:ext>
    </p:extLst>
  </p:cSld>
  <p:clrMapOvr>
    <a:masterClrMapping/>
  </p:clrMapOvr>
</p:sld>
</file>

<file path=ppt/theme/theme1.xml><?xml version="1.0" encoding="utf-8"?>
<a:theme xmlns:a="http://schemas.openxmlformats.org/drawingml/2006/main" name="WelcomeDoc">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b" anchorCtr="0">
        <a:noAutofit/>
      </a:bodyPr>
      <a:lstStyle>
        <a:defPPr>
          <a:defRPr sz="3200" dirty="0" smtClean="0"/>
        </a:defPPr>
      </a:lstStyle>
    </a:txDef>
  </a:objectDefaults>
  <a:extraClrSchemeLst/>
  <a:extLst>
    <a:ext uri="{05A4C25C-085E-4340-85A3-A5531E510DB2}">
      <thm15:themeFamily xmlns:thm15="http://schemas.microsoft.com/office/thememl/2012/main" name="UoC PPT with prompts" id="{363BF571-6803-4191-870D-292D8B31496D}" vid="{70ED1BDA-C571-4AF3-8231-1D08286D2F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themeOverride>
</file>

<file path=ppt/theme/themeOverride2.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themeOverride>
</file>

<file path=ppt/theme/themeOverride3.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themeOverride>
</file>

<file path=ppt/theme/themeOverride4.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themeOverride>
</file>

<file path=ppt/theme/themeOverride5.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F43D83D9945084695099582D620065D" ma:contentTypeVersion="36" ma:contentTypeDescription="Create a new document." ma:contentTypeScope="" ma:versionID="03316f311de98045fd671fddc520e681">
  <xsd:schema xmlns:xsd="http://www.w3.org/2001/XMLSchema" xmlns:xs="http://www.w3.org/2001/XMLSchema" xmlns:p="http://schemas.microsoft.com/office/2006/metadata/properties" xmlns:ns3="f7ff8a16-b399-43f4-953f-016e0076bcd0" xmlns:ns4="2dfad247-a22d-4f07-9f17-244910a44fea" targetNamespace="http://schemas.microsoft.com/office/2006/metadata/properties" ma:root="true" ma:fieldsID="4a0cbe2c1d213b37569e5018320fed6e" ns3:_="" ns4:_="">
    <xsd:import namespace="f7ff8a16-b399-43f4-953f-016e0076bcd0"/>
    <xsd:import namespace="2dfad247-a22d-4f07-9f17-244910a44fe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EventHashCode" minOccurs="0"/>
                <xsd:element ref="ns4:MediaServiceGenerationTime" minOccurs="0"/>
                <xsd:element ref="ns4:MediaServiceOCR" minOccurs="0"/>
                <xsd:element ref="ns4:MediaServiceAutoKeyPoints" minOccurs="0"/>
                <xsd:element ref="ns4:MediaServiceKeyPoints" minOccurs="0"/>
                <xsd:element ref="ns4:MediaLengthInSeconds" minOccurs="0"/>
                <xsd:element ref="ns4:MediaServiceLocation" minOccurs="0"/>
                <xsd:element ref="ns4:NotebookType" minOccurs="0"/>
                <xsd:element ref="ns4:FolderType" minOccurs="0"/>
                <xsd:element ref="ns4:CultureName" minOccurs="0"/>
                <xsd:element ref="ns4:AppVersion" minOccurs="0"/>
                <xsd:element ref="ns4:TeamsChannelId" minOccurs="0"/>
                <xsd:element ref="ns4:Owner" minOccurs="0"/>
                <xsd:element ref="ns4:Math_Settings" minOccurs="0"/>
                <xsd:element ref="ns4:DefaultSectionNames" minOccurs="0"/>
                <xsd:element ref="ns4:Templates" minOccurs="0"/>
                <xsd:element ref="ns4:Teachers" minOccurs="0"/>
                <xsd:element ref="ns4:Students" minOccurs="0"/>
                <xsd:element ref="ns4:Student_Groups" minOccurs="0"/>
                <xsd:element ref="ns4:Distribution_Groups" minOccurs="0"/>
                <xsd:element ref="ns4:LMS_Mapping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IsNotebookLocked" minOccurs="0"/>
                <xsd:element ref="ns4:Teams_Channel_Section_Location"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ff8a16-b399-43f4-953f-016e0076bcd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dfad247-a22d-4f07-9f17-244910a44fea"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NotebookType" ma:index="22" nillable="true" ma:displayName="Notebook Type" ma:internalName="NotebookType">
      <xsd:simpleType>
        <xsd:restriction base="dms:Text"/>
      </xsd:simpleType>
    </xsd:element>
    <xsd:element name="FolderType" ma:index="23" nillable="true" ma:displayName="Folder Type" ma:internalName="FolderType">
      <xsd:simpleType>
        <xsd:restriction base="dms:Text"/>
      </xsd:simpleType>
    </xsd:element>
    <xsd:element name="CultureName" ma:index="24" nillable="true" ma:displayName="Culture Name" ma:internalName="CultureName">
      <xsd:simpleType>
        <xsd:restriction base="dms:Text"/>
      </xsd:simpleType>
    </xsd:element>
    <xsd:element name="AppVersion" ma:index="25" nillable="true" ma:displayName="App Version" ma:internalName="AppVersion">
      <xsd:simpleType>
        <xsd:restriction base="dms:Text"/>
      </xsd:simpleType>
    </xsd:element>
    <xsd:element name="TeamsChannelId" ma:index="26" nillable="true" ma:displayName="Teams Channel Id" ma:internalName="TeamsChannelId">
      <xsd:simpleType>
        <xsd:restriction base="dms:Text"/>
      </xsd:simpleType>
    </xsd:element>
    <xsd:element name="Owner" ma:index="27"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8" nillable="true" ma:displayName="Math Settings" ma:internalName="Math_Settings">
      <xsd:simpleType>
        <xsd:restriction base="dms:Text"/>
      </xsd:simpleType>
    </xsd:element>
    <xsd:element name="DefaultSectionNames" ma:index="29" nillable="true" ma:displayName="Default Section Names" ma:internalName="DefaultSectionNames">
      <xsd:simpleType>
        <xsd:restriction base="dms:Note">
          <xsd:maxLength value="255"/>
        </xsd:restriction>
      </xsd:simpleType>
    </xsd:element>
    <xsd:element name="Templates" ma:index="30" nillable="true" ma:displayName="Templates" ma:internalName="Templates">
      <xsd:simpleType>
        <xsd:restriction base="dms:Note">
          <xsd:maxLength value="255"/>
        </xsd:restriction>
      </xsd:simpleType>
    </xsd:element>
    <xsd:element name="Teachers" ma:index="31"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32"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33"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4" nillable="true" ma:displayName="Distribution Groups" ma:internalName="Distribution_Groups">
      <xsd:simpleType>
        <xsd:restriction base="dms:Note">
          <xsd:maxLength value="255"/>
        </xsd:restriction>
      </xsd:simpleType>
    </xsd:element>
    <xsd:element name="LMS_Mappings" ma:index="35" nillable="true" ma:displayName="LMS Mappings" ma:internalName="LMS_Mappings">
      <xsd:simpleType>
        <xsd:restriction base="dms:Note">
          <xsd:maxLength value="255"/>
        </xsd:restriction>
      </xsd:simpleType>
    </xsd:element>
    <xsd:element name="Invited_Teachers" ma:index="36" nillable="true" ma:displayName="Invited Teachers" ma:internalName="Invited_Teachers">
      <xsd:simpleType>
        <xsd:restriction base="dms:Note">
          <xsd:maxLength value="255"/>
        </xsd:restriction>
      </xsd:simpleType>
    </xsd:element>
    <xsd:element name="Invited_Students" ma:index="37" nillable="true" ma:displayName="Invited Students" ma:internalName="Invited_Students">
      <xsd:simpleType>
        <xsd:restriction base="dms:Note">
          <xsd:maxLength value="255"/>
        </xsd:restriction>
      </xsd:simpleType>
    </xsd:element>
    <xsd:element name="Self_Registration_Enabled" ma:index="38" nillable="true" ma:displayName="Self Registration Enabled" ma:internalName="Self_Registration_Enabled">
      <xsd:simpleType>
        <xsd:restriction base="dms:Boolean"/>
      </xsd:simpleType>
    </xsd:element>
    <xsd:element name="Has_Teacher_Only_SectionGroup" ma:index="39" nillable="true" ma:displayName="Has Teacher Only SectionGroup" ma:internalName="Has_Teacher_Only_SectionGroup">
      <xsd:simpleType>
        <xsd:restriction base="dms:Boolean"/>
      </xsd:simpleType>
    </xsd:element>
    <xsd:element name="Is_Collaboration_Space_Locked" ma:index="40" nillable="true" ma:displayName="Is Collaboration Space Locked" ma:internalName="Is_Collaboration_Space_Locked">
      <xsd:simpleType>
        <xsd:restriction base="dms:Boolean"/>
      </xsd:simpleType>
    </xsd:element>
    <xsd:element name="IsNotebookLocked" ma:index="41" nillable="true" ma:displayName="Is Notebook Locked" ma:internalName="IsNotebookLocked">
      <xsd:simpleType>
        <xsd:restriction base="dms:Boolean"/>
      </xsd:simpleType>
    </xsd:element>
    <xsd:element name="Teams_Channel_Section_Location" ma:index="42" nillable="true" ma:displayName="Teams Channel Section Location" ma:internalName="Teams_Channel_Section_Location">
      <xsd:simpleType>
        <xsd:restriction base="dms:Text"/>
      </xsd:simpleType>
    </xsd:element>
    <xsd:element name="_activity" ma:index="43"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2dfad247-a22d-4f07-9f17-244910a44fea" xsi:nil="true"/>
    <DefaultSectionNames xmlns="2dfad247-a22d-4f07-9f17-244910a44fea" xsi:nil="true"/>
    <NotebookType xmlns="2dfad247-a22d-4f07-9f17-244910a44fea" xsi:nil="true"/>
    <Student_Groups xmlns="2dfad247-a22d-4f07-9f17-244910a44fea">
      <UserInfo>
        <DisplayName/>
        <AccountId xsi:nil="true"/>
        <AccountType/>
      </UserInfo>
    </Student_Groups>
    <_activity xmlns="2dfad247-a22d-4f07-9f17-244910a44fea" xsi:nil="true"/>
    <Math_Settings xmlns="2dfad247-a22d-4f07-9f17-244910a44fea" xsi:nil="true"/>
    <Owner xmlns="2dfad247-a22d-4f07-9f17-244910a44fea">
      <UserInfo>
        <DisplayName/>
        <AccountId xsi:nil="true"/>
        <AccountType/>
      </UserInfo>
    </Owner>
    <Invited_Students xmlns="2dfad247-a22d-4f07-9f17-244910a44fea" xsi:nil="true"/>
    <Is_Collaboration_Space_Locked xmlns="2dfad247-a22d-4f07-9f17-244910a44fea" xsi:nil="true"/>
    <Has_Teacher_Only_SectionGroup xmlns="2dfad247-a22d-4f07-9f17-244910a44fea" xsi:nil="true"/>
    <FolderType xmlns="2dfad247-a22d-4f07-9f17-244910a44fea" xsi:nil="true"/>
    <Students xmlns="2dfad247-a22d-4f07-9f17-244910a44fea">
      <UserInfo>
        <DisplayName/>
        <AccountId xsi:nil="true"/>
        <AccountType/>
      </UserInfo>
    </Students>
    <TeamsChannelId xmlns="2dfad247-a22d-4f07-9f17-244910a44fea" xsi:nil="true"/>
    <Invited_Teachers xmlns="2dfad247-a22d-4f07-9f17-244910a44fea" xsi:nil="true"/>
    <IsNotebookLocked xmlns="2dfad247-a22d-4f07-9f17-244910a44fea" xsi:nil="true"/>
    <Teams_Channel_Section_Location xmlns="2dfad247-a22d-4f07-9f17-244910a44fea" xsi:nil="true"/>
    <Templates xmlns="2dfad247-a22d-4f07-9f17-244910a44fea" xsi:nil="true"/>
    <Teachers xmlns="2dfad247-a22d-4f07-9f17-244910a44fea">
      <UserInfo>
        <DisplayName/>
        <AccountId xsi:nil="true"/>
        <AccountType/>
      </UserInfo>
    </Teachers>
    <AppVersion xmlns="2dfad247-a22d-4f07-9f17-244910a44fea" xsi:nil="true"/>
    <LMS_Mappings xmlns="2dfad247-a22d-4f07-9f17-244910a44fea" xsi:nil="true"/>
    <Self_Registration_Enabled xmlns="2dfad247-a22d-4f07-9f17-244910a44fea" xsi:nil="true"/>
    <CultureName xmlns="2dfad247-a22d-4f07-9f17-244910a44fea" xsi:nil="true"/>
    <Distribution_Groups xmlns="2dfad247-a22d-4f07-9f17-244910a44fea" xsi:nil="true"/>
  </documentManagement>
</p:properties>
</file>

<file path=customXml/itemProps1.xml><?xml version="1.0" encoding="utf-8"?>
<ds:datastoreItem xmlns:ds="http://schemas.openxmlformats.org/officeDocument/2006/customXml" ds:itemID="{7EE8C63A-4744-4DE4-BB49-0FF0B5375C60}">
  <ds:schemaRefs>
    <ds:schemaRef ds:uri="http://schemas.microsoft.com/sharepoint/v3/contenttype/forms"/>
  </ds:schemaRefs>
</ds:datastoreItem>
</file>

<file path=customXml/itemProps2.xml><?xml version="1.0" encoding="utf-8"?>
<ds:datastoreItem xmlns:ds="http://schemas.openxmlformats.org/officeDocument/2006/customXml" ds:itemID="{6B261A0C-7A14-4EDF-9451-A727828A38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ff8a16-b399-43f4-953f-016e0076bcd0"/>
    <ds:schemaRef ds:uri="2dfad247-a22d-4f07-9f17-244910a44f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50072C5-DDE0-4258-BA7A-4D4B80DFA632}">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f7ff8a16-b399-43f4-953f-016e0076bcd0"/>
    <ds:schemaRef ds:uri="http://purl.org/dc/terms/"/>
    <ds:schemaRef ds:uri="http://schemas.openxmlformats.org/package/2006/metadata/core-properties"/>
    <ds:schemaRef ds:uri="2dfad247-a22d-4f07-9f17-244910a44fe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UoC PPT with prompts</Template>
  <TotalTime>337</TotalTime>
  <Words>2285</Words>
  <Application>Microsoft Office PowerPoint</Application>
  <PresentationFormat>Widescreen</PresentationFormat>
  <Paragraphs>158</Paragraphs>
  <Slides>21</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Heebo</vt:lpstr>
      <vt:lpstr>WelcomeDoc</vt:lpstr>
      <vt:lpstr>Integrating centre-based and school-based learning through a reflective journal for postgraduate student teachers </vt:lpstr>
      <vt:lpstr>Literature background</vt:lpstr>
      <vt:lpstr>Why?</vt:lpstr>
      <vt:lpstr>Research questions</vt:lpstr>
      <vt:lpstr>Context</vt:lpstr>
      <vt:lpstr>So far …</vt:lpstr>
      <vt:lpstr>Programme developments </vt:lpstr>
      <vt:lpstr>Five Themes</vt:lpstr>
      <vt:lpstr>Student derived data</vt:lpstr>
      <vt:lpstr>Mentor derived data</vt:lpstr>
      <vt:lpstr>Theme 1: Role of reflection in programmes</vt:lpstr>
      <vt:lpstr>Theme 2: Depths of reflection</vt:lpstr>
      <vt:lpstr>Theme 3: Types of approaches</vt:lpstr>
      <vt:lpstr>Theme 4: Developing an identity as a reflective practitioner and inhibiting factors  </vt:lpstr>
      <vt:lpstr>Theme 5: Transfer of learning between settings and theory practice links </vt:lpstr>
      <vt:lpstr>Current state of play</vt:lpstr>
      <vt:lpstr>Outcomes of ITAP</vt:lpstr>
      <vt:lpstr>Implications for ITAP / next steps</vt:lpstr>
      <vt:lpstr>References</vt:lpstr>
      <vt:lpstr>Student derived data</vt:lpstr>
      <vt:lpstr>Mentor derived data</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Integrating centre-based and school-based learning through a reflective journal for postgraduate student teachers </dc:title>
  <dc:creator>Toyn, Mike</dc:creator>
  <cp:keywords/>
  <cp:lastModifiedBy>Lupton, Anna</cp:lastModifiedBy>
  <cp:revision>2</cp:revision>
  <cp:lastPrinted>2022-03-21T18:35:32Z</cp:lastPrinted>
  <dcterms:created xsi:type="dcterms:W3CDTF">2023-04-05T10:27:53Z</dcterms:created>
  <dcterms:modified xsi:type="dcterms:W3CDTF">2023-05-22T12:47:44Z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0x0101000F43D83D9945084695099582D620065D</vt:lpwstr>
  </property>
  <property fmtid="{D5CDD505-2E9C-101B-9397-08002B2CF9AE}" pid="3" name="TaxKeyword">
    <vt:lpwstr/>
  </property>
</Properties>
</file>