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32" r:id="rId9"/>
    <p:sldMasterId id="2147483756" r:id="rId10"/>
    <p:sldMasterId id="2147483759" r:id="rId11"/>
  </p:sldMasterIdLst>
  <p:notesMasterIdLst>
    <p:notesMasterId r:id="rId63"/>
  </p:notesMasterIdLst>
  <p:sldIdLst>
    <p:sldId id="1892" r:id="rId12"/>
    <p:sldId id="1898" r:id="rId13"/>
    <p:sldId id="1845" r:id="rId14"/>
    <p:sldId id="1978" r:id="rId15"/>
    <p:sldId id="1979" r:id="rId16"/>
    <p:sldId id="2005" r:id="rId17"/>
    <p:sldId id="2012" r:id="rId18"/>
    <p:sldId id="1957" r:id="rId19"/>
    <p:sldId id="1932" r:id="rId20"/>
    <p:sldId id="1985" r:id="rId21"/>
    <p:sldId id="1918" r:id="rId22"/>
    <p:sldId id="2008" r:id="rId23"/>
    <p:sldId id="1900" r:id="rId24"/>
    <p:sldId id="285" r:id="rId25"/>
    <p:sldId id="286" r:id="rId26"/>
    <p:sldId id="1901" r:id="rId27"/>
    <p:sldId id="925" r:id="rId28"/>
    <p:sldId id="923" r:id="rId29"/>
    <p:sldId id="924" r:id="rId30"/>
    <p:sldId id="1860" r:id="rId31"/>
    <p:sldId id="1955" r:id="rId32"/>
    <p:sldId id="1956" r:id="rId33"/>
    <p:sldId id="1905" r:id="rId34"/>
    <p:sldId id="2003" r:id="rId35"/>
    <p:sldId id="1920" r:id="rId36"/>
    <p:sldId id="1873" r:id="rId37"/>
    <p:sldId id="1938" r:id="rId38"/>
    <p:sldId id="1941" r:id="rId39"/>
    <p:sldId id="1942" r:id="rId40"/>
    <p:sldId id="1848" r:id="rId41"/>
    <p:sldId id="1874" r:id="rId42"/>
    <p:sldId id="1876" r:id="rId43"/>
    <p:sldId id="1878" r:id="rId44"/>
    <p:sldId id="1911" r:id="rId45"/>
    <p:sldId id="1907" r:id="rId46"/>
    <p:sldId id="1908" r:id="rId47"/>
    <p:sldId id="1909" r:id="rId48"/>
    <p:sldId id="1910" r:id="rId49"/>
    <p:sldId id="2002" r:id="rId50"/>
    <p:sldId id="1953" r:id="rId51"/>
    <p:sldId id="1999" r:id="rId52"/>
    <p:sldId id="1925" r:id="rId53"/>
    <p:sldId id="2009" r:id="rId54"/>
    <p:sldId id="1924" r:id="rId55"/>
    <p:sldId id="1926" r:id="rId56"/>
    <p:sldId id="1927" r:id="rId57"/>
    <p:sldId id="1987" r:id="rId58"/>
    <p:sldId id="2010" r:id="rId59"/>
    <p:sldId id="2011" r:id="rId60"/>
    <p:sldId id="2004" r:id="rId61"/>
    <p:sldId id="1998" r:id="rId62"/>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0AC"/>
    <a:srgbClr val="CBA2E2"/>
    <a:srgbClr val="0FE8F9"/>
    <a:srgbClr val="4472C4"/>
    <a:srgbClr val="0EFACD"/>
    <a:srgbClr val="33C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36" autoAdjust="0"/>
  </p:normalViewPr>
  <p:slideViewPr>
    <p:cSldViewPr snapToGrid="0">
      <p:cViewPr varScale="1">
        <p:scale>
          <a:sx n="58" d="100"/>
          <a:sy n="58" d="100"/>
        </p:scale>
        <p:origin x="9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iagrams/_rels/data10.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hyperlink" Target="about:blank" TargetMode="Externa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diagrams/_rels/data1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ata1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78.png"/><Relationship Id="rId7" Type="http://schemas.openxmlformats.org/officeDocument/2006/relationships/image" Target="../media/image128.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79.svg"/><Relationship Id="rId9" Type="http://schemas.openxmlformats.org/officeDocument/2006/relationships/image" Target="../media/image130.png"/></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6" Type="http://schemas.openxmlformats.org/officeDocument/2006/relationships/image" Target="../media/image35.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0.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96.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78.png"/><Relationship Id="rId7" Type="http://schemas.openxmlformats.org/officeDocument/2006/relationships/image" Target="../media/image128.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79.svg"/><Relationship Id="rId9" Type="http://schemas.openxmlformats.org/officeDocument/2006/relationships/image" Target="../media/image13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6" Type="http://schemas.openxmlformats.org/officeDocument/2006/relationships/image" Target="../media/image35.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F60D0-FE7E-41A0-BD50-6A226A15232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08970F0-CE45-4680-A815-ABE81A443972}">
      <dgm:prSet/>
      <dgm:spPr/>
      <dgm:t>
        <a:bodyPr/>
        <a:lstStyle/>
        <a:p>
          <a:r>
            <a:rPr lang="en-US" b="1"/>
            <a:t>An electronic or hardcopy portfolio</a:t>
          </a:r>
          <a:endParaRPr lang="en-US"/>
        </a:p>
      </dgm:t>
    </dgm:pt>
    <dgm:pt modelId="{5B8FE860-C771-49AC-8B80-21CD8645A203}" type="parTrans" cxnId="{0CE5DDAD-7688-4B0B-A526-EA433DCF3041}">
      <dgm:prSet/>
      <dgm:spPr/>
      <dgm:t>
        <a:bodyPr/>
        <a:lstStyle/>
        <a:p>
          <a:endParaRPr lang="en-US"/>
        </a:p>
      </dgm:t>
    </dgm:pt>
    <dgm:pt modelId="{C0786E03-428C-4390-B130-32FC187D1B5B}" type="sibTrans" cxnId="{0CE5DDAD-7688-4B0B-A526-EA433DCF3041}">
      <dgm:prSet/>
      <dgm:spPr/>
      <dgm:t>
        <a:bodyPr/>
        <a:lstStyle/>
        <a:p>
          <a:endParaRPr lang="en-US"/>
        </a:p>
      </dgm:t>
    </dgm:pt>
    <dgm:pt modelId="{23C5DA44-24A1-4421-B7EC-6D0EEF89C521}">
      <dgm:prSet/>
      <dgm:spPr/>
      <dgm:t>
        <a:bodyPr/>
        <a:lstStyle/>
        <a:p>
          <a:r>
            <a:rPr lang="en-US" b="1"/>
            <a:t>A viva voce or interactive oral assessment</a:t>
          </a:r>
          <a:endParaRPr lang="en-US"/>
        </a:p>
      </dgm:t>
    </dgm:pt>
    <dgm:pt modelId="{7749675B-25D4-4B50-B7B3-777B70701A64}" type="parTrans" cxnId="{9528E161-AAE6-4BE5-B281-7343709F6E1B}">
      <dgm:prSet/>
      <dgm:spPr/>
      <dgm:t>
        <a:bodyPr/>
        <a:lstStyle/>
        <a:p>
          <a:endParaRPr lang="en-US"/>
        </a:p>
      </dgm:t>
    </dgm:pt>
    <dgm:pt modelId="{6598C695-298B-4398-80C6-543D6BC57260}" type="sibTrans" cxnId="{9528E161-AAE6-4BE5-B281-7343709F6E1B}">
      <dgm:prSet/>
      <dgm:spPr/>
      <dgm:t>
        <a:bodyPr/>
        <a:lstStyle/>
        <a:p>
          <a:endParaRPr lang="en-US"/>
        </a:p>
      </dgm:t>
    </dgm:pt>
    <dgm:pt modelId="{A36312D8-817C-4852-88CC-6F738E3F9CD0}">
      <dgm:prSet/>
      <dgm:spPr/>
      <dgm:t>
        <a:bodyPr/>
        <a:lstStyle/>
        <a:p>
          <a:r>
            <a:rPr lang="en-US" b="1"/>
            <a:t>Blogs</a:t>
          </a:r>
          <a:endParaRPr lang="en-US"/>
        </a:p>
      </dgm:t>
    </dgm:pt>
    <dgm:pt modelId="{01981A74-CB63-41B4-8863-3170ED1D539F}" type="parTrans" cxnId="{2DA535DC-C19A-479A-9DDB-5E10D0FC2020}">
      <dgm:prSet/>
      <dgm:spPr/>
      <dgm:t>
        <a:bodyPr/>
        <a:lstStyle/>
        <a:p>
          <a:endParaRPr lang="en-US"/>
        </a:p>
      </dgm:t>
    </dgm:pt>
    <dgm:pt modelId="{B80A3BC6-3CF6-47FD-8CAB-7C0555AB8F86}" type="sibTrans" cxnId="{2DA535DC-C19A-479A-9DDB-5E10D0FC2020}">
      <dgm:prSet/>
      <dgm:spPr/>
      <dgm:t>
        <a:bodyPr/>
        <a:lstStyle/>
        <a:p>
          <a:endParaRPr lang="en-US"/>
        </a:p>
      </dgm:t>
    </dgm:pt>
    <dgm:pt modelId="{F36684E5-F475-4AC1-946C-34A29F4F2562}">
      <dgm:prSet/>
      <dgm:spPr/>
      <dgm:t>
        <a:bodyPr/>
        <a:lstStyle/>
        <a:p>
          <a:r>
            <a:rPr lang="en-US" b="1"/>
            <a:t>Articles or other types of publication</a:t>
          </a:r>
        </a:p>
      </dgm:t>
    </dgm:pt>
    <dgm:pt modelId="{93617AEF-58CE-4AE6-80AE-7E83A9ADF0FF}" type="parTrans" cxnId="{66612F87-C211-4D96-821F-AD98DA91CB17}">
      <dgm:prSet/>
      <dgm:spPr/>
      <dgm:t>
        <a:bodyPr/>
        <a:lstStyle/>
        <a:p>
          <a:endParaRPr lang="en-US"/>
        </a:p>
      </dgm:t>
    </dgm:pt>
    <dgm:pt modelId="{C73AE40C-2265-476F-94BB-36F9273F6450}" type="sibTrans" cxnId="{66612F87-C211-4D96-821F-AD98DA91CB17}">
      <dgm:prSet/>
      <dgm:spPr/>
      <dgm:t>
        <a:bodyPr/>
        <a:lstStyle/>
        <a:p>
          <a:endParaRPr lang="en-US"/>
        </a:p>
      </dgm:t>
    </dgm:pt>
    <dgm:pt modelId="{72FC3FE1-12B2-465E-8859-6B8E1681C02F}">
      <dgm:prSet/>
      <dgm:spPr/>
      <dgm:t>
        <a:bodyPr/>
        <a:lstStyle/>
        <a:p>
          <a:r>
            <a:rPr lang="en-US" b="1"/>
            <a:t>Videos/audios/podcasts</a:t>
          </a:r>
        </a:p>
      </dgm:t>
    </dgm:pt>
    <dgm:pt modelId="{EF4A7C97-3392-434A-AA9A-D612440A984A}" type="parTrans" cxnId="{7127C746-741C-48B6-A148-6AADAD429A27}">
      <dgm:prSet/>
      <dgm:spPr/>
      <dgm:t>
        <a:bodyPr/>
        <a:lstStyle/>
        <a:p>
          <a:endParaRPr lang="en-US"/>
        </a:p>
      </dgm:t>
    </dgm:pt>
    <dgm:pt modelId="{0FA66052-A565-4F69-BD8B-D01C0ECE8CA9}" type="sibTrans" cxnId="{7127C746-741C-48B6-A148-6AADAD429A27}">
      <dgm:prSet/>
      <dgm:spPr/>
      <dgm:t>
        <a:bodyPr/>
        <a:lstStyle/>
        <a:p>
          <a:endParaRPr lang="en-US"/>
        </a:p>
      </dgm:t>
    </dgm:pt>
    <dgm:pt modelId="{AA8B7839-51F6-49A7-87A9-4B58FA1ADE83}">
      <dgm:prSet/>
      <dgm:spPr/>
      <dgm:t>
        <a:bodyPr/>
        <a:lstStyle/>
        <a:p>
          <a:r>
            <a:rPr lang="en-US" b="1"/>
            <a:t>Rough guides, leaflets and other public documents/outputs</a:t>
          </a:r>
          <a:endParaRPr lang="en-US"/>
        </a:p>
      </dgm:t>
    </dgm:pt>
    <dgm:pt modelId="{78983F54-1C37-4559-B4B2-3EA592ABBEE4}" type="parTrans" cxnId="{FC8ADD0F-ADF5-4441-B7A4-E8155F776D7A}">
      <dgm:prSet/>
      <dgm:spPr/>
      <dgm:t>
        <a:bodyPr/>
        <a:lstStyle/>
        <a:p>
          <a:endParaRPr lang="en-US"/>
        </a:p>
      </dgm:t>
    </dgm:pt>
    <dgm:pt modelId="{EDF7E0C4-1972-4880-9D2D-701482F83191}" type="sibTrans" cxnId="{FC8ADD0F-ADF5-4441-B7A4-E8155F776D7A}">
      <dgm:prSet/>
      <dgm:spPr/>
      <dgm:t>
        <a:bodyPr/>
        <a:lstStyle/>
        <a:p>
          <a:endParaRPr lang="en-US"/>
        </a:p>
      </dgm:t>
    </dgm:pt>
    <dgm:pt modelId="{925CE7A7-A6AE-4D76-BF59-481B28139112}">
      <dgm:prSet/>
      <dgm:spPr/>
      <dgm:t>
        <a:bodyPr/>
        <a:lstStyle/>
        <a:p>
          <a:r>
            <a:rPr lang="en-US" b="1" dirty="0"/>
            <a:t>Annotated bibliographies</a:t>
          </a:r>
          <a:endParaRPr lang="en-US" dirty="0"/>
        </a:p>
      </dgm:t>
    </dgm:pt>
    <dgm:pt modelId="{1B06E2DD-7E78-4246-9960-C982B2B811E7}" type="parTrans" cxnId="{CB38FC09-E2DC-421C-A0BC-947A4DAEE5BB}">
      <dgm:prSet/>
      <dgm:spPr/>
      <dgm:t>
        <a:bodyPr/>
        <a:lstStyle/>
        <a:p>
          <a:endParaRPr lang="en-US"/>
        </a:p>
      </dgm:t>
    </dgm:pt>
    <dgm:pt modelId="{098DF66C-7D53-4E05-9384-152276109DA7}" type="sibTrans" cxnId="{CB38FC09-E2DC-421C-A0BC-947A4DAEE5BB}">
      <dgm:prSet/>
      <dgm:spPr/>
      <dgm:t>
        <a:bodyPr/>
        <a:lstStyle/>
        <a:p>
          <a:endParaRPr lang="en-US"/>
        </a:p>
      </dgm:t>
    </dgm:pt>
    <dgm:pt modelId="{0DE9C586-C7A0-4720-9A3B-FD6ADC2E3A6A}">
      <dgm:prSet/>
      <dgm:spPr/>
      <dgm:t>
        <a:bodyPr/>
        <a:lstStyle/>
        <a:p>
          <a:r>
            <a:rPr lang="en-US" b="1"/>
            <a:t>Creative artefacts </a:t>
          </a:r>
          <a:endParaRPr lang="en-US"/>
        </a:p>
      </dgm:t>
    </dgm:pt>
    <dgm:pt modelId="{77B1635D-A427-4FB9-97A6-9DA27DF324CC}" type="parTrans" cxnId="{F690A34E-F204-46C0-8093-898E4D859FC8}">
      <dgm:prSet/>
      <dgm:spPr/>
      <dgm:t>
        <a:bodyPr/>
        <a:lstStyle/>
        <a:p>
          <a:endParaRPr lang="en-US"/>
        </a:p>
      </dgm:t>
    </dgm:pt>
    <dgm:pt modelId="{4E04AD42-EF95-4505-B5D6-6E43DFF51B52}" type="sibTrans" cxnId="{F690A34E-F204-46C0-8093-898E4D859FC8}">
      <dgm:prSet/>
      <dgm:spPr/>
      <dgm:t>
        <a:bodyPr/>
        <a:lstStyle/>
        <a:p>
          <a:endParaRPr lang="en-US"/>
        </a:p>
      </dgm:t>
    </dgm:pt>
    <dgm:pt modelId="{4ED4E8B6-28D5-423E-9DCD-3676984E988D}">
      <dgm:prSet/>
      <dgm:spPr/>
      <dgm:t>
        <a:bodyPr/>
        <a:lstStyle/>
        <a:p>
          <a:r>
            <a:rPr lang="en-US" b="1"/>
            <a:t>Presentations or performances </a:t>
          </a:r>
          <a:endParaRPr lang="en-US"/>
        </a:p>
      </dgm:t>
    </dgm:pt>
    <dgm:pt modelId="{575F5817-2D08-4C0A-ACF1-C3EE16FAD27E}" type="parTrans" cxnId="{11EF6143-45A8-43EB-BE01-EB89C3292999}">
      <dgm:prSet/>
      <dgm:spPr/>
      <dgm:t>
        <a:bodyPr/>
        <a:lstStyle/>
        <a:p>
          <a:endParaRPr lang="en-US"/>
        </a:p>
      </dgm:t>
    </dgm:pt>
    <dgm:pt modelId="{2971FA1C-8732-41CA-9703-3FE7B88281DE}" type="sibTrans" cxnId="{11EF6143-45A8-43EB-BE01-EB89C3292999}">
      <dgm:prSet/>
      <dgm:spPr/>
      <dgm:t>
        <a:bodyPr/>
        <a:lstStyle/>
        <a:p>
          <a:endParaRPr lang="en-US"/>
        </a:p>
      </dgm:t>
    </dgm:pt>
    <dgm:pt modelId="{6CF4AE57-BF4E-44BA-8C25-D1D057C09A42}" type="pres">
      <dgm:prSet presAssocID="{95CF60D0-FE7E-41A0-BD50-6A226A15232E}" presName="vert0" presStyleCnt="0">
        <dgm:presLayoutVars>
          <dgm:dir/>
          <dgm:animOne val="branch"/>
          <dgm:animLvl val="lvl"/>
        </dgm:presLayoutVars>
      </dgm:prSet>
      <dgm:spPr/>
    </dgm:pt>
    <dgm:pt modelId="{44CEDC46-D279-47A7-B1CB-255F3498057D}" type="pres">
      <dgm:prSet presAssocID="{708970F0-CE45-4680-A815-ABE81A443972}" presName="thickLine" presStyleLbl="alignNode1" presStyleIdx="0" presStyleCnt="9"/>
      <dgm:spPr/>
    </dgm:pt>
    <dgm:pt modelId="{FDCE8F4B-1AA0-4324-BDC8-0F8F52D7CE97}" type="pres">
      <dgm:prSet presAssocID="{708970F0-CE45-4680-A815-ABE81A443972}" presName="horz1" presStyleCnt="0"/>
      <dgm:spPr/>
    </dgm:pt>
    <dgm:pt modelId="{95A962B5-917F-45B8-B040-C29D030D14DF}" type="pres">
      <dgm:prSet presAssocID="{708970F0-CE45-4680-A815-ABE81A443972}" presName="tx1" presStyleLbl="revTx" presStyleIdx="0" presStyleCnt="9"/>
      <dgm:spPr/>
    </dgm:pt>
    <dgm:pt modelId="{79DD9E7A-61A6-43BD-8C1A-4B905337D05F}" type="pres">
      <dgm:prSet presAssocID="{708970F0-CE45-4680-A815-ABE81A443972}" presName="vert1" presStyleCnt="0"/>
      <dgm:spPr/>
    </dgm:pt>
    <dgm:pt modelId="{5113B8A7-1269-4CA3-BD49-635818357767}" type="pres">
      <dgm:prSet presAssocID="{23C5DA44-24A1-4421-B7EC-6D0EEF89C521}" presName="thickLine" presStyleLbl="alignNode1" presStyleIdx="1" presStyleCnt="9"/>
      <dgm:spPr/>
    </dgm:pt>
    <dgm:pt modelId="{6B525A8F-D8C2-4782-8817-9F5C6C7288A1}" type="pres">
      <dgm:prSet presAssocID="{23C5DA44-24A1-4421-B7EC-6D0EEF89C521}" presName="horz1" presStyleCnt="0"/>
      <dgm:spPr/>
    </dgm:pt>
    <dgm:pt modelId="{6F4334F2-29A9-4280-A940-BA85287188D1}" type="pres">
      <dgm:prSet presAssocID="{23C5DA44-24A1-4421-B7EC-6D0EEF89C521}" presName="tx1" presStyleLbl="revTx" presStyleIdx="1" presStyleCnt="9"/>
      <dgm:spPr/>
    </dgm:pt>
    <dgm:pt modelId="{DC31EE90-7EAC-48F3-8AE7-5393DED43984}" type="pres">
      <dgm:prSet presAssocID="{23C5DA44-24A1-4421-B7EC-6D0EEF89C521}" presName="vert1" presStyleCnt="0"/>
      <dgm:spPr/>
    </dgm:pt>
    <dgm:pt modelId="{D31479D4-D6B2-4F42-B368-39FB243BB20D}" type="pres">
      <dgm:prSet presAssocID="{A36312D8-817C-4852-88CC-6F738E3F9CD0}" presName="thickLine" presStyleLbl="alignNode1" presStyleIdx="2" presStyleCnt="9"/>
      <dgm:spPr/>
    </dgm:pt>
    <dgm:pt modelId="{B265224E-B9F8-4ECB-9F35-642DD96C6BF3}" type="pres">
      <dgm:prSet presAssocID="{A36312D8-817C-4852-88CC-6F738E3F9CD0}" presName="horz1" presStyleCnt="0"/>
      <dgm:spPr/>
    </dgm:pt>
    <dgm:pt modelId="{6A8C8611-7CFE-45FA-AFA9-B154000B4885}" type="pres">
      <dgm:prSet presAssocID="{A36312D8-817C-4852-88CC-6F738E3F9CD0}" presName="tx1" presStyleLbl="revTx" presStyleIdx="2" presStyleCnt="9"/>
      <dgm:spPr/>
    </dgm:pt>
    <dgm:pt modelId="{3F0ADB12-A627-4E47-BDCB-493219816FB3}" type="pres">
      <dgm:prSet presAssocID="{A36312D8-817C-4852-88CC-6F738E3F9CD0}" presName="vert1" presStyleCnt="0"/>
      <dgm:spPr/>
    </dgm:pt>
    <dgm:pt modelId="{EBE6391C-030A-425A-83E3-5B7124E2B3C1}" type="pres">
      <dgm:prSet presAssocID="{F36684E5-F475-4AC1-946C-34A29F4F2562}" presName="thickLine" presStyleLbl="alignNode1" presStyleIdx="3" presStyleCnt="9"/>
      <dgm:spPr/>
    </dgm:pt>
    <dgm:pt modelId="{BAEF1ED3-7F1B-4A33-B754-2AD852E762BE}" type="pres">
      <dgm:prSet presAssocID="{F36684E5-F475-4AC1-946C-34A29F4F2562}" presName="horz1" presStyleCnt="0"/>
      <dgm:spPr/>
    </dgm:pt>
    <dgm:pt modelId="{CB3A8DD5-15C1-48D5-A360-FD33FC0D05B3}" type="pres">
      <dgm:prSet presAssocID="{F36684E5-F475-4AC1-946C-34A29F4F2562}" presName="tx1" presStyleLbl="revTx" presStyleIdx="3" presStyleCnt="9"/>
      <dgm:spPr/>
    </dgm:pt>
    <dgm:pt modelId="{5FFD14BF-0515-4DE2-B67B-766C211DF021}" type="pres">
      <dgm:prSet presAssocID="{F36684E5-F475-4AC1-946C-34A29F4F2562}" presName="vert1" presStyleCnt="0"/>
      <dgm:spPr/>
    </dgm:pt>
    <dgm:pt modelId="{564A36DD-95B9-44FA-8534-3EB29B934922}" type="pres">
      <dgm:prSet presAssocID="{72FC3FE1-12B2-465E-8859-6B8E1681C02F}" presName="thickLine" presStyleLbl="alignNode1" presStyleIdx="4" presStyleCnt="9"/>
      <dgm:spPr/>
    </dgm:pt>
    <dgm:pt modelId="{062DD85D-D73C-4CFC-AFB4-48C895D76568}" type="pres">
      <dgm:prSet presAssocID="{72FC3FE1-12B2-465E-8859-6B8E1681C02F}" presName="horz1" presStyleCnt="0"/>
      <dgm:spPr/>
    </dgm:pt>
    <dgm:pt modelId="{5E2963A4-D1DD-4C5F-B770-DAECEED3D0D2}" type="pres">
      <dgm:prSet presAssocID="{72FC3FE1-12B2-465E-8859-6B8E1681C02F}" presName="tx1" presStyleLbl="revTx" presStyleIdx="4" presStyleCnt="9"/>
      <dgm:spPr/>
    </dgm:pt>
    <dgm:pt modelId="{B92470D3-F6B0-4D5B-AE6E-DB0CF3526E21}" type="pres">
      <dgm:prSet presAssocID="{72FC3FE1-12B2-465E-8859-6B8E1681C02F}" presName="vert1" presStyleCnt="0"/>
      <dgm:spPr/>
    </dgm:pt>
    <dgm:pt modelId="{4973C20A-1258-45EA-A846-ADF3F33AC342}" type="pres">
      <dgm:prSet presAssocID="{AA8B7839-51F6-49A7-87A9-4B58FA1ADE83}" presName="thickLine" presStyleLbl="alignNode1" presStyleIdx="5" presStyleCnt="9"/>
      <dgm:spPr/>
    </dgm:pt>
    <dgm:pt modelId="{D507342D-9156-4E00-A398-69F5C57A731D}" type="pres">
      <dgm:prSet presAssocID="{AA8B7839-51F6-49A7-87A9-4B58FA1ADE83}" presName="horz1" presStyleCnt="0"/>
      <dgm:spPr/>
    </dgm:pt>
    <dgm:pt modelId="{A226B953-6754-441D-A940-75EBB8284A09}" type="pres">
      <dgm:prSet presAssocID="{AA8B7839-51F6-49A7-87A9-4B58FA1ADE83}" presName="tx1" presStyleLbl="revTx" presStyleIdx="5" presStyleCnt="9"/>
      <dgm:spPr/>
    </dgm:pt>
    <dgm:pt modelId="{E2A649DB-6D69-4276-9D51-623A44287A43}" type="pres">
      <dgm:prSet presAssocID="{AA8B7839-51F6-49A7-87A9-4B58FA1ADE83}" presName="vert1" presStyleCnt="0"/>
      <dgm:spPr/>
    </dgm:pt>
    <dgm:pt modelId="{CA07F0EE-9FC7-470E-9B2D-8219904DBDC5}" type="pres">
      <dgm:prSet presAssocID="{925CE7A7-A6AE-4D76-BF59-481B28139112}" presName="thickLine" presStyleLbl="alignNode1" presStyleIdx="6" presStyleCnt="9"/>
      <dgm:spPr/>
    </dgm:pt>
    <dgm:pt modelId="{C4E15C15-44F2-4180-BECB-7F72A8A6E2DD}" type="pres">
      <dgm:prSet presAssocID="{925CE7A7-A6AE-4D76-BF59-481B28139112}" presName="horz1" presStyleCnt="0"/>
      <dgm:spPr/>
    </dgm:pt>
    <dgm:pt modelId="{EEA65EB5-20C9-49C4-98EC-120D1778621D}" type="pres">
      <dgm:prSet presAssocID="{925CE7A7-A6AE-4D76-BF59-481B28139112}" presName="tx1" presStyleLbl="revTx" presStyleIdx="6" presStyleCnt="9"/>
      <dgm:spPr/>
    </dgm:pt>
    <dgm:pt modelId="{81A26AE5-B21A-464D-AD74-EEA8415367A4}" type="pres">
      <dgm:prSet presAssocID="{925CE7A7-A6AE-4D76-BF59-481B28139112}" presName="vert1" presStyleCnt="0"/>
      <dgm:spPr/>
    </dgm:pt>
    <dgm:pt modelId="{4E00B430-471C-4A90-A230-9BF7E9086B1C}" type="pres">
      <dgm:prSet presAssocID="{0DE9C586-C7A0-4720-9A3B-FD6ADC2E3A6A}" presName="thickLine" presStyleLbl="alignNode1" presStyleIdx="7" presStyleCnt="9"/>
      <dgm:spPr/>
    </dgm:pt>
    <dgm:pt modelId="{60956983-7685-40C0-BEAB-D14EC9A3F537}" type="pres">
      <dgm:prSet presAssocID="{0DE9C586-C7A0-4720-9A3B-FD6ADC2E3A6A}" presName="horz1" presStyleCnt="0"/>
      <dgm:spPr/>
    </dgm:pt>
    <dgm:pt modelId="{5EDF3091-CE73-4954-85B1-EBF788AD4917}" type="pres">
      <dgm:prSet presAssocID="{0DE9C586-C7A0-4720-9A3B-FD6ADC2E3A6A}" presName="tx1" presStyleLbl="revTx" presStyleIdx="7" presStyleCnt="9"/>
      <dgm:spPr/>
    </dgm:pt>
    <dgm:pt modelId="{EFD23F98-52B2-4557-9B09-B6469BEC14D5}" type="pres">
      <dgm:prSet presAssocID="{0DE9C586-C7A0-4720-9A3B-FD6ADC2E3A6A}" presName="vert1" presStyleCnt="0"/>
      <dgm:spPr/>
    </dgm:pt>
    <dgm:pt modelId="{C05CA2BC-2923-4743-972C-A4A9A750A4F8}" type="pres">
      <dgm:prSet presAssocID="{4ED4E8B6-28D5-423E-9DCD-3676984E988D}" presName="thickLine" presStyleLbl="alignNode1" presStyleIdx="8" presStyleCnt="9"/>
      <dgm:spPr/>
    </dgm:pt>
    <dgm:pt modelId="{D5F684F5-A91E-4E6F-AD49-11D89898418B}" type="pres">
      <dgm:prSet presAssocID="{4ED4E8B6-28D5-423E-9DCD-3676984E988D}" presName="horz1" presStyleCnt="0"/>
      <dgm:spPr/>
    </dgm:pt>
    <dgm:pt modelId="{E349624E-4BA7-45E9-822E-E44467FDBB7B}" type="pres">
      <dgm:prSet presAssocID="{4ED4E8B6-28D5-423E-9DCD-3676984E988D}" presName="tx1" presStyleLbl="revTx" presStyleIdx="8" presStyleCnt="9"/>
      <dgm:spPr/>
    </dgm:pt>
    <dgm:pt modelId="{0B0876C9-1E24-4642-BB32-A6A86B75F0EC}" type="pres">
      <dgm:prSet presAssocID="{4ED4E8B6-28D5-423E-9DCD-3676984E988D}" presName="vert1" presStyleCnt="0"/>
      <dgm:spPr/>
    </dgm:pt>
  </dgm:ptLst>
  <dgm:cxnLst>
    <dgm:cxn modelId="{50FADE03-995B-406F-BE8A-D7C895A6E041}" type="presOf" srcId="{0DE9C586-C7A0-4720-9A3B-FD6ADC2E3A6A}" destId="{5EDF3091-CE73-4954-85B1-EBF788AD4917}" srcOrd="0" destOrd="0" presId="urn:microsoft.com/office/officeart/2008/layout/LinedList"/>
    <dgm:cxn modelId="{CB38FC09-E2DC-421C-A0BC-947A4DAEE5BB}" srcId="{95CF60D0-FE7E-41A0-BD50-6A226A15232E}" destId="{925CE7A7-A6AE-4D76-BF59-481B28139112}" srcOrd="6" destOrd="0" parTransId="{1B06E2DD-7E78-4246-9960-C982B2B811E7}" sibTransId="{098DF66C-7D53-4E05-9384-152276109DA7}"/>
    <dgm:cxn modelId="{FC8ADD0F-ADF5-4441-B7A4-E8155F776D7A}" srcId="{95CF60D0-FE7E-41A0-BD50-6A226A15232E}" destId="{AA8B7839-51F6-49A7-87A9-4B58FA1ADE83}" srcOrd="5" destOrd="0" parTransId="{78983F54-1C37-4559-B4B2-3EA592ABBEE4}" sibTransId="{EDF7E0C4-1972-4880-9D2D-701482F83191}"/>
    <dgm:cxn modelId="{384B033D-5CD3-4582-95B0-B6C2F06592DF}" type="presOf" srcId="{AA8B7839-51F6-49A7-87A9-4B58FA1ADE83}" destId="{A226B953-6754-441D-A940-75EBB8284A09}" srcOrd="0" destOrd="0" presId="urn:microsoft.com/office/officeart/2008/layout/LinedList"/>
    <dgm:cxn modelId="{ECC60B60-C57C-464D-A700-A04C5C4C8775}" type="presOf" srcId="{925CE7A7-A6AE-4D76-BF59-481B28139112}" destId="{EEA65EB5-20C9-49C4-98EC-120D1778621D}" srcOrd="0" destOrd="0" presId="urn:microsoft.com/office/officeart/2008/layout/LinedList"/>
    <dgm:cxn modelId="{9528E161-AAE6-4BE5-B281-7343709F6E1B}" srcId="{95CF60D0-FE7E-41A0-BD50-6A226A15232E}" destId="{23C5DA44-24A1-4421-B7EC-6D0EEF89C521}" srcOrd="1" destOrd="0" parTransId="{7749675B-25D4-4B50-B7B3-777B70701A64}" sibTransId="{6598C695-298B-4398-80C6-543D6BC57260}"/>
    <dgm:cxn modelId="{BA4A0E62-6A33-4282-B467-65FEEF194FC2}" type="presOf" srcId="{4ED4E8B6-28D5-423E-9DCD-3676984E988D}" destId="{E349624E-4BA7-45E9-822E-E44467FDBB7B}" srcOrd="0" destOrd="0" presId="urn:microsoft.com/office/officeart/2008/layout/LinedList"/>
    <dgm:cxn modelId="{11EF6143-45A8-43EB-BE01-EB89C3292999}" srcId="{95CF60D0-FE7E-41A0-BD50-6A226A15232E}" destId="{4ED4E8B6-28D5-423E-9DCD-3676984E988D}" srcOrd="8" destOrd="0" parTransId="{575F5817-2D08-4C0A-ACF1-C3EE16FAD27E}" sibTransId="{2971FA1C-8732-41CA-9703-3FE7B88281DE}"/>
    <dgm:cxn modelId="{7127C746-741C-48B6-A148-6AADAD429A27}" srcId="{95CF60D0-FE7E-41A0-BD50-6A226A15232E}" destId="{72FC3FE1-12B2-465E-8859-6B8E1681C02F}" srcOrd="4" destOrd="0" parTransId="{EF4A7C97-3392-434A-AA9A-D612440A984A}" sibTransId="{0FA66052-A565-4F69-BD8B-D01C0ECE8CA9}"/>
    <dgm:cxn modelId="{F690A34E-F204-46C0-8093-898E4D859FC8}" srcId="{95CF60D0-FE7E-41A0-BD50-6A226A15232E}" destId="{0DE9C586-C7A0-4720-9A3B-FD6ADC2E3A6A}" srcOrd="7" destOrd="0" parTransId="{77B1635D-A427-4FB9-97A6-9DA27DF324CC}" sibTransId="{4E04AD42-EF95-4505-B5D6-6E43DFF51B52}"/>
    <dgm:cxn modelId="{66612F87-C211-4D96-821F-AD98DA91CB17}" srcId="{95CF60D0-FE7E-41A0-BD50-6A226A15232E}" destId="{F36684E5-F475-4AC1-946C-34A29F4F2562}" srcOrd="3" destOrd="0" parTransId="{93617AEF-58CE-4AE6-80AE-7E83A9ADF0FF}" sibTransId="{C73AE40C-2265-476F-94BB-36F9273F6450}"/>
    <dgm:cxn modelId="{3F4CA99D-E57E-46AC-9C01-25487FBF1BA4}" type="presOf" srcId="{23C5DA44-24A1-4421-B7EC-6D0EEF89C521}" destId="{6F4334F2-29A9-4280-A940-BA85287188D1}" srcOrd="0" destOrd="0" presId="urn:microsoft.com/office/officeart/2008/layout/LinedList"/>
    <dgm:cxn modelId="{7627229F-A7D2-4165-8E09-1AEFAA811887}" type="presOf" srcId="{F36684E5-F475-4AC1-946C-34A29F4F2562}" destId="{CB3A8DD5-15C1-48D5-A360-FD33FC0D05B3}" srcOrd="0" destOrd="0" presId="urn:microsoft.com/office/officeart/2008/layout/LinedList"/>
    <dgm:cxn modelId="{0CE5DDAD-7688-4B0B-A526-EA433DCF3041}" srcId="{95CF60D0-FE7E-41A0-BD50-6A226A15232E}" destId="{708970F0-CE45-4680-A815-ABE81A443972}" srcOrd="0" destOrd="0" parTransId="{5B8FE860-C771-49AC-8B80-21CD8645A203}" sibTransId="{C0786E03-428C-4390-B130-32FC187D1B5B}"/>
    <dgm:cxn modelId="{57EABBBA-FD52-410F-B6E2-84289C56E7D0}" type="presOf" srcId="{708970F0-CE45-4680-A815-ABE81A443972}" destId="{95A962B5-917F-45B8-B040-C29D030D14DF}" srcOrd="0" destOrd="0" presId="urn:microsoft.com/office/officeart/2008/layout/LinedList"/>
    <dgm:cxn modelId="{5ABE9AC8-75C2-49FD-AAAC-5A3A2F508C4E}" type="presOf" srcId="{A36312D8-817C-4852-88CC-6F738E3F9CD0}" destId="{6A8C8611-7CFE-45FA-AFA9-B154000B4885}" srcOrd="0" destOrd="0" presId="urn:microsoft.com/office/officeart/2008/layout/LinedList"/>
    <dgm:cxn modelId="{B77953D6-DFC3-4ACB-B422-06F8D177CB71}" type="presOf" srcId="{72FC3FE1-12B2-465E-8859-6B8E1681C02F}" destId="{5E2963A4-D1DD-4C5F-B770-DAECEED3D0D2}" srcOrd="0" destOrd="0" presId="urn:microsoft.com/office/officeart/2008/layout/LinedList"/>
    <dgm:cxn modelId="{2DA535DC-C19A-479A-9DDB-5E10D0FC2020}" srcId="{95CF60D0-FE7E-41A0-BD50-6A226A15232E}" destId="{A36312D8-817C-4852-88CC-6F738E3F9CD0}" srcOrd="2" destOrd="0" parTransId="{01981A74-CB63-41B4-8863-3170ED1D539F}" sibTransId="{B80A3BC6-3CF6-47FD-8CAB-7C0555AB8F86}"/>
    <dgm:cxn modelId="{99323AEC-2737-4EE2-B1B3-B67A3AD53F19}" type="presOf" srcId="{95CF60D0-FE7E-41A0-BD50-6A226A15232E}" destId="{6CF4AE57-BF4E-44BA-8C25-D1D057C09A42}" srcOrd="0" destOrd="0" presId="urn:microsoft.com/office/officeart/2008/layout/LinedList"/>
    <dgm:cxn modelId="{4DF6A762-A0D9-4CE5-B268-E1588771B4D6}" type="presParOf" srcId="{6CF4AE57-BF4E-44BA-8C25-D1D057C09A42}" destId="{44CEDC46-D279-47A7-B1CB-255F3498057D}" srcOrd="0" destOrd="0" presId="urn:microsoft.com/office/officeart/2008/layout/LinedList"/>
    <dgm:cxn modelId="{098D79D4-42D8-4D02-84F9-B8168D46C192}" type="presParOf" srcId="{6CF4AE57-BF4E-44BA-8C25-D1D057C09A42}" destId="{FDCE8F4B-1AA0-4324-BDC8-0F8F52D7CE97}" srcOrd="1" destOrd="0" presId="urn:microsoft.com/office/officeart/2008/layout/LinedList"/>
    <dgm:cxn modelId="{375ABB2C-3ED8-4D97-9C41-BACD86E53ECF}" type="presParOf" srcId="{FDCE8F4B-1AA0-4324-BDC8-0F8F52D7CE97}" destId="{95A962B5-917F-45B8-B040-C29D030D14DF}" srcOrd="0" destOrd="0" presId="urn:microsoft.com/office/officeart/2008/layout/LinedList"/>
    <dgm:cxn modelId="{FA746986-63B1-4CF9-95D4-D2359EC04D4C}" type="presParOf" srcId="{FDCE8F4B-1AA0-4324-BDC8-0F8F52D7CE97}" destId="{79DD9E7A-61A6-43BD-8C1A-4B905337D05F}" srcOrd="1" destOrd="0" presId="urn:microsoft.com/office/officeart/2008/layout/LinedList"/>
    <dgm:cxn modelId="{9DC1D9A9-C8B4-4EA8-BA08-2ED2C254AA36}" type="presParOf" srcId="{6CF4AE57-BF4E-44BA-8C25-D1D057C09A42}" destId="{5113B8A7-1269-4CA3-BD49-635818357767}" srcOrd="2" destOrd="0" presId="urn:microsoft.com/office/officeart/2008/layout/LinedList"/>
    <dgm:cxn modelId="{CF6F4629-8026-4748-91E3-11C1A2D68C42}" type="presParOf" srcId="{6CF4AE57-BF4E-44BA-8C25-D1D057C09A42}" destId="{6B525A8F-D8C2-4782-8817-9F5C6C7288A1}" srcOrd="3" destOrd="0" presId="urn:microsoft.com/office/officeart/2008/layout/LinedList"/>
    <dgm:cxn modelId="{22E5E04E-074D-49AD-9C08-2719A2335936}" type="presParOf" srcId="{6B525A8F-D8C2-4782-8817-9F5C6C7288A1}" destId="{6F4334F2-29A9-4280-A940-BA85287188D1}" srcOrd="0" destOrd="0" presId="urn:microsoft.com/office/officeart/2008/layout/LinedList"/>
    <dgm:cxn modelId="{BD0A1675-4560-43CA-BB49-5A086FBF55BF}" type="presParOf" srcId="{6B525A8F-D8C2-4782-8817-9F5C6C7288A1}" destId="{DC31EE90-7EAC-48F3-8AE7-5393DED43984}" srcOrd="1" destOrd="0" presId="urn:microsoft.com/office/officeart/2008/layout/LinedList"/>
    <dgm:cxn modelId="{08FE4331-512F-4533-8318-BDDE7DDE9809}" type="presParOf" srcId="{6CF4AE57-BF4E-44BA-8C25-D1D057C09A42}" destId="{D31479D4-D6B2-4F42-B368-39FB243BB20D}" srcOrd="4" destOrd="0" presId="urn:microsoft.com/office/officeart/2008/layout/LinedList"/>
    <dgm:cxn modelId="{04F78E3E-8243-4D95-AC00-E12E6493A153}" type="presParOf" srcId="{6CF4AE57-BF4E-44BA-8C25-D1D057C09A42}" destId="{B265224E-B9F8-4ECB-9F35-642DD96C6BF3}" srcOrd="5" destOrd="0" presId="urn:microsoft.com/office/officeart/2008/layout/LinedList"/>
    <dgm:cxn modelId="{5FC2F397-0670-4DA0-AB10-3E797D3B5379}" type="presParOf" srcId="{B265224E-B9F8-4ECB-9F35-642DD96C6BF3}" destId="{6A8C8611-7CFE-45FA-AFA9-B154000B4885}" srcOrd="0" destOrd="0" presId="urn:microsoft.com/office/officeart/2008/layout/LinedList"/>
    <dgm:cxn modelId="{31CA8917-DC8D-4617-B42D-5FFFF09FC61B}" type="presParOf" srcId="{B265224E-B9F8-4ECB-9F35-642DD96C6BF3}" destId="{3F0ADB12-A627-4E47-BDCB-493219816FB3}" srcOrd="1" destOrd="0" presId="urn:microsoft.com/office/officeart/2008/layout/LinedList"/>
    <dgm:cxn modelId="{EA2B4014-6A9D-422B-B348-78AE82D8DE56}" type="presParOf" srcId="{6CF4AE57-BF4E-44BA-8C25-D1D057C09A42}" destId="{EBE6391C-030A-425A-83E3-5B7124E2B3C1}" srcOrd="6" destOrd="0" presId="urn:microsoft.com/office/officeart/2008/layout/LinedList"/>
    <dgm:cxn modelId="{67FDD2E3-FA3A-41C7-8750-91068F7A0876}" type="presParOf" srcId="{6CF4AE57-BF4E-44BA-8C25-D1D057C09A42}" destId="{BAEF1ED3-7F1B-4A33-B754-2AD852E762BE}" srcOrd="7" destOrd="0" presId="urn:microsoft.com/office/officeart/2008/layout/LinedList"/>
    <dgm:cxn modelId="{F1CE14BA-A9DB-402E-9F8A-4951FD5DA936}" type="presParOf" srcId="{BAEF1ED3-7F1B-4A33-B754-2AD852E762BE}" destId="{CB3A8DD5-15C1-48D5-A360-FD33FC0D05B3}" srcOrd="0" destOrd="0" presId="urn:microsoft.com/office/officeart/2008/layout/LinedList"/>
    <dgm:cxn modelId="{72969F79-60DE-4F72-96C8-225242311E02}" type="presParOf" srcId="{BAEF1ED3-7F1B-4A33-B754-2AD852E762BE}" destId="{5FFD14BF-0515-4DE2-B67B-766C211DF021}" srcOrd="1" destOrd="0" presId="urn:microsoft.com/office/officeart/2008/layout/LinedList"/>
    <dgm:cxn modelId="{F971A693-FB8A-4AA3-B406-4AD3448534C8}" type="presParOf" srcId="{6CF4AE57-BF4E-44BA-8C25-D1D057C09A42}" destId="{564A36DD-95B9-44FA-8534-3EB29B934922}" srcOrd="8" destOrd="0" presId="urn:microsoft.com/office/officeart/2008/layout/LinedList"/>
    <dgm:cxn modelId="{0995BF17-D923-4395-95DE-B4F38CBB7744}" type="presParOf" srcId="{6CF4AE57-BF4E-44BA-8C25-D1D057C09A42}" destId="{062DD85D-D73C-4CFC-AFB4-48C895D76568}" srcOrd="9" destOrd="0" presId="urn:microsoft.com/office/officeart/2008/layout/LinedList"/>
    <dgm:cxn modelId="{2352A79C-FB11-4658-B767-72028354A14C}" type="presParOf" srcId="{062DD85D-D73C-4CFC-AFB4-48C895D76568}" destId="{5E2963A4-D1DD-4C5F-B770-DAECEED3D0D2}" srcOrd="0" destOrd="0" presId="urn:microsoft.com/office/officeart/2008/layout/LinedList"/>
    <dgm:cxn modelId="{F664E332-E883-4CC6-8DA0-CE4DAB3FD980}" type="presParOf" srcId="{062DD85D-D73C-4CFC-AFB4-48C895D76568}" destId="{B92470D3-F6B0-4D5B-AE6E-DB0CF3526E21}" srcOrd="1" destOrd="0" presId="urn:microsoft.com/office/officeart/2008/layout/LinedList"/>
    <dgm:cxn modelId="{C50023A8-38F2-4D05-A088-53B4DC0CBE61}" type="presParOf" srcId="{6CF4AE57-BF4E-44BA-8C25-D1D057C09A42}" destId="{4973C20A-1258-45EA-A846-ADF3F33AC342}" srcOrd="10" destOrd="0" presId="urn:microsoft.com/office/officeart/2008/layout/LinedList"/>
    <dgm:cxn modelId="{04DFECA9-34D3-4F12-9CC1-87E76EA0568D}" type="presParOf" srcId="{6CF4AE57-BF4E-44BA-8C25-D1D057C09A42}" destId="{D507342D-9156-4E00-A398-69F5C57A731D}" srcOrd="11" destOrd="0" presId="urn:microsoft.com/office/officeart/2008/layout/LinedList"/>
    <dgm:cxn modelId="{3B789E8D-E848-43C1-88B3-5C18A786B786}" type="presParOf" srcId="{D507342D-9156-4E00-A398-69F5C57A731D}" destId="{A226B953-6754-441D-A940-75EBB8284A09}" srcOrd="0" destOrd="0" presId="urn:microsoft.com/office/officeart/2008/layout/LinedList"/>
    <dgm:cxn modelId="{25D9D215-8778-41D1-86E4-5A0C47AE9542}" type="presParOf" srcId="{D507342D-9156-4E00-A398-69F5C57A731D}" destId="{E2A649DB-6D69-4276-9D51-623A44287A43}" srcOrd="1" destOrd="0" presId="urn:microsoft.com/office/officeart/2008/layout/LinedList"/>
    <dgm:cxn modelId="{4EF61F5A-DDA7-4D7D-BBF5-6A8C0AA41D50}" type="presParOf" srcId="{6CF4AE57-BF4E-44BA-8C25-D1D057C09A42}" destId="{CA07F0EE-9FC7-470E-9B2D-8219904DBDC5}" srcOrd="12" destOrd="0" presId="urn:microsoft.com/office/officeart/2008/layout/LinedList"/>
    <dgm:cxn modelId="{27AEFCD7-917F-4204-8B3D-6B66019D65AB}" type="presParOf" srcId="{6CF4AE57-BF4E-44BA-8C25-D1D057C09A42}" destId="{C4E15C15-44F2-4180-BECB-7F72A8A6E2DD}" srcOrd="13" destOrd="0" presId="urn:microsoft.com/office/officeart/2008/layout/LinedList"/>
    <dgm:cxn modelId="{0D37F873-E9CB-4BA2-9766-3A8C13E9D4DC}" type="presParOf" srcId="{C4E15C15-44F2-4180-BECB-7F72A8A6E2DD}" destId="{EEA65EB5-20C9-49C4-98EC-120D1778621D}" srcOrd="0" destOrd="0" presId="urn:microsoft.com/office/officeart/2008/layout/LinedList"/>
    <dgm:cxn modelId="{D0150675-BD6A-4849-A815-FA1B1DA271E6}" type="presParOf" srcId="{C4E15C15-44F2-4180-BECB-7F72A8A6E2DD}" destId="{81A26AE5-B21A-464D-AD74-EEA8415367A4}" srcOrd="1" destOrd="0" presId="urn:microsoft.com/office/officeart/2008/layout/LinedList"/>
    <dgm:cxn modelId="{939CB383-B488-47B4-8014-26B4497B51B7}" type="presParOf" srcId="{6CF4AE57-BF4E-44BA-8C25-D1D057C09A42}" destId="{4E00B430-471C-4A90-A230-9BF7E9086B1C}" srcOrd="14" destOrd="0" presId="urn:microsoft.com/office/officeart/2008/layout/LinedList"/>
    <dgm:cxn modelId="{60382E9A-E3FF-4449-BA19-76B95CF438E0}" type="presParOf" srcId="{6CF4AE57-BF4E-44BA-8C25-D1D057C09A42}" destId="{60956983-7685-40C0-BEAB-D14EC9A3F537}" srcOrd="15" destOrd="0" presId="urn:microsoft.com/office/officeart/2008/layout/LinedList"/>
    <dgm:cxn modelId="{01E797DF-01A3-459C-B7D8-1E9D656CDEF5}" type="presParOf" srcId="{60956983-7685-40C0-BEAB-D14EC9A3F537}" destId="{5EDF3091-CE73-4954-85B1-EBF788AD4917}" srcOrd="0" destOrd="0" presId="urn:microsoft.com/office/officeart/2008/layout/LinedList"/>
    <dgm:cxn modelId="{423BACA5-1575-4F27-9B46-53EAF03ABBE1}" type="presParOf" srcId="{60956983-7685-40C0-BEAB-D14EC9A3F537}" destId="{EFD23F98-52B2-4557-9B09-B6469BEC14D5}" srcOrd="1" destOrd="0" presId="urn:microsoft.com/office/officeart/2008/layout/LinedList"/>
    <dgm:cxn modelId="{9E632ABF-1742-4CAE-93BB-3AF3E966DD0A}" type="presParOf" srcId="{6CF4AE57-BF4E-44BA-8C25-D1D057C09A42}" destId="{C05CA2BC-2923-4743-972C-A4A9A750A4F8}" srcOrd="16" destOrd="0" presId="urn:microsoft.com/office/officeart/2008/layout/LinedList"/>
    <dgm:cxn modelId="{32F2D5E0-79A2-489F-B97C-0DB12DB3D916}" type="presParOf" srcId="{6CF4AE57-BF4E-44BA-8C25-D1D057C09A42}" destId="{D5F684F5-A91E-4E6F-AD49-11D89898418B}" srcOrd="17" destOrd="0" presId="urn:microsoft.com/office/officeart/2008/layout/LinedList"/>
    <dgm:cxn modelId="{1CDF28B1-43DC-4E21-84E4-6E8721A57F55}" type="presParOf" srcId="{D5F684F5-A91E-4E6F-AD49-11D89898418B}" destId="{E349624E-4BA7-45E9-822E-E44467FDBB7B}" srcOrd="0" destOrd="0" presId="urn:microsoft.com/office/officeart/2008/layout/LinedList"/>
    <dgm:cxn modelId="{43048312-67B2-4497-A012-A9072F0328A9}" type="presParOf" srcId="{D5F684F5-A91E-4E6F-AD49-11D89898418B}" destId="{0B0876C9-1E24-4642-BB32-A6A86B75F0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F9581A-91FD-42B2-B7C6-CC23DC32B17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5DBE04C-712A-471D-9F27-0D7F23882556}">
      <dgm:prSet custT="1"/>
      <dgm:spPr/>
      <dgm:t>
        <a:bodyPr/>
        <a:lstStyle/>
        <a:p>
          <a:r>
            <a:rPr lang="en-US" sz="1600" b="1">
              <a:solidFill>
                <a:schemeClr val="tx1"/>
              </a:solidFill>
            </a:rPr>
            <a:t>THE COVID COLLECTION </a:t>
          </a:r>
          <a:br>
            <a:rPr lang="en-US" sz="1600"/>
          </a:br>
          <a:r>
            <a:rPr lang="en-US" sz="2000" b="1" u="sng">
              <a:hlinkClick xmlns:r="http://schemas.openxmlformats.org/officeDocument/2006/relationships" r:id="rId1"/>
            </a:rPr>
            <a:t>https://sally-brown.net/kay-sambell-and-sally-brown-covid-19-assessment-collection/</a:t>
          </a:r>
          <a:br>
            <a:rPr lang="en-US" sz="1600" b="1" u="sng"/>
          </a:br>
          <a:endParaRPr lang="en-US" sz="1600"/>
        </a:p>
      </dgm:t>
    </dgm:pt>
    <dgm:pt modelId="{1E8F8E74-A171-420D-B80A-B2D534205CB0}" type="parTrans" cxnId="{755F9DF5-FE93-4246-932E-18BE9CA6F1FE}">
      <dgm:prSet/>
      <dgm:spPr/>
      <dgm:t>
        <a:bodyPr/>
        <a:lstStyle/>
        <a:p>
          <a:endParaRPr lang="en-US"/>
        </a:p>
      </dgm:t>
    </dgm:pt>
    <dgm:pt modelId="{15B4CF4F-E063-41E4-89EC-043017BD7791}" type="sibTrans" cxnId="{755F9DF5-FE93-4246-932E-18BE9CA6F1FE}">
      <dgm:prSet/>
      <dgm:spPr/>
      <dgm:t>
        <a:bodyPr/>
        <a:lstStyle/>
        <a:p>
          <a:endParaRPr lang="en-US"/>
        </a:p>
      </dgm:t>
    </dgm:pt>
    <dgm:pt modelId="{602371DA-C56B-40B5-809E-08E2236B5E08}">
      <dgm:prSet/>
      <dgm:spPr/>
      <dgm:t>
        <a:bodyPr/>
        <a:lstStyle/>
        <a:p>
          <a:r>
            <a:rPr lang="en-US" b="1">
              <a:solidFill>
                <a:schemeClr val="tx1"/>
              </a:solidFill>
            </a:rPr>
            <a:t>19</a:t>
          </a:r>
          <a:r>
            <a:rPr lang="en-US" b="1" baseline="30000">
              <a:solidFill>
                <a:schemeClr val="tx1"/>
              </a:solidFill>
            </a:rPr>
            <a:t>th</a:t>
          </a:r>
          <a:r>
            <a:rPr lang="en-US" b="1">
              <a:solidFill>
                <a:schemeClr val="tx1"/>
              </a:solidFill>
            </a:rPr>
            <a:t> March &amp; 3</a:t>
          </a:r>
          <a:r>
            <a:rPr lang="en-US" b="1" baseline="30000">
              <a:solidFill>
                <a:schemeClr val="tx1"/>
              </a:solidFill>
            </a:rPr>
            <a:t>rd</a:t>
          </a:r>
          <a:r>
            <a:rPr lang="en-US" b="1">
              <a:solidFill>
                <a:schemeClr val="tx1"/>
              </a:solidFill>
            </a:rPr>
            <a:t> May 2021 Compendia of examples of authentic assessment in practice from diverse disciplines</a:t>
          </a:r>
          <a:endParaRPr lang="en-US">
            <a:solidFill>
              <a:schemeClr val="tx1"/>
            </a:solidFill>
          </a:endParaRPr>
        </a:p>
      </dgm:t>
    </dgm:pt>
    <dgm:pt modelId="{0C37C517-3CEF-4A85-8676-647FB6211E1C}" type="parTrans" cxnId="{E60978C5-5CF2-4672-99D6-86A534A646C6}">
      <dgm:prSet/>
      <dgm:spPr/>
      <dgm:t>
        <a:bodyPr/>
        <a:lstStyle/>
        <a:p>
          <a:endParaRPr lang="en-US"/>
        </a:p>
      </dgm:t>
    </dgm:pt>
    <dgm:pt modelId="{68D060C2-68E3-445C-B5C8-9F3384AA4445}" type="sibTrans" cxnId="{E60978C5-5CF2-4672-99D6-86A534A646C6}">
      <dgm:prSet/>
      <dgm:spPr/>
      <dgm:t>
        <a:bodyPr/>
        <a:lstStyle/>
        <a:p>
          <a:endParaRPr lang="en-US"/>
        </a:p>
      </dgm:t>
    </dgm:pt>
    <dgm:pt modelId="{6346AD45-401C-4C73-A4F3-46C8D29BD628}">
      <dgm:prSet/>
      <dgm:spPr/>
      <dgm:t>
        <a:bodyPr/>
        <a:lstStyle/>
        <a:p>
          <a:r>
            <a:rPr lang="en-US" b="1" i="0"/>
            <a:t>9th June 2021 Mechanics tales: Motivating Mathematics learning through assessment. </a:t>
          </a:r>
          <a:endParaRPr lang="en-US"/>
        </a:p>
      </dgm:t>
    </dgm:pt>
    <dgm:pt modelId="{A6A23187-3EE7-4B31-ABE7-9861F9FB4B90}" type="parTrans" cxnId="{A4326C04-AEF0-4D2A-AFCD-1DEB62C96C0F}">
      <dgm:prSet/>
      <dgm:spPr/>
      <dgm:t>
        <a:bodyPr/>
        <a:lstStyle/>
        <a:p>
          <a:endParaRPr lang="en-US"/>
        </a:p>
      </dgm:t>
    </dgm:pt>
    <dgm:pt modelId="{97412751-6195-4C99-96B8-AF141DE2EF57}" type="sibTrans" cxnId="{A4326C04-AEF0-4D2A-AFCD-1DEB62C96C0F}">
      <dgm:prSet/>
      <dgm:spPr/>
      <dgm:t>
        <a:bodyPr/>
        <a:lstStyle/>
        <a:p>
          <a:endParaRPr lang="en-US"/>
        </a:p>
      </dgm:t>
    </dgm:pt>
    <dgm:pt modelId="{93E871EF-0391-48A2-9EDF-B0D72623EDAA}">
      <dgm:prSet/>
      <dgm:spPr/>
      <dgm:t>
        <a:bodyPr/>
        <a:lstStyle/>
        <a:p>
          <a:r>
            <a:rPr lang="en-US" b="1">
              <a:solidFill>
                <a:schemeClr val="tx1"/>
              </a:solidFill>
            </a:rPr>
            <a:t>13</a:t>
          </a:r>
          <a:r>
            <a:rPr lang="en-US" b="1" baseline="30000">
              <a:solidFill>
                <a:schemeClr val="tx1"/>
              </a:solidFill>
            </a:rPr>
            <a:t>th</a:t>
          </a:r>
          <a:r>
            <a:rPr lang="en-US" b="1">
              <a:solidFill>
                <a:schemeClr val="tx1"/>
              </a:solidFill>
            </a:rPr>
            <a:t> August, 17</a:t>
          </a:r>
          <a:r>
            <a:rPr lang="en-US" b="1" baseline="30000">
              <a:solidFill>
                <a:schemeClr val="tx1"/>
              </a:solidFill>
            </a:rPr>
            <a:t>th</a:t>
          </a:r>
          <a:r>
            <a:rPr lang="en-US" b="1">
              <a:solidFill>
                <a:schemeClr val="tx1"/>
              </a:solidFill>
            </a:rPr>
            <a:t> Nov 2021 Two more compendia of examples of authentic assessment in practice</a:t>
          </a:r>
          <a:endParaRPr lang="en-US">
            <a:solidFill>
              <a:schemeClr val="tx1"/>
            </a:solidFill>
          </a:endParaRPr>
        </a:p>
      </dgm:t>
    </dgm:pt>
    <dgm:pt modelId="{25DF2376-64C3-4891-962D-D4320A978864}" type="parTrans" cxnId="{05DFC370-E0A0-4DF0-A00B-85A3E79C6A2E}">
      <dgm:prSet/>
      <dgm:spPr/>
      <dgm:t>
        <a:bodyPr/>
        <a:lstStyle/>
        <a:p>
          <a:endParaRPr lang="en-US"/>
        </a:p>
      </dgm:t>
    </dgm:pt>
    <dgm:pt modelId="{AB4B498F-7D6E-4C7B-AC6D-52AB61077B94}" type="sibTrans" cxnId="{05DFC370-E0A0-4DF0-A00B-85A3E79C6A2E}">
      <dgm:prSet/>
      <dgm:spPr/>
      <dgm:t>
        <a:bodyPr/>
        <a:lstStyle/>
        <a:p>
          <a:endParaRPr lang="en-US"/>
        </a:p>
      </dgm:t>
    </dgm:pt>
    <dgm:pt modelId="{2375957D-0A02-4378-8BEC-DF50D7CC4420}" type="pres">
      <dgm:prSet presAssocID="{E9F9581A-91FD-42B2-B7C6-CC23DC32B179}" presName="root" presStyleCnt="0">
        <dgm:presLayoutVars>
          <dgm:dir/>
          <dgm:resizeHandles val="exact"/>
        </dgm:presLayoutVars>
      </dgm:prSet>
      <dgm:spPr/>
    </dgm:pt>
    <dgm:pt modelId="{13C94508-D0A0-4614-8F25-13BCD0BF98BE}" type="pres">
      <dgm:prSet presAssocID="{D5DBE04C-712A-471D-9F27-0D7F23882556}" presName="compNode" presStyleCnt="0"/>
      <dgm:spPr/>
    </dgm:pt>
    <dgm:pt modelId="{0F42AD45-F784-495F-ABDE-28F3DBBC2E8A}" type="pres">
      <dgm:prSet presAssocID="{D5DBE04C-712A-471D-9F27-0D7F23882556}" presName="bgRect" presStyleLbl="bgShp" presStyleIdx="0" presStyleCnt="4"/>
      <dgm:spPr>
        <a:solidFill>
          <a:schemeClr val="accent5">
            <a:lumMod val="40000"/>
            <a:lumOff val="60000"/>
          </a:schemeClr>
        </a:solidFill>
      </dgm:spPr>
    </dgm:pt>
    <dgm:pt modelId="{5577AE6B-6BF3-44F3-8D8C-A6F496095327}" type="pres">
      <dgm:prSet presAssocID="{D5DBE04C-712A-471D-9F27-0D7F23882556}"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11B1ECC2-E481-43A3-A842-341AE8A1BDC3}" type="pres">
      <dgm:prSet presAssocID="{D5DBE04C-712A-471D-9F27-0D7F23882556}" presName="spaceRect" presStyleCnt="0"/>
      <dgm:spPr/>
    </dgm:pt>
    <dgm:pt modelId="{9170B249-89C3-4873-B777-53BAAE0CA357}" type="pres">
      <dgm:prSet presAssocID="{D5DBE04C-712A-471D-9F27-0D7F23882556}" presName="parTx" presStyleLbl="revTx" presStyleIdx="0" presStyleCnt="4">
        <dgm:presLayoutVars>
          <dgm:chMax val="0"/>
          <dgm:chPref val="0"/>
        </dgm:presLayoutVars>
      </dgm:prSet>
      <dgm:spPr/>
    </dgm:pt>
    <dgm:pt modelId="{5F5F1968-1B55-46F2-BE8E-F4E28D056753}" type="pres">
      <dgm:prSet presAssocID="{15B4CF4F-E063-41E4-89EC-043017BD7791}" presName="sibTrans" presStyleCnt="0"/>
      <dgm:spPr/>
    </dgm:pt>
    <dgm:pt modelId="{523D76DF-7A4C-4389-83D5-60DCBB9922A1}" type="pres">
      <dgm:prSet presAssocID="{602371DA-C56B-40B5-809E-08E2236B5E08}" presName="compNode" presStyleCnt="0"/>
      <dgm:spPr/>
    </dgm:pt>
    <dgm:pt modelId="{D8B3052A-90F3-46D8-8B4D-F298088AA2B4}" type="pres">
      <dgm:prSet presAssocID="{602371DA-C56B-40B5-809E-08E2236B5E08}" presName="bgRect" presStyleLbl="bgShp" presStyleIdx="1" presStyleCnt="4"/>
      <dgm:spPr/>
    </dgm:pt>
    <dgm:pt modelId="{10C217CF-77C3-438B-87E3-C17D328CAA8F}" type="pres">
      <dgm:prSet presAssocID="{602371DA-C56B-40B5-809E-08E2236B5E08}" presName="iconRect" presStyleLbl="node1" presStyleIdx="1"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Group brainstorm outline"/>
        </a:ext>
      </dgm:extLst>
    </dgm:pt>
    <dgm:pt modelId="{8368429C-B283-4C90-B279-D7BC7DE8E2DB}" type="pres">
      <dgm:prSet presAssocID="{602371DA-C56B-40B5-809E-08E2236B5E08}" presName="spaceRect" presStyleCnt="0"/>
      <dgm:spPr/>
    </dgm:pt>
    <dgm:pt modelId="{33DE97A2-D7B3-4203-8C4F-74B3149074B4}" type="pres">
      <dgm:prSet presAssocID="{602371DA-C56B-40B5-809E-08E2236B5E08}" presName="parTx" presStyleLbl="revTx" presStyleIdx="1" presStyleCnt="4">
        <dgm:presLayoutVars>
          <dgm:chMax val="0"/>
          <dgm:chPref val="0"/>
        </dgm:presLayoutVars>
      </dgm:prSet>
      <dgm:spPr/>
    </dgm:pt>
    <dgm:pt modelId="{FCA9307B-1031-46AB-BFF2-24CE1D7DCA03}" type="pres">
      <dgm:prSet presAssocID="{68D060C2-68E3-445C-B5C8-9F3384AA4445}" presName="sibTrans" presStyleCnt="0"/>
      <dgm:spPr/>
    </dgm:pt>
    <dgm:pt modelId="{506C13AA-1912-4402-984C-F4A6123CC300}" type="pres">
      <dgm:prSet presAssocID="{6346AD45-401C-4C73-A4F3-46C8D29BD628}" presName="compNode" presStyleCnt="0"/>
      <dgm:spPr/>
    </dgm:pt>
    <dgm:pt modelId="{5AADCEB5-6BC8-49C5-875D-C7A8F1203996}" type="pres">
      <dgm:prSet presAssocID="{6346AD45-401C-4C73-A4F3-46C8D29BD628}" presName="bgRect" presStyleLbl="bgShp" presStyleIdx="2" presStyleCnt="4"/>
      <dgm:spPr>
        <a:solidFill>
          <a:schemeClr val="accent1">
            <a:lumMod val="75000"/>
          </a:schemeClr>
        </a:solidFill>
      </dgm:spPr>
    </dgm:pt>
    <dgm:pt modelId="{AFF1A941-66A5-4079-A9E5-99E61B4D0B91}" type="pres">
      <dgm:prSet presAssocID="{6346AD45-401C-4C73-A4F3-46C8D29BD628}" presName="iconRect" presStyleLbl="node1" presStyleIdx="2" presStyleCnt="4"/>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Video camera outline"/>
        </a:ext>
      </dgm:extLst>
    </dgm:pt>
    <dgm:pt modelId="{72CE8F32-B7C6-4960-87D3-68C88D1AF8F2}" type="pres">
      <dgm:prSet presAssocID="{6346AD45-401C-4C73-A4F3-46C8D29BD628}" presName="spaceRect" presStyleCnt="0"/>
      <dgm:spPr/>
    </dgm:pt>
    <dgm:pt modelId="{7ED69669-4404-47E9-8697-66BFE4B55232}" type="pres">
      <dgm:prSet presAssocID="{6346AD45-401C-4C73-A4F3-46C8D29BD628}" presName="parTx" presStyleLbl="revTx" presStyleIdx="2" presStyleCnt="4">
        <dgm:presLayoutVars>
          <dgm:chMax val="0"/>
          <dgm:chPref val="0"/>
        </dgm:presLayoutVars>
      </dgm:prSet>
      <dgm:spPr/>
    </dgm:pt>
    <dgm:pt modelId="{09F20ADC-E065-4B40-B77E-5D3F7AE7B4A2}" type="pres">
      <dgm:prSet presAssocID="{97412751-6195-4C99-96B8-AF141DE2EF57}" presName="sibTrans" presStyleCnt="0"/>
      <dgm:spPr/>
    </dgm:pt>
    <dgm:pt modelId="{712EE29B-2991-4DBB-97EB-1CC00E38DA6A}" type="pres">
      <dgm:prSet presAssocID="{93E871EF-0391-48A2-9EDF-B0D72623EDAA}" presName="compNode" presStyleCnt="0"/>
      <dgm:spPr/>
    </dgm:pt>
    <dgm:pt modelId="{9B6AD19C-62D5-44A2-B141-BAF5ABEFC012}" type="pres">
      <dgm:prSet presAssocID="{93E871EF-0391-48A2-9EDF-B0D72623EDAA}" presName="bgRect" presStyleLbl="bgShp" presStyleIdx="3" presStyleCnt="4"/>
      <dgm:spPr/>
    </dgm:pt>
    <dgm:pt modelId="{73AE5FFA-94BF-4550-B4B9-48C049028849}" type="pres">
      <dgm:prSet presAssocID="{93E871EF-0391-48A2-9EDF-B0D72623EDAA}" presName="iconRect" presStyleLbl="node1" presStyleIdx="3"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Group brainstorm outline"/>
        </a:ext>
      </dgm:extLst>
    </dgm:pt>
    <dgm:pt modelId="{B903B6A2-0BAB-45FC-B683-501AA292D303}" type="pres">
      <dgm:prSet presAssocID="{93E871EF-0391-48A2-9EDF-B0D72623EDAA}" presName="spaceRect" presStyleCnt="0"/>
      <dgm:spPr/>
    </dgm:pt>
    <dgm:pt modelId="{10082587-4286-4829-B3C3-193E20C9514D}" type="pres">
      <dgm:prSet presAssocID="{93E871EF-0391-48A2-9EDF-B0D72623EDAA}" presName="parTx" presStyleLbl="revTx" presStyleIdx="3" presStyleCnt="4">
        <dgm:presLayoutVars>
          <dgm:chMax val="0"/>
          <dgm:chPref val="0"/>
        </dgm:presLayoutVars>
      </dgm:prSet>
      <dgm:spPr/>
    </dgm:pt>
  </dgm:ptLst>
  <dgm:cxnLst>
    <dgm:cxn modelId="{A4326C04-AEF0-4D2A-AFCD-1DEB62C96C0F}" srcId="{E9F9581A-91FD-42B2-B7C6-CC23DC32B179}" destId="{6346AD45-401C-4C73-A4F3-46C8D29BD628}" srcOrd="2" destOrd="0" parTransId="{A6A23187-3EE7-4B31-ABE7-9861F9FB4B90}" sibTransId="{97412751-6195-4C99-96B8-AF141DE2EF57}"/>
    <dgm:cxn modelId="{A2F3EF0B-D31A-4634-A614-D6A11D656496}" type="presOf" srcId="{D5DBE04C-712A-471D-9F27-0D7F23882556}" destId="{9170B249-89C3-4873-B777-53BAAE0CA357}" srcOrd="0" destOrd="0" presId="urn:microsoft.com/office/officeart/2018/2/layout/IconVerticalSolidList"/>
    <dgm:cxn modelId="{AA00C539-1FFF-49C3-BAB5-974A3E737324}" type="presOf" srcId="{602371DA-C56B-40B5-809E-08E2236B5E08}" destId="{33DE97A2-D7B3-4203-8C4F-74B3149074B4}" srcOrd="0" destOrd="0" presId="urn:microsoft.com/office/officeart/2018/2/layout/IconVerticalSolidList"/>
    <dgm:cxn modelId="{48E03D3B-DEA5-4860-A7D0-16D264580097}" type="presOf" srcId="{6346AD45-401C-4C73-A4F3-46C8D29BD628}" destId="{7ED69669-4404-47E9-8697-66BFE4B55232}" srcOrd="0" destOrd="0" presId="urn:microsoft.com/office/officeart/2018/2/layout/IconVerticalSolidList"/>
    <dgm:cxn modelId="{05DFC370-E0A0-4DF0-A00B-85A3E79C6A2E}" srcId="{E9F9581A-91FD-42B2-B7C6-CC23DC32B179}" destId="{93E871EF-0391-48A2-9EDF-B0D72623EDAA}" srcOrd="3" destOrd="0" parTransId="{25DF2376-64C3-4891-962D-D4320A978864}" sibTransId="{AB4B498F-7D6E-4C7B-AC6D-52AB61077B94}"/>
    <dgm:cxn modelId="{5BE2EB8E-F5A3-46F1-91C7-8644435925BF}" type="presOf" srcId="{E9F9581A-91FD-42B2-B7C6-CC23DC32B179}" destId="{2375957D-0A02-4378-8BEC-DF50D7CC4420}" srcOrd="0" destOrd="0" presId="urn:microsoft.com/office/officeart/2018/2/layout/IconVerticalSolidList"/>
    <dgm:cxn modelId="{D85881C0-438A-478C-9EEC-435EE503CA5E}" type="presOf" srcId="{93E871EF-0391-48A2-9EDF-B0D72623EDAA}" destId="{10082587-4286-4829-B3C3-193E20C9514D}" srcOrd="0" destOrd="0" presId="urn:microsoft.com/office/officeart/2018/2/layout/IconVerticalSolidList"/>
    <dgm:cxn modelId="{E60978C5-5CF2-4672-99D6-86A534A646C6}" srcId="{E9F9581A-91FD-42B2-B7C6-CC23DC32B179}" destId="{602371DA-C56B-40B5-809E-08E2236B5E08}" srcOrd="1" destOrd="0" parTransId="{0C37C517-3CEF-4A85-8676-647FB6211E1C}" sibTransId="{68D060C2-68E3-445C-B5C8-9F3384AA4445}"/>
    <dgm:cxn modelId="{755F9DF5-FE93-4246-932E-18BE9CA6F1FE}" srcId="{E9F9581A-91FD-42B2-B7C6-CC23DC32B179}" destId="{D5DBE04C-712A-471D-9F27-0D7F23882556}" srcOrd="0" destOrd="0" parTransId="{1E8F8E74-A171-420D-B80A-B2D534205CB0}" sibTransId="{15B4CF4F-E063-41E4-89EC-043017BD7791}"/>
    <dgm:cxn modelId="{0FD30D18-E77D-4911-BFA1-CACAB12B4CF1}" type="presParOf" srcId="{2375957D-0A02-4378-8BEC-DF50D7CC4420}" destId="{13C94508-D0A0-4614-8F25-13BCD0BF98BE}" srcOrd="0" destOrd="0" presId="urn:microsoft.com/office/officeart/2018/2/layout/IconVerticalSolidList"/>
    <dgm:cxn modelId="{0C10502A-3B40-4DA7-94C4-ACB72041E066}" type="presParOf" srcId="{13C94508-D0A0-4614-8F25-13BCD0BF98BE}" destId="{0F42AD45-F784-495F-ABDE-28F3DBBC2E8A}" srcOrd="0" destOrd="0" presId="urn:microsoft.com/office/officeart/2018/2/layout/IconVerticalSolidList"/>
    <dgm:cxn modelId="{E57FBB31-C98B-43FD-8E81-FA7F53329992}" type="presParOf" srcId="{13C94508-D0A0-4614-8F25-13BCD0BF98BE}" destId="{5577AE6B-6BF3-44F3-8D8C-A6F496095327}" srcOrd="1" destOrd="0" presId="urn:microsoft.com/office/officeart/2018/2/layout/IconVerticalSolidList"/>
    <dgm:cxn modelId="{2FB48B44-86A9-4208-A193-FA91E28AA3FC}" type="presParOf" srcId="{13C94508-D0A0-4614-8F25-13BCD0BF98BE}" destId="{11B1ECC2-E481-43A3-A842-341AE8A1BDC3}" srcOrd="2" destOrd="0" presId="urn:microsoft.com/office/officeart/2018/2/layout/IconVerticalSolidList"/>
    <dgm:cxn modelId="{134A0D54-C886-499C-9AF5-8F01E4841E6C}" type="presParOf" srcId="{13C94508-D0A0-4614-8F25-13BCD0BF98BE}" destId="{9170B249-89C3-4873-B777-53BAAE0CA357}" srcOrd="3" destOrd="0" presId="urn:microsoft.com/office/officeart/2018/2/layout/IconVerticalSolidList"/>
    <dgm:cxn modelId="{34D43F47-F0EA-475A-9371-C87004CF08EE}" type="presParOf" srcId="{2375957D-0A02-4378-8BEC-DF50D7CC4420}" destId="{5F5F1968-1B55-46F2-BE8E-F4E28D056753}" srcOrd="1" destOrd="0" presId="urn:microsoft.com/office/officeart/2018/2/layout/IconVerticalSolidList"/>
    <dgm:cxn modelId="{8F39A25F-66A0-4A54-88FE-7A19A538427C}" type="presParOf" srcId="{2375957D-0A02-4378-8BEC-DF50D7CC4420}" destId="{523D76DF-7A4C-4389-83D5-60DCBB9922A1}" srcOrd="2" destOrd="0" presId="urn:microsoft.com/office/officeart/2018/2/layout/IconVerticalSolidList"/>
    <dgm:cxn modelId="{152F2A99-81BE-4868-95BD-B06DEA35842D}" type="presParOf" srcId="{523D76DF-7A4C-4389-83D5-60DCBB9922A1}" destId="{D8B3052A-90F3-46D8-8B4D-F298088AA2B4}" srcOrd="0" destOrd="0" presId="urn:microsoft.com/office/officeart/2018/2/layout/IconVerticalSolidList"/>
    <dgm:cxn modelId="{ABCC74BD-F3C5-4CEB-ACB4-9D22A6582356}" type="presParOf" srcId="{523D76DF-7A4C-4389-83D5-60DCBB9922A1}" destId="{10C217CF-77C3-438B-87E3-C17D328CAA8F}" srcOrd="1" destOrd="0" presId="urn:microsoft.com/office/officeart/2018/2/layout/IconVerticalSolidList"/>
    <dgm:cxn modelId="{8EDBD82A-47C2-4A23-99CB-A4DC1AC6AEE5}" type="presParOf" srcId="{523D76DF-7A4C-4389-83D5-60DCBB9922A1}" destId="{8368429C-B283-4C90-B279-D7BC7DE8E2DB}" srcOrd="2" destOrd="0" presId="urn:microsoft.com/office/officeart/2018/2/layout/IconVerticalSolidList"/>
    <dgm:cxn modelId="{97536713-E1E6-4058-B466-1CFC27D4520F}" type="presParOf" srcId="{523D76DF-7A4C-4389-83D5-60DCBB9922A1}" destId="{33DE97A2-D7B3-4203-8C4F-74B3149074B4}" srcOrd="3" destOrd="0" presId="urn:microsoft.com/office/officeart/2018/2/layout/IconVerticalSolidList"/>
    <dgm:cxn modelId="{E33EE7C3-75D4-4A27-9B63-D76800D5E8F8}" type="presParOf" srcId="{2375957D-0A02-4378-8BEC-DF50D7CC4420}" destId="{FCA9307B-1031-46AB-BFF2-24CE1D7DCA03}" srcOrd="3" destOrd="0" presId="urn:microsoft.com/office/officeart/2018/2/layout/IconVerticalSolidList"/>
    <dgm:cxn modelId="{C1CDF2B9-1D5F-48C9-AD67-4CCCF9CD5221}" type="presParOf" srcId="{2375957D-0A02-4378-8BEC-DF50D7CC4420}" destId="{506C13AA-1912-4402-984C-F4A6123CC300}" srcOrd="4" destOrd="0" presId="urn:microsoft.com/office/officeart/2018/2/layout/IconVerticalSolidList"/>
    <dgm:cxn modelId="{F8377A1F-54B8-4DD7-99EC-B4C2142A0002}" type="presParOf" srcId="{506C13AA-1912-4402-984C-F4A6123CC300}" destId="{5AADCEB5-6BC8-49C5-875D-C7A8F1203996}" srcOrd="0" destOrd="0" presId="urn:microsoft.com/office/officeart/2018/2/layout/IconVerticalSolidList"/>
    <dgm:cxn modelId="{11823813-AE2C-4FA3-8ECE-EBC33109B4A8}" type="presParOf" srcId="{506C13AA-1912-4402-984C-F4A6123CC300}" destId="{AFF1A941-66A5-4079-A9E5-99E61B4D0B91}" srcOrd="1" destOrd="0" presId="urn:microsoft.com/office/officeart/2018/2/layout/IconVerticalSolidList"/>
    <dgm:cxn modelId="{EBCB92C6-0945-4A97-A2B1-C425FADAE787}" type="presParOf" srcId="{506C13AA-1912-4402-984C-F4A6123CC300}" destId="{72CE8F32-B7C6-4960-87D3-68C88D1AF8F2}" srcOrd="2" destOrd="0" presId="urn:microsoft.com/office/officeart/2018/2/layout/IconVerticalSolidList"/>
    <dgm:cxn modelId="{ED0F3ACC-8EC3-4515-971A-72A6450C3CD6}" type="presParOf" srcId="{506C13AA-1912-4402-984C-F4A6123CC300}" destId="{7ED69669-4404-47E9-8697-66BFE4B55232}" srcOrd="3" destOrd="0" presId="urn:microsoft.com/office/officeart/2018/2/layout/IconVerticalSolidList"/>
    <dgm:cxn modelId="{FD7DBD59-0AB3-45A4-BA65-5A99430BE704}" type="presParOf" srcId="{2375957D-0A02-4378-8BEC-DF50D7CC4420}" destId="{09F20ADC-E065-4B40-B77E-5D3F7AE7B4A2}" srcOrd="5" destOrd="0" presId="urn:microsoft.com/office/officeart/2018/2/layout/IconVerticalSolidList"/>
    <dgm:cxn modelId="{FBA27AE6-7D19-49CB-80F3-9EB69540A1E3}" type="presParOf" srcId="{2375957D-0A02-4378-8BEC-DF50D7CC4420}" destId="{712EE29B-2991-4DBB-97EB-1CC00E38DA6A}" srcOrd="6" destOrd="0" presId="urn:microsoft.com/office/officeart/2018/2/layout/IconVerticalSolidList"/>
    <dgm:cxn modelId="{08EF2840-134B-4FA3-85D2-B9115D15F06B}" type="presParOf" srcId="{712EE29B-2991-4DBB-97EB-1CC00E38DA6A}" destId="{9B6AD19C-62D5-44A2-B141-BAF5ABEFC012}" srcOrd="0" destOrd="0" presId="urn:microsoft.com/office/officeart/2018/2/layout/IconVerticalSolidList"/>
    <dgm:cxn modelId="{ACE42821-70A7-4651-810C-BCD025D274F8}" type="presParOf" srcId="{712EE29B-2991-4DBB-97EB-1CC00E38DA6A}" destId="{73AE5FFA-94BF-4550-B4B9-48C049028849}" srcOrd="1" destOrd="0" presId="urn:microsoft.com/office/officeart/2018/2/layout/IconVerticalSolidList"/>
    <dgm:cxn modelId="{CDCDC752-ED11-4570-A58A-23F0CA5766B7}" type="presParOf" srcId="{712EE29B-2991-4DBB-97EB-1CC00E38DA6A}" destId="{B903B6A2-0BAB-45FC-B683-501AA292D303}" srcOrd="2" destOrd="0" presId="urn:microsoft.com/office/officeart/2018/2/layout/IconVerticalSolidList"/>
    <dgm:cxn modelId="{57088CF4-AB6F-4673-8C8B-508A9189789B}" type="presParOf" srcId="{712EE29B-2991-4DBB-97EB-1CC00E38DA6A}" destId="{10082587-4286-4829-B3C3-193E20C951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3B821C-D63F-488C-AFBA-A73AEC6589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D6E7C7-4F12-4DD6-96C2-43D98DE41628}">
      <dgm:prSet custT="1"/>
      <dgm:spPr/>
      <dgm:t>
        <a:bodyPr/>
        <a:lstStyle/>
        <a:p>
          <a:pPr>
            <a:lnSpc>
              <a:spcPct val="100000"/>
            </a:lnSpc>
          </a:pPr>
          <a:r>
            <a:rPr lang="en-GB" sz="3200"/>
            <a:t>Leaflet or guidance document</a:t>
          </a:r>
          <a:endParaRPr lang="en-US" sz="3200"/>
        </a:p>
      </dgm:t>
    </dgm:pt>
    <dgm:pt modelId="{49ED3DF8-7CD4-481B-BBBA-63B0A34AC297}" type="parTrans" cxnId="{E75E2390-3186-4204-A00C-B62645D1D809}">
      <dgm:prSet/>
      <dgm:spPr/>
      <dgm:t>
        <a:bodyPr/>
        <a:lstStyle/>
        <a:p>
          <a:endParaRPr lang="en-US"/>
        </a:p>
      </dgm:t>
    </dgm:pt>
    <dgm:pt modelId="{031AE1A1-E7D7-456E-9145-58B67578FF19}" type="sibTrans" cxnId="{E75E2390-3186-4204-A00C-B62645D1D809}">
      <dgm:prSet/>
      <dgm:spPr/>
      <dgm:t>
        <a:bodyPr/>
        <a:lstStyle/>
        <a:p>
          <a:endParaRPr lang="en-US"/>
        </a:p>
      </dgm:t>
    </dgm:pt>
    <dgm:pt modelId="{C9BD2CB2-9C85-46A0-AA2F-60A802CCF619}">
      <dgm:prSet custT="1"/>
      <dgm:spPr/>
      <dgm:t>
        <a:bodyPr/>
        <a:lstStyle/>
        <a:p>
          <a:pPr>
            <a:lnSpc>
              <a:spcPct val="100000"/>
            </a:lnSpc>
          </a:pPr>
          <a:r>
            <a:rPr lang="en-GB" sz="3200"/>
            <a:t>Reflective commentary</a:t>
          </a:r>
          <a:endParaRPr lang="en-US" sz="3200"/>
        </a:p>
      </dgm:t>
    </dgm:pt>
    <dgm:pt modelId="{697010EE-233A-4864-A717-EF25B138E8B1}" type="parTrans" cxnId="{90283341-17BC-4541-BD3C-EC3E6CDFEA22}">
      <dgm:prSet/>
      <dgm:spPr/>
      <dgm:t>
        <a:bodyPr/>
        <a:lstStyle/>
        <a:p>
          <a:endParaRPr lang="en-US"/>
        </a:p>
      </dgm:t>
    </dgm:pt>
    <dgm:pt modelId="{756D4CF9-F136-4E23-A1CC-CE0D630CF7DE}" type="sibTrans" cxnId="{90283341-17BC-4541-BD3C-EC3E6CDFEA22}">
      <dgm:prSet/>
      <dgm:spPr/>
      <dgm:t>
        <a:bodyPr/>
        <a:lstStyle/>
        <a:p>
          <a:endParaRPr lang="en-US"/>
        </a:p>
      </dgm:t>
    </dgm:pt>
    <dgm:pt modelId="{45BDA92E-CA48-4C25-AF73-9AC083559192}">
      <dgm:prSet custT="1"/>
      <dgm:spPr/>
      <dgm:t>
        <a:bodyPr/>
        <a:lstStyle/>
        <a:p>
          <a:pPr>
            <a:lnSpc>
              <a:spcPct val="100000"/>
            </a:lnSpc>
          </a:pPr>
          <a:r>
            <a:rPr lang="en-GB" sz="3200"/>
            <a:t>Grant application/bid for funding</a:t>
          </a:r>
          <a:endParaRPr lang="en-US" sz="3200"/>
        </a:p>
      </dgm:t>
    </dgm:pt>
    <dgm:pt modelId="{E2D446B3-C497-471A-BEFA-FC3E6375F2B1}" type="parTrans" cxnId="{15F18FC4-00B8-4D87-A523-ABAEE6935C2B}">
      <dgm:prSet/>
      <dgm:spPr/>
      <dgm:t>
        <a:bodyPr/>
        <a:lstStyle/>
        <a:p>
          <a:endParaRPr lang="en-US"/>
        </a:p>
      </dgm:t>
    </dgm:pt>
    <dgm:pt modelId="{92B48421-FFE3-4EF6-8A3C-3C78437F98FB}" type="sibTrans" cxnId="{15F18FC4-00B8-4D87-A523-ABAEE6935C2B}">
      <dgm:prSet/>
      <dgm:spPr/>
      <dgm:t>
        <a:bodyPr/>
        <a:lstStyle/>
        <a:p>
          <a:endParaRPr lang="en-US"/>
        </a:p>
      </dgm:t>
    </dgm:pt>
    <dgm:pt modelId="{6D8F3CBB-E415-4988-B503-EA428AE8F73B}">
      <dgm:prSet custT="1"/>
      <dgm:spPr/>
      <dgm:t>
        <a:bodyPr/>
        <a:lstStyle/>
        <a:p>
          <a:pPr>
            <a:lnSpc>
              <a:spcPct val="100000"/>
            </a:lnSpc>
          </a:pPr>
          <a:r>
            <a:rPr lang="en-GB" sz="3200"/>
            <a:t>Analysis of live data</a:t>
          </a:r>
          <a:endParaRPr lang="en-US" sz="3200"/>
        </a:p>
      </dgm:t>
    </dgm:pt>
    <dgm:pt modelId="{23620076-CD8F-419F-9442-3876576F637C}" type="parTrans" cxnId="{FB6F47B6-B409-475C-97A8-C151704629AB}">
      <dgm:prSet/>
      <dgm:spPr/>
      <dgm:t>
        <a:bodyPr/>
        <a:lstStyle/>
        <a:p>
          <a:endParaRPr lang="en-US"/>
        </a:p>
      </dgm:t>
    </dgm:pt>
    <dgm:pt modelId="{394E7BF2-F53D-4DA8-B047-6B2DA371F570}" type="sibTrans" cxnId="{FB6F47B6-B409-475C-97A8-C151704629AB}">
      <dgm:prSet/>
      <dgm:spPr/>
      <dgm:t>
        <a:bodyPr/>
        <a:lstStyle/>
        <a:p>
          <a:endParaRPr lang="en-US"/>
        </a:p>
      </dgm:t>
    </dgm:pt>
    <dgm:pt modelId="{84C8F450-9DF3-44F7-84CE-42A62F94DB14}" type="pres">
      <dgm:prSet presAssocID="{1A3B821C-D63F-488C-AFBA-A73AEC6589D6}" presName="root" presStyleCnt="0">
        <dgm:presLayoutVars>
          <dgm:dir/>
          <dgm:resizeHandles val="exact"/>
        </dgm:presLayoutVars>
      </dgm:prSet>
      <dgm:spPr/>
    </dgm:pt>
    <dgm:pt modelId="{CAD02A19-4DDD-4183-86BB-2A4D0A68CF56}" type="pres">
      <dgm:prSet presAssocID="{3DD6E7C7-4F12-4DD6-96C2-43D98DE41628}" presName="compNode" presStyleCnt="0"/>
      <dgm:spPr/>
    </dgm:pt>
    <dgm:pt modelId="{7E67C77B-B605-41C5-BC92-04EF6BC494EA}" type="pres">
      <dgm:prSet presAssocID="{3DD6E7C7-4F12-4DD6-96C2-43D98DE41628}" presName="bgRect" presStyleLbl="bgShp" presStyleIdx="0" presStyleCnt="4"/>
      <dgm:spPr/>
    </dgm:pt>
    <dgm:pt modelId="{DD64EB4C-9727-481E-A294-46A990CD4F15}" type="pres">
      <dgm:prSet presAssocID="{3DD6E7C7-4F12-4DD6-96C2-43D98DE416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EBCFB530-552D-42F8-B40C-8C2E2BE32735}" type="pres">
      <dgm:prSet presAssocID="{3DD6E7C7-4F12-4DD6-96C2-43D98DE41628}" presName="spaceRect" presStyleCnt="0"/>
      <dgm:spPr/>
    </dgm:pt>
    <dgm:pt modelId="{F5CF078F-6684-465F-A547-C9A87B83A391}" type="pres">
      <dgm:prSet presAssocID="{3DD6E7C7-4F12-4DD6-96C2-43D98DE41628}" presName="parTx" presStyleLbl="revTx" presStyleIdx="0" presStyleCnt="4">
        <dgm:presLayoutVars>
          <dgm:chMax val="0"/>
          <dgm:chPref val="0"/>
        </dgm:presLayoutVars>
      </dgm:prSet>
      <dgm:spPr/>
    </dgm:pt>
    <dgm:pt modelId="{78F44900-769F-42CF-971F-69D08B802247}" type="pres">
      <dgm:prSet presAssocID="{031AE1A1-E7D7-456E-9145-58B67578FF19}" presName="sibTrans" presStyleCnt="0"/>
      <dgm:spPr/>
    </dgm:pt>
    <dgm:pt modelId="{4E31CCE7-63DE-4AA1-B207-95698627164B}" type="pres">
      <dgm:prSet presAssocID="{C9BD2CB2-9C85-46A0-AA2F-60A802CCF619}" presName="compNode" presStyleCnt="0"/>
      <dgm:spPr/>
    </dgm:pt>
    <dgm:pt modelId="{627CF370-C557-4313-8E29-F82BD3F15D1E}" type="pres">
      <dgm:prSet presAssocID="{C9BD2CB2-9C85-46A0-AA2F-60A802CCF619}" presName="bgRect" presStyleLbl="bgShp" presStyleIdx="1" presStyleCnt="4"/>
      <dgm:spPr/>
    </dgm:pt>
    <dgm:pt modelId="{DFABDE20-D53B-42F8-A2A0-9C8BE9363D80}" type="pres">
      <dgm:prSet presAssocID="{C9BD2CB2-9C85-46A0-AA2F-60A802CCF6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2D7CEFA-F336-4214-A1F8-723B6F4C8DBA}" type="pres">
      <dgm:prSet presAssocID="{C9BD2CB2-9C85-46A0-AA2F-60A802CCF619}" presName="spaceRect" presStyleCnt="0"/>
      <dgm:spPr/>
    </dgm:pt>
    <dgm:pt modelId="{0299ED46-42B0-44CD-A75C-ED726F7DE7AC}" type="pres">
      <dgm:prSet presAssocID="{C9BD2CB2-9C85-46A0-AA2F-60A802CCF619}" presName="parTx" presStyleLbl="revTx" presStyleIdx="1" presStyleCnt="4">
        <dgm:presLayoutVars>
          <dgm:chMax val="0"/>
          <dgm:chPref val="0"/>
        </dgm:presLayoutVars>
      </dgm:prSet>
      <dgm:spPr/>
    </dgm:pt>
    <dgm:pt modelId="{0508C383-31F3-4551-A0A8-D4A8AFFFD300}" type="pres">
      <dgm:prSet presAssocID="{756D4CF9-F136-4E23-A1CC-CE0D630CF7DE}" presName="sibTrans" presStyleCnt="0"/>
      <dgm:spPr/>
    </dgm:pt>
    <dgm:pt modelId="{083DBF44-0756-4A48-92D4-11DE91BD405C}" type="pres">
      <dgm:prSet presAssocID="{45BDA92E-CA48-4C25-AF73-9AC083559192}" presName="compNode" presStyleCnt="0"/>
      <dgm:spPr/>
    </dgm:pt>
    <dgm:pt modelId="{B724FCAC-AD51-4861-AE5B-5B4FEE006FDF}" type="pres">
      <dgm:prSet presAssocID="{45BDA92E-CA48-4C25-AF73-9AC083559192}" presName="bgRect" presStyleLbl="bgShp" presStyleIdx="2" presStyleCnt="4"/>
      <dgm:spPr/>
    </dgm:pt>
    <dgm:pt modelId="{99D5DFDB-8FED-435E-A4DD-30F5C2A2A43F}" type="pres">
      <dgm:prSet presAssocID="{45BDA92E-CA48-4C25-AF73-9AC0835591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94378A98-35AB-423C-9B50-F484DADE8DBA}" type="pres">
      <dgm:prSet presAssocID="{45BDA92E-CA48-4C25-AF73-9AC083559192}" presName="spaceRect" presStyleCnt="0"/>
      <dgm:spPr/>
    </dgm:pt>
    <dgm:pt modelId="{62380B0B-13B2-4BEB-8FB3-835769D0046D}" type="pres">
      <dgm:prSet presAssocID="{45BDA92E-CA48-4C25-AF73-9AC083559192}" presName="parTx" presStyleLbl="revTx" presStyleIdx="2" presStyleCnt="4">
        <dgm:presLayoutVars>
          <dgm:chMax val="0"/>
          <dgm:chPref val="0"/>
        </dgm:presLayoutVars>
      </dgm:prSet>
      <dgm:spPr/>
    </dgm:pt>
    <dgm:pt modelId="{56531E1C-B154-4712-8BEA-0CEA7C29E1BD}" type="pres">
      <dgm:prSet presAssocID="{92B48421-FFE3-4EF6-8A3C-3C78437F98FB}" presName="sibTrans" presStyleCnt="0"/>
      <dgm:spPr/>
    </dgm:pt>
    <dgm:pt modelId="{EDAD34F6-0056-4466-9350-3B25E7CEC7A9}" type="pres">
      <dgm:prSet presAssocID="{6D8F3CBB-E415-4988-B503-EA428AE8F73B}" presName="compNode" presStyleCnt="0"/>
      <dgm:spPr/>
    </dgm:pt>
    <dgm:pt modelId="{110F4F10-39AF-423C-A52B-8E65C49B026B}" type="pres">
      <dgm:prSet presAssocID="{6D8F3CBB-E415-4988-B503-EA428AE8F73B}" presName="bgRect" presStyleLbl="bgShp" presStyleIdx="3" presStyleCnt="4" custLinFactNeighborX="-3772" custLinFactNeighborY="-3819"/>
      <dgm:spPr/>
    </dgm:pt>
    <dgm:pt modelId="{8E9727C4-CF09-4009-BB88-260E76A78DCE}" type="pres">
      <dgm:prSet presAssocID="{6D8F3CBB-E415-4988-B503-EA428AE8F7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D762C3B6-CA33-4CC4-A938-3CAEC35569E7}" type="pres">
      <dgm:prSet presAssocID="{6D8F3CBB-E415-4988-B503-EA428AE8F73B}" presName="spaceRect" presStyleCnt="0"/>
      <dgm:spPr/>
    </dgm:pt>
    <dgm:pt modelId="{D2DC1420-D9A4-45EC-9F5A-EE7F41D09A16}" type="pres">
      <dgm:prSet presAssocID="{6D8F3CBB-E415-4988-B503-EA428AE8F73B}" presName="parTx" presStyleLbl="revTx" presStyleIdx="3" presStyleCnt="4">
        <dgm:presLayoutVars>
          <dgm:chMax val="0"/>
          <dgm:chPref val="0"/>
        </dgm:presLayoutVars>
      </dgm:prSet>
      <dgm:spPr/>
    </dgm:pt>
  </dgm:ptLst>
  <dgm:cxnLst>
    <dgm:cxn modelId="{A87C452B-B928-422B-A7D3-14584EA95D62}" type="presOf" srcId="{C9BD2CB2-9C85-46A0-AA2F-60A802CCF619}" destId="{0299ED46-42B0-44CD-A75C-ED726F7DE7AC}" srcOrd="0" destOrd="0" presId="urn:microsoft.com/office/officeart/2018/2/layout/IconVerticalSolidList"/>
    <dgm:cxn modelId="{5698523E-93F8-4201-A25D-7A9D329BD524}" type="presOf" srcId="{6D8F3CBB-E415-4988-B503-EA428AE8F73B}" destId="{D2DC1420-D9A4-45EC-9F5A-EE7F41D09A16}" srcOrd="0" destOrd="0" presId="urn:microsoft.com/office/officeart/2018/2/layout/IconVerticalSolidList"/>
    <dgm:cxn modelId="{90283341-17BC-4541-BD3C-EC3E6CDFEA22}" srcId="{1A3B821C-D63F-488C-AFBA-A73AEC6589D6}" destId="{C9BD2CB2-9C85-46A0-AA2F-60A802CCF619}" srcOrd="1" destOrd="0" parTransId="{697010EE-233A-4864-A717-EF25B138E8B1}" sibTransId="{756D4CF9-F136-4E23-A1CC-CE0D630CF7DE}"/>
    <dgm:cxn modelId="{617C8B63-B85B-43CA-B522-6767C2383B9E}" type="presOf" srcId="{45BDA92E-CA48-4C25-AF73-9AC083559192}" destId="{62380B0B-13B2-4BEB-8FB3-835769D0046D}" srcOrd="0" destOrd="0" presId="urn:microsoft.com/office/officeart/2018/2/layout/IconVerticalSolidList"/>
    <dgm:cxn modelId="{E75E2390-3186-4204-A00C-B62645D1D809}" srcId="{1A3B821C-D63F-488C-AFBA-A73AEC6589D6}" destId="{3DD6E7C7-4F12-4DD6-96C2-43D98DE41628}" srcOrd="0" destOrd="0" parTransId="{49ED3DF8-7CD4-481B-BBBA-63B0A34AC297}" sibTransId="{031AE1A1-E7D7-456E-9145-58B67578FF19}"/>
    <dgm:cxn modelId="{4BE68690-3C09-4368-BBA5-7230680416F6}" type="presOf" srcId="{1A3B821C-D63F-488C-AFBA-A73AEC6589D6}" destId="{84C8F450-9DF3-44F7-84CE-42A62F94DB14}" srcOrd="0" destOrd="0" presId="urn:microsoft.com/office/officeart/2018/2/layout/IconVerticalSolidList"/>
    <dgm:cxn modelId="{FB6F47B6-B409-475C-97A8-C151704629AB}" srcId="{1A3B821C-D63F-488C-AFBA-A73AEC6589D6}" destId="{6D8F3CBB-E415-4988-B503-EA428AE8F73B}" srcOrd="3" destOrd="0" parTransId="{23620076-CD8F-419F-9442-3876576F637C}" sibTransId="{394E7BF2-F53D-4DA8-B047-6B2DA371F570}"/>
    <dgm:cxn modelId="{15F18FC4-00B8-4D87-A523-ABAEE6935C2B}" srcId="{1A3B821C-D63F-488C-AFBA-A73AEC6589D6}" destId="{45BDA92E-CA48-4C25-AF73-9AC083559192}" srcOrd="2" destOrd="0" parTransId="{E2D446B3-C497-471A-BEFA-FC3E6375F2B1}" sibTransId="{92B48421-FFE3-4EF6-8A3C-3C78437F98FB}"/>
    <dgm:cxn modelId="{F3A383E6-3567-4B73-9C8A-E8C8CDDBF19C}" type="presOf" srcId="{3DD6E7C7-4F12-4DD6-96C2-43D98DE41628}" destId="{F5CF078F-6684-465F-A547-C9A87B83A391}" srcOrd="0" destOrd="0" presId="urn:microsoft.com/office/officeart/2018/2/layout/IconVerticalSolidList"/>
    <dgm:cxn modelId="{5AA30303-1E50-4971-A66B-1B80182DA653}" type="presParOf" srcId="{84C8F450-9DF3-44F7-84CE-42A62F94DB14}" destId="{CAD02A19-4DDD-4183-86BB-2A4D0A68CF56}" srcOrd="0" destOrd="0" presId="urn:microsoft.com/office/officeart/2018/2/layout/IconVerticalSolidList"/>
    <dgm:cxn modelId="{330902A5-F86F-4208-A72A-68B07F830E9B}" type="presParOf" srcId="{CAD02A19-4DDD-4183-86BB-2A4D0A68CF56}" destId="{7E67C77B-B605-41C5-BC92-04EF6BC494EA}" srcOrd="0" destOrd="0" presId="urn:microsoft.com/office/officeart/2018/2/layout/IconVerticalSolidList"/>
    <dgm:cxn modelId="{EC92A4E6-0E82-4C17-8F7E-3D05CBB70542}" type="presParOf" srcId="{CAD02A19-4DDD-4183-86BB-2A4D0A68CF56}" destId="{DD64EB4C-9727-481E-A294-46A990CD4F15}" srcOrd="1" destOrd="0" presId="urn:microsoft.com/office/officeart/2018/2/layout/IconVerticalSolidList"/>
    <dgm:cxn modelId="{33FD48A4-870C-44C2-94DA-A39EEEA8B82E}" type="presParOf" srcId="{CAD02A19-4DDD-4183-86BB-2A4D0A68CF56}" destId="{EBCFB530-552D-42F8-B40C-8C2E2BE32735}" srcOrd="2" destOrd="0" presId="urn:microsoft.com/office/officeart/2018/2/layout/IconVerticalSolidList"/>
    <dgm:cxn modelId="{CAEF8C8B-0A22-42DB-B817-33C719186D5D}" type="presParOf" srcId="{CAD02A19-4DDD-4183-86BB-2A4D0A68CF56}" destId="{F5CF078F-6684-465F-A547-C9A87B83A391}" srcOrd="3" destOrd="0" presId="urn:microsoft.com/office/officeart/2018/2/layout/IconVerticalSolidList"/>
    <dgm:cxn modelId="{475C3E28-9CE7-4AA9-8BCE-8D4D61543BA3}" type="presParOf" srcId="{84C8F450-9DF3-44F7-84CE-42A62F94DB14}" destId="{78F44900-769F-42CF-971F-69D08B802247}" srcOrd="1" destOrd="0" presId="urn:microsoft.com/office/officeart/2018/2/layout/IconVerticalSolidList"/>
    <dgm:cxn modelId="{E321BE2C-1160-48D0-AF11-44A25F8354AB}" type="presParOf" srcId="{84C8F450-9DF3-44F7-84CE-42A62F94DB14}" destId="{4E31CCE7-63DE-4AA1-B207-95698627164B}" srcOrd="2" destOrd="0" presId="urn:microsoft.com/office/officeart/2018/2/layout/IconVerticalSolidList"/>
    <dgm:cxn modelId="{68F7C71F-F319-4F8A-A74F-9574694567C7}" type="presParOf" srcId="{4E31CCE7-63DE-4AA1-B207-95698627164B}" destId="{627CF370-C557-4313-8E29-F82BD3F15D1E}" srcOrd="0" destOrd="0" presId="urn:microsoft.com/office/officeart/2018/2/layout/IconVerticalSolidList"/>
    <dgm:cxn modelId="{AB3F8050-8B88-466C-BCFD-9201C3266C1D}" type="presParOf" srcId="{4E31CCE7-63DE-4AA1-B207-95698627164B}" destId="{DFABDE20-D53B-42F8-A2A0-9C8BE9363D80}" srcOrd="1" destOrd="0" presId="urn:microsoft.com/office/officeart/2018/2/layout/IconVerticalSolidList"/>
    <dgm:cxn modelId="{A0BA63D7-5407-49C2-8D1F-DBC28A5CAFEA}" type="presParOf" srcId="{4E31CCE7-63DE-4AA1-B207-95698627164B}" destId="{22D7CEFA-F336-4214-A1F8-723B6F4C8DBA}" srcOrd="2" destOrd="0" presId="urn:microsoft.com/office/officeart/2018/2/layout/IconVerticalSolidList"/>
    <dgm:cxn modelId="{CCF6A57D-6C36-4BC9-A547-8A48B69B35D1}" type="presParOf" srcId="{4E31CCE7-63DE-4AA1-B207-95698627164B}" destId="{0299ED46-42B0-44CD-A75C-ED726F7DE7AC}" srcOrd="3" destOrd="0" presId="urn:microsoft.com/office/officeart/2018/2/layout/IconVerticalSolidList"/>
    <dgm:cxn modelId="{FF9ED5DA-9B7D-4E7B-9298-6CDDEF69747E}" type="presParOf" srcId="{84C8F450-9DF3-44F7-84CE-42A62F94DB14}" destId="{0508C383-31F3-4551-A0A8-D4A8AFFFD300}" srcOrd="3" destOrd="0" presId="urn:microsoft.com/office/officeart/2018/2/layout/IconVerticalSolidList"/>
    <dgm:cxn modelId="{83B73EAE-67F0-46A7-B411-404CA56BC4DF}" type="presParOf" srcId="{84C8F450-9DF3-44F7-84CE-42A62F94DB14}" destId="{083DBF44-0756-4A48-92D4-11DE91BD405C}" srcOrd="4" destOrd="0" presId="urn:microsoft.com/office/officeart/2018/2/layout/IconVerticalSolidList"/>
    <dgm:cxn modelId="{2C66226E-0F73-4A92-8B90-6F15BE1AE9BA}" type="presParOf" srcId="{083DBF44-0756-4A48-92D4-11DE91BD405C}" destId="{B724FCAC-AD51-4861-AE5B-5B4FEE006FDF}" srcOrd="0" destOrd="0" presId="urn:microsoft.com/office/officeart/2018/2/layout/IconVerticalSolidList"/>
    <dgm:cxn modelId="{6F2DFB10-1551-49FD-B7EA-64EE3BFC66D5}" type="presParOf" srcId="{083DBF44-0756-4A48-92D4-11DE91BD405C}" destId="{99D5DFDB-8FED-435E-A4DD-30F5C2A2A43F}" srcOrd="1" destOrd="0" presId="urn:microsoft.com/office/officeart/2018/2/layout/IconVerticalSolidList"/>
    <dgm:cxn modelId="{0E8B1DCE-B8D4-444B-BD6C-894971607762}" type="presParOf" srcId="{083DBF44-0756-4A48-92D4-11DE91BD405C}" destId="{94378A98-35AB-423C-9B50-F484DADE8DBA}" srcOrd="2" destOrd="0" presId="urn:microsoft.com/office/officeart/2018/2/layout/IconVerticalSolidList"/>
    <dgm:cxn modelId="{C0B61CFD-96AE-46BE-9723-0A871122EEC2}" type="presParOf" srcId="{083DBF44-0756-4A48-92D4-11DE91BD405C}" destId="{62380B0B-13B2-4BEB-8FB3-835769D0046D}" srcOrd="3" destOrd="0" presId="urn:microsoft.com/office/officeart/2018/2/layout/IconVerticalSolidList"/>
    <dgm:cxn modelId="{2C08EA09-2436-43B2-90DE-B68446670E01}" type="presParOf" srcId="{84C8F450-9DF3-44F7-84CE-42A62F94DB14}" destId="{56531E1C-B154-4712-8BEA-0CEA7C29E1BD}" srcOrd="5" destOrd="0" presId="urn:microsoft.com/office/officeart/2018/2/layout/IconVerticalSolidList"/>
    <dgm:cxn modelId="{117BDF11-AD3A-4944-9F5A-AEE73B95269A}" type="presParOf" srcId="{84C8F450-9DF3-44F7-84CE-42A62F94DB14}" destId="{EDAD34F6-0056-4466-9350-3B25E7CEC7A9}" srcOrd="6" destOrd="0" presId="urn:microsoft.com/office/officeart/2018/2/layout/IconVerticalSolidList"/>
    <dgm:cxn modelId="{B228C90C-6295-4CE9-9665-249A416BA77A}" type="presParOf" srcId="{EDAD34F6-0056-4466-9350-3B25E7CEC7A9}" destId="{110F4F10-39AF-423C-A52B-8E65C49B026B}" srcOrd="0" destOrd="0" presId="urn:microsoft.com/office/officeart/2018/2/layout/IconVerticalSolidList"/>
    <dgm:cxn modelId="{F2663CE1-607A-4528-930D-A7FE2F7101A1}" type="presParOf" srcId="{EDAD34F6-0056-4466-9350-3B25E7CEC7A9}" destId="{8E9727C4-CF09-4009-BB88-260E76A78DCE}" srcOrd="1" destOrd="0" presId="urn:microsoft.com/office/officeart/2018/2/layout/IconVerticalSolidList"/>
    <dgm:cxn modelId="{A6DFAF99-5EEA-440A-8FFE-7C60D62D78AF}" type="presParOf" srcId="{EDAD34F6-0056-4466-9350-3B25E7CEC7A9}" destId="{D762C3B6-CA33-4CC4-A938-3CAEC35569E7}" srcOrd="2" destOrd="0" presId="urn:microsoft.com/office/officeart/2018/2/layout/IconVerticalSolidList"/>
    <dgm:cxn modelId="{47E7C7C9-B0C5-4CD4-88B3-739C6F09C9EC}" type="presParOf" srcId="{EDAD34F6-0056-4466-9350-3B25E7CEC7A9}" destId="{D2DC1420-D9A4-45EC-9F5A-EE7F41D09A1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F7B36D-5697-46C7-BD7B-144F87514CB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04198E42-AEA7-4E79-95E8-F240F86ACDA5}">
      <dgm:prSet phldrT="[Text]"/>
      <dgm:spPr/>
      <dgm:t>
        <a:bodyPr/>
        <a:lstStyle/>
        <a:p>
          <a:pPr>
            <a:lnSpc>
              <a:spcPct val="100000"/>
            </a:lnSpc>
          </a:pPr>
          <a:r>
            <a:rPr lang="en-GB" dirty="0"/>
            <a:t>Ban/ revert?</a:t>
          </a:r>
        </a:p>
      </dgm:t>
    </dgm:pt>
    <dgm:pt modelId="{F9CB20ED-9CEB-496D-993D-3B664ACFC8CD}" type="parTrans" cxnId="{ABE83043-C3A0-4E51-AF70-41AAF6499A6F}">
      <dgm:prSet/>
      <dgm:spPr/>
      <dgm:t>
        <a:bodyPr/>
        <a:lstStyle/>
        <a:p>
          <a:endParaRPr lang="en-GB"/>
        </a:p>
      </dgm:t>
    </dgm:pt>
    <dgm:pt modelId="{1EACDC8B-3B6D-4D18-801C-F6FED7DDA463}" type="sibTrans" cxnId="{ABE83043-C3A0-4E51-AF70-41AAF6499A6F}">
      <dgm:prSet/>
      <dgm:spPr/>
      <dgm:t>
        <a:bodyPr/>
        <a:lstStyle/>
        <a:p>
          <a:endParaRPr lang="en-GB"/>
        </a:p>
      </dgm:t>
    </dgm:pt>
    <dgm:pt modelId="{0FA25BC5-265D-4F0A-B512-47F2694D748E}">
      <dgm:prSet phldrT="[Text]"/>
      <dgm:spPr/>
      <dgm:t>
        <a:bodyPr/>
        <a:lstStyle/>
        <a:p>
          <a:pPr>
            <a:lnSpc>
              <a:spcPct val="100000"/>
            </a:lnSpc>
          </a:pPr>
          <a:r>
            <a:rPr lang="en-GB" dirty="0"/>
            <a:t>Outsmart / detect?</a:t>
          </a:r>
        </a:p>
      </dgm:t>
    </dgm:pt>
    <dgm:pt modelId="{CCF24C6E-C204-421E-A1D1-FD78BF2E3558}" type="parTrans" cxnId="{4DECD2A4-5DDB-4740-81E8-A66D26E3DB3F}">
      <dgm:prSet/>
      <dgm:spPr/>
      <dgm:t>
        <a:bodyPr/>
        <a:lstStyle/>
        <a:p>
          <a:endParaRPr lang="en-GB"/>
        </a:p>
      </dgm:t>
    </dgm:pt>
    <dgm:pt modelId="{A28F2235-B178-4F04-8089-E1585357CE1B}" type="sibTrans" cxnId="{4DECD2A4-5DDB-4740-81E8-A66D26E3DB3F}">
      <dgm:prSet/>
      <dgm:spPr/>
      <dgm:t>
        <a:bodyPr/>
        <a:lstStyle/>
        <a:p>
          <a:endParaRPr lang="en-GB"/>
        </a:p>
      </dgm:t>
    </dgm:pt>
    <dgm:pt modelId="{B42CF313-011C-4059-982B-F0D5AE1506BD}">
      <dgm:prSet phldrT="[Text]"/>
      <dgm:spPr/>
      <dgm:t>
        <a:bodyPr/>
        <a:lstStyle/>
        <a:p>
          <a:pPr>
            <a:lnSpc>
              <a:spcPct val="100000"/>
            </a:lnSpc>
          </a:pPr>
          <a:r>
            <a:rPr lang="en-GB" dirty="0"/>
            <a:t>Embrace / enable?</a:t>
          </a:r>
        </a:p>
      </dgm:t>
    </dgm:pt>
    <dgm:pt modelId="{D72854CB-049B-41ED-98BE-4A77E3F7483E}" type="parTrans" cxnId="{691F1546-8D96-4068-B463-3D330C262748}">
      <dgm:prSet/>
      <dgm:spPr/>
      <dgm:t>
        <a:bodyPr/>
        <a:lstStyle/>
        <a:p>
          <a:endParaRPr lang="en-GB"/>
        </a:p>
      </dgm:t>
    </dgm:pt>
    <dgm:pt modelId="{CDB19E0C-A46A-49D1-A50F-F68B1EEA0BD3}" type="sibTrans" cxnId="{691F1546-8D96-4068-B463-3D330C262748}">
      <dgm:prSet/>
      <dgm:spPr/>
      <dgm:t>
        <a:bodyPr/>
        <a:lstStyle/>
        <a:p>
          <a:endParaRPr lang="en-GB"/>
        </a:p>
      </dgm:t>
    </dgm:pt>
    <dgm:pt modelId="{66517255-5A63-482C-B560-9AFC6015FA78}" type="pres">
      <dgm:prSet presAssocID="{BAF7B36D-5697-46C7-BD7B-144F87514CB3}" presName="Name0" presStyleCnt="0">
        <dgm:presLayoutVars>
          <dgm:chMax val="7"/>
          <dgm:chPref val="7"/>
          <dgm:dir/>
        </dgm:presLayoutVars>
      </dgm:prSet>
      <dgm:spPr/>
    </dgm:pt>
    <dgm:pt modelId="{32E42200-D727-4DC4-B89E-80D96DDB71B7}" type="pres">
      <dgm:prSet presAssocID="{BAF7B36D-5697-46C7-BD7B-144F87514CB3}" presName="Name1" presStyleCnt="0"/>
      <dgm:spPr/>
    </dgm:pt>
    <dgm:pt modelId="{8B756E2B-FEAA-4B05-9FBC-70475E9ECD2B}" type="pres">
      <dgm:prSet presAssocID="{BAF7B36D-5697-46C7-BD7B-144F87514CB3}" presName="cycle" presStyleCnt="0"/>
      <dgm:spPr/>
    </dgm:pt>
    <dgm:pt modelId="{8EB019A9-E853-4852-8389-A1B42C02D0D2}" type="pres">
      <dgm:prSet presAssocID="{BAF7B36D-5697-46C7-BD7B-144F87514CB3}" presName="srcNode" presStyleLbl="node1" presStyleIdx="0" presStyleCnt="3"/>
      <dgm:spPr/>
    </dgm:pt>
    <dgm:pt modelId="{7A9320F3-847A-4662-82BB-FB9BDF46A4BB}" type="pres">
      <dgm:prSet presAssocID="{BAF7B36D-5697-46C7-BD7B-144F87514CB3}" presName="conn" presStyleLbl="parChTrans1D2" presStyleIdx="0" presStyleCnt="1"/>
      <dgm:spPr/>
    </dgm:pt>
    <dgm:pt modelId="{D0314E5B-97B8-4763-B6E5-87129BA4731F}" type="pres">
      <dgm:prSet presAssocID="{BAF7B36D-5697-46C7-BD7B-144F87514CB3}" presName="extraNode" presStyleLbl="node1" presStyleIdx="0" presStyleCnt="3"/>
      <dgm:spPr/>
    </dgm:pt>
    <dgm:pt modelId="{744A58CF-9B65-496F-826B-3C59D24889F8}" type="pres">
      <dgm:prSet presAssocID="{BAF7B36D-5697-46C7-BD7B-144F87514CB3}" presName="dstNode" presStyleLbl="node1" presStyleIdx="0" presStyleCnt="3"/>
      <dgm:spPr/>
    </dgm:pt>
    <dgm:pt modelId="{F15ED20B-5D79-49CE-AF0E-045DBB57BD55}" type="pres">
      <dgm:prSet presAssocID="{04198E42-AEA7-4E79-95E8-F240F86ACDA5}" presName="text_1" presStyleLbl="node1" presStyleIdx="0" presStyleCnt="3">
        <dgm:presLayoutVars>
          <dgm:bulletEnabled val="1"/>
        </dgm:presLayoutVars>
      </dgm:prSet>
      <dgm:spPr/>
    </dgm:pt>
    <dgm:pt modelId="{A5BFC4AD-385C-4C07-A05A-052366FB091B}" type="pres">
      <dgm:prSet presAssocID="{04198E42-AEA7-4E79-95E8-F240F86ACDA5}" presName="accent_1" presStyleCnt="0"/>
      <dgm:spPr/>
    </dgm:pt>
    <dgm:pt modelId="{7A2BC17D-E775-45F7-973D-B3C24D398839}" type="pres">
      <dgm:prSet presAssocID="{04198E42-AEA7-4E79-95E8-F240F86ACDA5}" presName="accentRepeatNode" presStyleLbl="solidFgAcc1" presStyleIdx="0" presStyleCnt="3"/>
      <dgm:spPr>
        <a:prstGeom prst="mathMultiply">
          <a:avLst/>
        </a:prstGeom>
        <a:solidFill>
          <a:srgbClr val="FFC000"/>
        </a:solidFill>
      </dgm:spPr>
    </dgm:pt>
    <dgm:pt modelId="{99D2DBA7-8C9C-4F22-A361-5AFE4F58BCBF}" type="pres">
      <dgm:prSet presAssocID="{0FA25BC5-265D-4F0A-B512-47F2694D748E}" presName="text_2" presStyleLbl="node1" presStyleIdx="1" presStyleCnt="3">
        <dgm:presLayoutVars>
          <dgm:bulletEnabled val="1"/>
        </dgm:presLayoutVars>
      </dgm:prSet>
      <dgm:spPr/>
    </dgm:pt>
    <dgm:pt modelId="{6150C705-D4E7-485A-9C7E-D0F2741D918F}" type="pres">
      <dgm:prSet presAssocID="{0FA25BC5-265D-4F0A-B512-47F2694D748E}" presName="accent_2" presStyleCnt="0"/>
      <dgm:spPr/>
    </dgm:pt>
    <dgm:pt modelId="{0988B88D-F77A-495E-A536-543A4B8589F8}" type="pres">
      <dgm:prSet presAssocID="{0FA25BC5-265D-4F0A-B512-47F2694D748E}" presName="accentRepeatNode" presStyleLbl="solidFgAcc1" presStyleIdx="1" presStyleCnt="3"/>
      <dgm:spPr>
        <a:prstGeom prst="mathMultiply">
          <a:avLst/>
        </a:prstGeom>
        <a:solidFill>
          <a:srgbClr val="FFC000"/>
        </a:solidFill>
      </dgm:spPr>
    </dgm:pt>
    <dgm:pt modelId="{41080ACE-FD3C-4791-85A9-B4955EE3DDC8}" type="pres">
      <dgm:prSet presAssocID="{B42CF313-011C-4059-982B-F0D5AE1506BD}" presName="text_3" presStyleLbl="node1" presStyleIdx="2" presStyleCnt="3">
        <dgm:presLayoutVars>
          <dgm:bulletEnabled val="1"/>
        </dgm:presLayoutVars>
      </dgm:prSet>
      <dgm:spPr/>
    </dgm:pt>
    <dgm:pt modelId="{D5CFC2B4-2C66-49D2-BF32-9B511411F8DC}" type="pres">
      <dgm:prSet presAssocID="{B42CF313-011C-4059-982B-F0D5AE1506BD}" presName="accent_3" presStyleCnt="0"/>
      <dgm:spPr/>
    </dgm:pt>
    <dgm:pt modelId="{8E4BA030-8A4E-4F91-B819-D1E83A365CD9}" type="pres">
      <dgm:prSet presAssocID="{B42CF313-011C-4059-982B-F0D5AE1506BD}" presName="accentRepeatNode" presStyleLbl="solidFgAcc1" presStyleIdx="2" presStyleCnt="3"/>
      <dgm:spPr>
        <a:prstGeom prst="star5">
          <a:avLst/>
        </a:prstGeom>
        <a:solidFill>
          <a:srgbClr val="92D050"/>
        </a:solidFill>
      </dgm:spPr>
    </dgm:pt>
  </dgm:ptLst>
  <dgm:cxnLst>
    <dgm:cxn modelId="{22075603-E903-4222-A68B-EDC65B36AAC9}" type="presOf" srcId="{B42CF313-011C-4059-982B-F0D5AE1506BD}" destId="{41080ACE-FD3C-4791-85A9-B4955EE3DDC8}" srcOrd="0" destOrd="0" presId="urn:microsoft.com/office/officeart/2008/layout/VerticalCurvedList"/>
    <dgm:cxn modelId="{1DB0CF28-DEA8-4296-8B27-2EE2ACFE1852}" type="presOf" srcId="{0FA25BC5-265D-4F0A-B512-47F2694D748E}" destId="{99D2DBA7-8C9C-4F22-A361-5AFE4F58BCBF}" srcOrd="0" destOrd="0" presId="urn:microsoft.com/office/officeart/2008/layout/VerticalCurvedList"/>
    <dgm:cxn modelId="{AF4B6C61-EABB-4802-9413-61D96EFF897D}" type="presOf" srcId="{1EACDC8B-3B6D-4D18-801C-F6FED7DDA463}" destId="{7A9320F3-847A-4662-82BB-FB9BDF46A4BB}" srcOrd="0" destOrd="0" presId="urn:microsoft.com/office/officeart/2008/layout/VerticalCurvedList"/>
    <dgm:cxn modelId="{ABE83043-C3A0-4E51-AF70-41AAF6499A6F}" srcId="{BAF7B36D-5697-46C7-BD7B-144F87514CB3}" destId="{04198E42-AEA7-4E79-95E8-F240F86ACDA5}" srcOrd="0" destOrd="0" parTransId="{F9CB20ED-9CEB-496D-993D-3B664ACFC8CD}" sibTransId="{1EACDC8B-3B6D-4D18-801C-F6FED7DDA463}"/>
    <dgm:cxn modelId="{691F1546-8D96-4068-B463-3D330C262748}" srcId="{BAF7B36D-5697-46C7-BD7B-144F87514CB3}" destId="{B42CF313-011C-4059-982B-F0D5AE1506BD}" srcOrd="2" destOrd="0" parTransId="{D72854CB-049B-41ED-98BE-4A77E3F7483E}" sibTransId="{CDB19E0C-A46A-49D1-A50F-F68B1EEA0BD3}"/>
    <dgm:cxn modelId="{9081B451-321E-4F11-BB07-467F4D9EDECC}" type="presOf" srcId="{04198E42-AEA7-4E79-95E8-F240F86ACDA5}" destId="{F15ED20B-5D79-49CE-AF0E-045DBB57BD55}" srcOrd="0" destOrd="0" presId="urn:microsoft.com/office/officeart/2008/layout/VerticalCurvedList"/>
    <dgm:cxn modelId="{3ACE959E-C3BB-4427-832D-665B962BA4D7}" type="presOf" srcId="{BAF7B36D-5697-46C7-BD7B-144F87514CB3}" destId="{66517255-5A63-482C-B560-9AFC6015FA78}" srcOrd="0" destOrd="0" presId="urn:microsoft.com/office/officeart/2008/layout/VerticalCurvedList"/>
    <dgm:cxn modelId="{4DECD2A4-5DDB-4740-81E8-A66D26E3DB3F}" srcId="{BAF7B36D-5697-46C7-BD7B-144F87514CB3}" destId="{0FA25BC5-265D-4F0A-B512-47F2694D748E}" srcOrd="1" destOrd="0" parTransId="{CCF24C6E-C204-421E-A1D1-FD78BF2E3558}" sibTransId="{A28F2235-B178-4F04-8089-E1585357CE1B}"/>
    <dgm:cxn modelId="{4AAE92CA-1FFC-4C67-BA49-75FEB4041175}" type="presParOf" srcId="{66517255-5A63-482C-B560-9AFC6015FA78}" destId="{32E42200-D727-4DC4-B89E-80D96DDB71B7}" srcOrd="0" destOrd="0" presId="urn:microsoft.com/office/officeart/2008/layout/VerticalCurvedList"/>
    <dgm:cxn modelId="{5EFBB975-2E94-4B43-A4AA-8F0F7BE5E8A2}" type="presParOf" srcId="{32E42200-D727-4DC4-B89E-80D96DDB71B7}" destId="{8B756E2B-FEAA-4B05-9FBC-70475E9ECD2B}" srcOrd="0" destOrd="0" presId="urn:microsoft.com/office/officeart/2008/layout/VerticalCurvedList"/>
    <dgm:cxn modelId="{818E1C38-48A1-4D72-A798-175072E9D13D}" type="presParOf" srcId="{8B756E2B-FEAA-4B05-9FBC-70475E9ECD2B}" destId="{8EB019A9-E853-4852-8389-A1B42C02D0D2}" srcOrd="0" destOrd="0" presId="urn:microsoft.com/office/officeart/2008/layout/VerticalCurvedList"/>
    <dgm:cxn modelId="{616BC507-D7BB-487F-B326-A5B3821EFCCE}" type="presParOf" srcId="{8B756E2B-FEAA-4B05-9FBC-70475E9ECD2B}" destId="{7A9320F3-847A-4662-82BB-FB9BDF46A4BB}" srcOrd="1" destOrd="0" presId="urn:microsoft.com/office/officeart/2008/layout/VerticalCurvedList"/>
    <dgm:cxn modelId="{735123C6-565A-4ADD-953F-2AFB25AAE820}" type="presParOf" srcId="{8B756E2B-FEAA-4B05-9FBC-70475E9ECD2B}" destId="{D0314E5B-97B8-4763-B6E5-87129BA4731F}" srcOrd="2" destOrd="0" presId="urn:microsoft.com/office/officeart/2008/layout/VerticalCurvedList"/>
    <dgm:cxn modelId="{1E85B595-4830-43FE-9C6B-85F7D27053E9}" type="presParOf" srcId="{8B756E2B-FEAA-4B05-9FBC-70475E9ECD2B}" destId="{744A58CF-9B65-496F-826B-3C59D24889F8}" srcOrd="3" destOrd="0" presId="urn:microsoft.com/office/officeart/2008/layout/VerticalCurvedList"/>
    <dgm:cxn modelId="{B22AB982-8B5F-431E-97A2-60834E42EE8E}" type="presParOf" srcId="{32E42200-D727-4DC4-B89E-80D96DDB71B7}" destId="{F15ED20B-5D79-49CE-AF0E-045DBB57BD55}" srcOrd="1" destOrd="0" presId="urn:microsoft.com/office/officeart/2008/layout/VerticalCurvedList"/>
    <dgm:cxn modelId="{5E00E55A-0FE0-4196-AC34-EE9765944325}" type="presParOf" srcId="{32E42200-D727-4DC4-B89E-80D96DDB71B7}" destId="{A5BFC4AD-385C-4C07-A05A-052366FB091B}" srcOrd="2" destOrd="0" presId="urn:microsoft.com/office/officeart/2008/layout/VerticalCurvedList"/>
    <dgm:cxn modelId="{E74F39F9-CA4D-4328-9740-62F2C8F0DE16}" type="presParOf" srcId="{A5BFC4AD-385C-4C07-A05A-052366FB091B}" destId="{7A2BC17D-E775-45F7-973D-B3C24D398839}" srcOrd="0" destOrd="0" presId="urn:microsoft.com/office/officeart/2008/layout/VerticalCurvedList"/>
    <dgm:cxn modelId="{9CB415DA-01CE-40EF-9459-67F5C35CFAAD}" type="presParOf" srcId="{32E42200-D727-4DC4-B89E-80D96DDB71B7}" destId="{99D2DBA7-8C9C-4F22-A361-5AFE4F58BCBF}" srcOrd="3" destOrd="0" presId="urn:microsoft.com/office/officeart/2008/layout/VerticalCurvedList"/>
    <dgm:cxn modelId="{AA7CA7E3-8D7D-4D56-8F79-E0C96B65217A}" type="presParOf" srcId="{32E42200-D727-4DC4-B89E-80D96DDB71B7}" destId="{6150C705-D4E7-485A-9C7E-D0F2741D918F}" srcOrd="4" destOrd="0" presId="urn:microsoft.com/office/officeart/2008/layout/VerticalCurvedList"/>
    <dgm:cxn modelId="{B84CADB5-7F3E-482D-A103-C2515F30E1E2}" type="presParOf" srcId="{6150C705-D4E7-485A-9C7E-D0F2741D918F}" destId="{0988B88D-F77A-495E-A536-543A4B8589F8}" srcOrd="0" destOrd="0" presId="urn:microsoft.com/office/officeart/2008/layout/VerticalCurvedList"/>
    <dgm:cxn modelId="{1DBA95A7-60A4-4D6F-8567-DE0A9CED6271}" type="presParOf" srcId="{32E42200-D727-4DC4-B89E-80D96DDB71B7}" destId="{41080ACE-FD3C-4791-85A9-B4955EE3DDC8}" srcOrd="5" destOrd="0" presId="urn:microsoft.com/office/officeart/2008/layout/VerticalCurvedList"/>
    <dgm:cxn modelId="{AA5F5EF7-E45C-4BA1-9B3E-90F7A6842831}" type="presParOf" srcId="{32E42200-D727-4DC4-B89E-80D96DDB71B7}" destId="{D5CFC2B4-2C66-49D2-BF32-9B511411F8DC}" srcOrd="6" destOrd="0" presId="urn:microsoft.com/office/officeart/2008/layout/VerticalCurvedList"/>
    <dgm:cxn modelId="{0CBEA2A9-AD50-4804-98CB-A04778B6B6EF}" type="presParOf" srcId="{D5CFC2B4-2C66-49D2-BF32-9B511411F8DC}" destId="{8E4BA030-8A4E-4F91-B819-D1E83A365CD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38708F-448D-44BE-BDC4-664F51C3C7D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80B3138-6FA9-4481-AB6E-F857B970037A}">
      <dgm:prSet/>
      <dgm:spPr/>
      <dgm:t>
        <a:bodyPr/>
        <a:lstStyle/>
        <a:p>
          <a:pPr>
            <a:lnSpc>
              <a:spcPct val="100000"/>
            </a:lnSpc>
          </a:pPr>
          <a:r>
            <a:rPr lang="en-GB"/>
            <a:t>Real-life scenario ( or time release case study) to guide a genuinely two-way, free-flowing, unscripted conversation, that’s been designed to verbally assess students </a:t>
          </a:r>
          <a:endParaRPr lang="en-US"/>
        </a:p>
      </dgm:t>
    </dgm:pt>
    <dgm:pt modelId="{18F39A75-E0A7-4C98-BA6D-A9567DF2ACEC}" type="parTrans" cxnId="{CA76DF70-47C4-4445-AEC8-EE08EC8C4B42}">
      <dgm:prSet/>
      <dgm:spPr/>
      <dgm:t>
        <a:bodyPr/>
        <a:lstStyle/>
        <a:p>
          <a:endParaRPr lang="en-US"/>
        </a:p>
      </dgm:t>
    </dgm:pt>
    <dgm:pt modelId="{498823C0-17DB-4D38-96C4-C884FEB5D844}" type="sibTrans" cxnId="{CA76DF70-47C4-4445-AEC8-EE08EC8C4B42}">
      <dgm:prSet/>
      <dgm:spPr/>
      <dgm:t>
        <a:bodyPr/>
        <a:lstStyle/>
        <a:p>
          <a:endParaRPr lang="en-US"/>
        </a:p>
      </dgm:t>
    </dgm:pt>
    <dgm:pt modelId="{53429AC7-0B8E-4D13-A9B5-08C8A2F49E35}">
      <dgm:prSet/>
      <dgm:spPr/>
      <dgm:t>
        <a:bodyPr/>
        <a:lstStyle/>
        <a:p>
          <a:pPr>
            <a:lnSpc>
              <a:spcPct val="100000"/>
            </a:lnSpc>
          </a:pPr>
          <a:r>
            <a:rPr lang="en-GB"/>
            <a:t>requires learners to synthesise and apply the skills and learning they have developed </a:t>
          </a:r>
          <a:endParaRPr lang="en-US"/>
        </a:p>
      </dgm:t>
    </dgm:pt>
    <dgm:pt modelId="{64D37E46-E87A-46D6-BD6A-8C38D167607F}" type="parTrans" cxnId="{FE6F9EB1-B7FF-4CB6-8228-C2312D47C94C}">
      <dgm:prSet/>
      <dgm:spPr/>
      <dgm:t>
        <a:bodyPr/>
        <a:lstStyle/>
        <a:p>
          <a:endParaRPr lang="en-US"/>
        </a:p>
      </dgm:t>
    </dgm:pt>
    <dgm:pt modelId="{FBBD4FC5-4AC1-4C96-B0BB-1199931AF3C9}" type="sibTrans" cxnId="{FE6F9EB1-B7FF-4CB6-8228-C2312D47C94C}">
      <dgm:prSet/>
      <dgm:spPr/>
      <dgm:t>
        <a:bodyPr/>
        <a:lstStyle/>
        <a:p>
          <a:endParaRPr lang="en-US"/>
        </a:p>
      </dgm:t>
    </dgm:pt>
    <dgm:pt modelId="{60A9115F-0BA4-479F-ABE4-1DB07BD343C6}">
      <dgm:prSet/>
      <dgm:spPr/>
      <dgm:t>
        <a:bodyPr/>
        <a:lstStyle/>
        <a:p>
          <a:pPr>
            <a:lnSpc>
              <a:spcPct val="100000"/>
            </a:lnSpc>
          </a:pPr>
          <a:r>
            <a:rPr lang="en-GB"/>
            <a:t>demonstrate  agility &amp; apply their learning in a conversational and fluid manner in a two- way interactive conversation. </a:t>
          </a:r>
          <a:endParaRPr lang="en-US"/>
        </a:p>
      </dgm:t>
    </dgm:pt>
    <dgm:pt modelId="{8631EE86-3F90-4CD8-94D3-872688DAC861}" type="parTrans" cxnId="{C1CB953A-AD63-4BA0-8C8C-E140E05C6408}">
      <dgm:prSet/>
      <dgm:spPr/>
      <dgm:t>
        <a:bodyPr/>
        <a:lstStyle/>
        <a:p>
          <a:endParaRPr lang="en-US"/>
        </a:p>
      </dgm:t>
    </dgm:pt>
    <dgm:pt modelId="{C4EE7B2D-285A-406F-88DE-E599A959D165}" type="sibTrans" cxnId="{C1CB953A-AD63-4BA0-8C8C-E140E05C6408}">
      <dgm:prSet/>
      <dgm:spPr/>
      <dgm:t>
        <a:bodyPr/>
        <a:lstStyle/>
        <a:p>
          <a:endParaRPr lang="en-US"/>
        </a:p>
      </dgm:t>
    </dgm:pt>
    <dgm:pt modelId="{DA46D066-DEBF-4092-B900-1D2AA7825C60}">
      <dgm:prSet/>
      <dgm:spPr/>
      <dgm:t>
        <a:bodyPr/>
        <a:lstStyle/>
        <a:p>
          <a:pPr>
            <a:lnSpc>
              <a:spcPct val="100000"/>
            </a:lnSpc>
          </a:pPr>
          <a:r>
            <a:rPr lang="en-GB"/>
            <a:t>authentic and linked to employability and lifewide situations</a:t>
          </a:r>
          <a:endParaRPr lang="en-US"/>
        </a:p>
      </dgm:t>
    </dgm:pt>
    <dgm:pt modelId="{0980CC60-28CF-45D5-8ED5-E5D657C8B68A}" type="parTrans" cxnId="{2A4C13FC-E323-4EB8-B6A5-DE06EEB62D20}">
      <dgm:prSet/>
      <dgm:spPr/>
      <dgm:t>
        <a:bodyPr/>
        <a:lstStyle/>
        <a:p>
          <a:endParaRPr lang="en-US"/>
        </a:p>
      </dgm:t>
    </dgm:pt>
    <dgm:pt modelId="{C0197081-8255-4B0B-8D39-B409DAAFFF62}" type="sibTrans" cxnId="{2A4C13FC-E323-4EB8-B6A5-DE06EEB62D20}">
      <dgm:prSet/>
      <dgm:spPr/>
      <dgm:t>
        <a:bodyPr/>
        <a:lstStyle/>
        <a:p>
          <a:endParaRPr lang="en-US"/>
        </a:p>
      </dgm:t>
    </dgm:pt>
    <dgm:pt modelId="{A2F536E9-B851-4F6D-9472-BC32B238C166}">
      <dgm:prSet/>
      <dgm:spPr/>
      <dgm:t>
        <a:bodyPr/>
        <a:lstStyle/>
        <a:p>
          <a:pPr>
            <a:lnSpc>
              <a:spcPct val="100000"/>
            </a:lnSpc>
          </a:pPr>
          <a:r>
            <a:rPr lang="en-GB"/>
            <a:t>shown to work effectively in a range of disciplines and, most importantly, at scale, with hundreds of students (not just small cohorts) </a:t>
          </a:r>
          <a:endParaRPr lang="en-US"/>
        </a:p>
      </dgm:t>
    </dgm:pt>
    <dgm:pt modelId="{3F095F38-E288-4A14-91D4-51EFC8F948C8}" type="parTrans" cxnId="{B7A6BED4-EF55-4E84-964A-712F27716092}">
      <dgm:prSet/>
      <dgm:spPr/>
      <dgm:t>
        <a:bodyPr/>
        <a:lstStyle/>
        <a:p>
          <a:endParaRPr lang="en-US"/>
        </a:p>
      </dgm:t>
    </dgm:pt>
    <dgm:pt modelId="{A8B4F35C-5131-4A81-A7D2-A36E64E7B073}" type="sibTrans" cxnId="{B7A6BED4-EF55-4E84-964A-712F27716092}">
      <dgm:prSet/>
      <dgm:spPr/>
      <dgm:t>
        <a:bodyPr/>
        <a:lstStyle/>
        <a:p>
          <a:endParaRPr lang="en-US"/>
        </a:p>
      </dgm:t>
    </dgm:pt>
    <dgm:pt modelId="{8F6BF65E-10B9-4804-A964-9AD7B1AB09BF}" type="pres">
      <dgm:prSet presAssocID="{7338708F-448D-44BE-BDC4-664F51C3C7DE}" presName="root" presStyleCnt="0">
        <dgm:presLayoutVars>
          <dgm:dir/>
          <dgm:resizeHandles val="exact"/>
        </dgm:presLayoutVars>
      </dgm:prSet>
      <dgm:spPr/>
    </dgm:pt>
    <dgm:pt modelId="{DBD88151-B08D-493A-8697-DF7E6F3C2C6F}" type="pres">
      <dgm:prSet presAssocID="{180B3138-6FA9-4481-AB6E-F857B970037A}" presName="compNode" presStyleCnt="0"/>
      <dgm:spPr/>
    </dgm:pt>
    <dgm:pt modelId="{0262DFC1-4A86-40E3-93BC-8D7948482C83}" type="pres">
      <dgm:prSet presAssocID="{180B3138-6FA9-4481-AB6E-F857B970037A}" presName="bgRect" presStyleLbl="bgShp" presStyleIdx="0" presStyleCnt="5"/>
      <dgm:spPr/>
    </dgm:pt>
    <dgm:pt modelId="{918BF307-A685-4370-B496-BC041131F369}" type="pres">
      <dgm:prSet presAssocID="{180B3138-6FA9-4481-AB6E-F857B970037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andshake with solid fill"/>
        </a:ext>
      </dgm:extLst>
    </dgm:pt>
    <dgm:pt modelId="{7FB2F3A5-5982-4D30-9828-CD0DCAE5C607}" type="pres">
      <dgm:prSet presAssocID="{180B3138-6FA9-4481-AB6E-F857B970037A}" presName="spaceRect" presStyleCnt="0"/>
      <dgm:spPr/>
    </dgm:pt>
    <dgm:pt modelId="{04C1AAA6-22D0-47FE-BFF2-F443879EFE8A}" type="pres">
      <dgm:prSet presAssocID="{180B3138-6FA9-4481-AB6E-F857B970037A}" presName="parTx" presStyleLbl="revTx" presStyleIdx="0" presStyleCnt="5">
        <dgm:presLayoutVars>
          <dgm:chMax val="0"/>
          <dgm:chPref val="0"/>
        </dgm:presLayoutVars>
      </dgm:prSet>
      <dgm:spPr/>
    </dgm:pt>
    <dgm:pt modelId="{12803A95-5A83-4576-BF56-FA3B63AA38E8}" type="pres">
      <dgm:prSet presAssocID="{498823C0-17DB-4D38-96C4-C884FEB5D844}" presName="sibTrans" presStyleCnt="0"/>
      <dgm:spPr/>
    </dgm:pt>
    <dgm:pt modelId="{3BE0D04C-3457-4C71-BD4B-11CBBA651F25}" type="pres">
      <dgm:prSet presAssocID="{53429AC7-0B8E-4D13-A9B5-08C8A2F49E35}" presName="compNode" presStyleCnt="0"/>
      <dgm:spPr/>
    </dgm:pt>
    <dgm:pt modelId="{16699008-35E4-4B37-AF49-9B86840FF98D}" type="pres">
      <dgm:prSet presAssocID="{53429AC7-0B8E-4D13-A9B5-08C8A2F49E35}" presName="bgRect" presStyleLbl="bgShp" presStyleIdx="1" presStyleCnt="5"/>
      <dgm:spPr/>
    </dgm:pt>
    <dgm:pt modelId="{EF068BFB-3C01-4179-9E23-B233A7F39985}" type="pres">
      <dgm:prSet presAssocID="{53429AC7-0B8E-4D13-A9B5-08C8A2F49E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02E5676-2AC9-4D83-9F1B-7E3F718F05C4}" type="pres">
      <dgm:prSet presAssocID="{53429AC7-0B8E-4D13-A9B5-08C8A2F49E35}" presName="spaceRect" presStyleCnt="0"/>
      <dgm:spPr/>
    </dgm:pt>
    <dgm:pt modelId="{DDAC5AB4-79D4-459A-847A-E508C86964D5}" type="pres">
      <dgm:prSet presAssocID="{53429AC7-0B8E-4D13-A9B5-08C8A2F49E35}" presName="parTx" presStyleLbl="revTx" presStyleIdx="1" presStyleCnt="5">
        <dgm:presLayoutVars>
          <dgm:chMax val="0"/>
          <dgm:chPref val="0"/>
        </dgm:presLayoutVars>
      </dgm:prSet>
      <dgm:spPr/>
    </dgm:pt>
    <dgm:pt modelId="{E85AB857-709E-492E-AF35-2F90332075D9}" type="pres">
      <dgm:prSet presAssocID="{FBBD4FC5-4AC1-4C96-B0BB-1199931AF3C9}" presName="sibTrans" presStyleCnt="0"/>
      <dgm:spPr/>
    </dgm:pt>
    <dgm:pt modelId="{4B920A54-7246-4B7A-B485-4825A8B8F70E}" type="pres">
      <dgm:prSet presAssocID="{60A9115F-0BA4-479F-ABE4-1DB07BD343C6}" presName="compNode" presStyleCnt="0"/>
      <dgm:spPr/>
    </dgm:pt>
    <dgm:pt modelId="{EF73DC5D-F321-4C3D-9CDE-4AB3BEF98D19}" type="pres">
      <dgm:prSet presAssocID="{60A9115F-0BA4-479F-ABE4-1DB07BD343C6}" presName="bgRect" presStyleLbl="bgShp" presStyleIdx="2" presStyleCnt="5"/>
      <dgm:spPr/>
    </dgm:pt>
    <dgm:pt modelId="{D5668C4C-38B6-4E63-9EEA-C19A0965E728}" type="pres">
      <dgm:prSet presAssocID="{60A9115F-0BA4-479F-ABE4-1DB07BD343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58677D2C-79D3-423A-AE22-ACDFCBB18F55}" type="pres">
      <dgm:prSet presAssocID="{60A9115F-0BA4-479F-ABE4-1DB07BD343C6}" presName="spaceRect" presStyleCnt="0"/>
      <dgm:spPr/>
    </dgm:pt>
    <dgm:pt modelId="{9107CCFE-1976-4518-B208-7155228F1F81}" type="pres">
      <dgm:prSet presAssocID="{60A9115F-0BA4-479F-ABE4-1DB07BD343C6}" presName="parTx" presStyleLbl="revTx" presStyleIdx="2" presStyleCnt="5">
        <dgm:presLayoutVars>
          <dgm:chMax val="0"/>
          <dgm:chPref val="0"/>
        </dgm:presLayoutVars>
      </dgm:prSet>
      <dgm:spPr/>
    </dgm:pt>
    <dgm:pt modelId="{A63ADED1-BCB5-4768-B273-597294087049}" type="pres">
      <dgm:prSet presAssocID="{C4EE7B2D-285A-406F-88DE-E599A959D165}" presName="sibTrans" presStyleCnt="0"/>
      <dgm:spPr/>
    </dgm:pt>
    <dgm:pt modelId="{9E895B7D-5F81-4E7E-8398-35F96A526B07}" type="pres">
      <dgm:prSet presAssocID="{DA46D066-DEBF-4092-B900-1D2AA7825C60}" presName="compNode" presStyleCnt="0"/>
      <dgm:spPr/>
    </dgm:pt>
    <dgm:pt modelId="{E8E6BF40-96B2-4226-9FD8-2BFBDCCFEE0E}" type="pres">
      <dgm:prSet presAssocID="{DA46D066-DEBF-4092-B900-1D2AA7825C60}" presName="bgRect" presStyleLbl="bgShp" presStyleIdx="3" presStyleCnt="5"/>
      <dgm:spPr/>
    </dgm:pt>
    <dgm:pt modelId="{7501D47D-A1C6-4B62-88C2-5A8137EA28D8}" type="pres">
      <dgm:prSet presAssocID="{DA46D066-DEBF-4092-B900-1D2AA7825C6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DB79DBF5-B17F-43AB-ADD5-8B163D39E24C}" type="pres">
      <dgm:prSet presAssocID="{DA46D066-DEBF-4092-B900-1D2AA7825C60}" presName="spaceRect" presStyleCnt="0"/>
      <dgm:spPr/>
    </dgm:pt>
    <dgm:pt modelId="{6287E7BD-6D7A-44BE-908A-B7057477C504}" type="pres">
      <dgm:prSet presAssocID="{DA46D066-DEBF-4092-B900-1D2AA7825C60}" presName="parTx" presStyleLbl="revTx" presStyleIdx="3" presStyleCnt="5">
        <dgm:presLayoutVars>
          <dgm:chMax val="0"/>
          <dgm:chPref val="0"/>
        </dgm:presLayoutVars>
      </dgm:prSet>
      <dgm:spPr/>
    </dgm:pt>
    <dgm:pt modelId="{606900C8-8284-4765-BCA8-7A2A09BE2857}" type="pres">
      <dgm:prSet presAssocID="{C0197081-8255-4B0B-8D39-B409DAAFFF62}" presName="sibTrans" presStyleCnt="0"/>
      <dgm:spPr/>
    </dgm:pt>
    <dgm:pt modelId="{B9D1EA30-33E4-4B27-B255-4EA0457F5F92}" type="pres">
      <dgm:prSet presAssocID="{A2F536E9-B851-4F6D-9472-BC32B238C166}" presName="compNode" presStyleCnt="0"/>
      <dgm:spPr/>
    </dgm:pt>
    <dgm:pt modelId="{F3320AA6-31D3-41E7-A6A2-539EC8E2283F}" type="pres">
      <dgm:prSet presAssocID="{A2F536E9-B851-4F6D-9472-BC32B238C166}" presName="bgRect" presStyleLbl="bgShp" presStyleIdx="4" presStyleCnt="5"/>
      <dgm:spPr/>
    </dgm:pt>
    <dgm:pt modelId="{8881BC41-18A4-4112-9BA5-14AB01DE03B0}" type="pres">
      <dgm:prSet presAssocID="{A2F536E9-B851-4F6D-9472-BC32B238C166}"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roup of people outline"/>
        </a:ext>
      </dgm:extLst>
    </dgm:pt>
    <dgm:pt modelId="{6F5B77DA-1D00-4924-8FA3-F9535E89542E}" type="pres">
      <dgm:prSet presAssocID="{A2F536E9-B851-4F6D-9472-BC32B238C166}" presName="spaceRect" presStyleCnt="0"/>
      <dgm:spPr/>
    </dgm:pt>
    <dgm:pt modelId="{DF86D575-2DF6-4337-B00F-ED83E5C43568}" type="pres">
      <dgm:prSet presAssocID="{A2F536E9-B851-4F6D-9472-BC32B238C166}" presName="parTx" presStyleLbl="revTx" presStyleIdx="4" presStyleCnt="5">
        <dgm:presLayoutVars>
          <dgm:chMax val="0"/>
          <dgm:chPref val="0"/>
        </dgm:presLayoutVars>
      </dgm:prSet>
      <dgm:spPr/>
    </dgm:pt>
  </dgm:ptLst>
  <dgm:cxnLst>
    <dgm:cxn modelId="{B86BDB0F-3CE3-44E3-9CB4-FEA917DDA50E}" type="presOf" srcId="{A2F536E9-B851-4F6D-9472-BC32B238C166}" destId="{DF86D575-2DF6-4337-B00F-ED83E5C43568}" srcOrd="0" destOrd="0" presId="urn:microsoft.com/office/officeart/2018/2/layout/IconVerticalSolidList"/>
    <dgm:cxn modelId="{76E5CB10-2571-4E8E-86D6-46C928788207}" type="presOf" srcId="{60A9115F-0BA4-479F-ABE4-1DB07BD343C6}" destId="{9107CCFE-1976-4518-B208-7155228F1F81}" srcOrd="0" destOrd="0" presId="urn:microsoft.com/office/officeart/2018/2/layout/IconVerticalSolidList"/>
    <dgm:cxn modelId="{5827FF2E-DE68-440B-9932-54C332B36A3A}" type="presOf" srcId="{180B3138-6FA9-4481-AB6E-F857B970037A}" destId="{04C1AAA6-22D0-47FE-BFF2-F443879EFE8A}" srcOrd="0" destOrd="0" presId="urn:microsoft.com/office/officeart/2018/2/layout/IconVerticalSolidList"/>
    <dgm:cxn modelId="{C1CB953A-AD63-4BA0-8C8C-E140E05C6408}" srcId="{7338708F-448D-44BE-BDC4-664F51C3C7DE}" destId="{60A9115F-0BA4-479F-ABE4-1DB07BD343C6}" srcOrd="2" destOrd="0" parTransId="{8631EE86-3F90-4CD8-94D3-872688DAC861}" sibTransId="{C4EE7B2D-285A-406F-88DE-E599A959D165}"/>
    <dgm:cxn modelId="{35E8005C-A4FC-4730-B8FB-159C72F93203}" type="presOf" srcId="{7338708F-448D-44BE-BDC4-664F51C3C7DE}" destId="{8F6BF65E-10B9-4804-A964-9AD7B1AB09BF}" srcOrd="0" destOrd="0" presId="urn:microsoft.com/office/officeart/2018/2/layout/IconVerticalSolidList"/>
    <dgm:cxn modelId="{CA76DF70-47C4-4445-AEC8-EE08EC8C4B42}" srcId="{7338708F-448D-44BE-BDC4-664F51C3C7DE}" destId="{180B3138-6FA9-4481-AB6E-F857B970037A}" srcOrd="0" destOrd="0" parTransId="{18F39A75-E0A7-4C98-BA6D-A9567DF2ACEC}" sibTransId="{498823C0-17DB-4D38-96C4-C884FEB5D844}"/>
    <dgm:cxn modelId="{11E4C053-CB02-4F3B-8A6A-18D1F90AC501}" type="presOf" srcId="{53429AC7-0B8E-4D13-A9B5-08C8A2F49E35}" destId="{DDAC5AB4-79D4-459A-847A-E508C86964D5}" srcOrd="0" destOrd="0" presId="urn:microsoft.com/office/officeart/2018/2/layout/IconVerticalSolidList"/>
    <dgm:cxn modelId="{00D12597-25E9-4E70-9A1E-437CBC781567}" type="presOf" srcId="{DA46D066-DEBF-4092-B900-1D2AA7825C60}" destId="{6287E7BD-6D7A-44BE-908A-B7057477C504}" srcOrd="0" destOrd="0" presId="urn:microsoft.com/office/officeart/2018/2/layout/IconVerticalSolidList"/>
    <dgm:cxn modelId="{FE6F9EB1-B7FF-4CB6-8228-C2312D47C94C}" srcId="{7338708F-448D-44BE-BDC4-664F51C3C7DE}" destId="{53429AC7-0B8E-4D13-A9B5-08C8A2F49E35}" srcOrd="1" destOrd="0" parTransId="{64D37E46-E87A-46D6-BD6A-8C38D167607F}" sibTransId="{FBBD4FC5-4AC1-4C96-B0BB-1199931AF3C9}"/>
    <dgm:cxn modelId="{B7A6BED4-EF55-4E84-964A-712F27716092}" srcId="{7338708F-448D-44BE-BDC4-664F51C3C7DE}" destId="{A2F536E9-B851-4F6D-9472-BC32B238C166}" srcOrd="4" destOrd="0" parTransId="{3F095F38-E288-4A14-91D4-51EFC8F948C8}" sibTransId="{A8B4F35C-5131-4A81-A7D2-A36E64E7B073}"/>
    <dgm:cxn modelId="{2A4C13FC-E323-4EB8-B6A5-DE06EEB62D20}" srcId="{7338708F-448D-44BE-BDC4-664F51C3C7DE}" destId="{DA46D066-DEBF-4092-B900-1D2AA7825C60}" srcOrd="3" destOrd="0" parTransId="{0980CC60-28CF-45D5-8ED5-E5D657C8B68A}" sibTransId="{C0197081-8255-4B0B-8D39-B409DAAFFF62}"/>
    <dgm:cxn modelId="{D2020ACA-C803-40B3-938A-239FB97AF0CA}" type="presParOf" srcId="{8F6BF65E-10B9-4804-A964-9AD7B1AB09BF}" destId="{DBD88151-B08D-493A-8697-DF7E6F3C2C6F}" srcOrd="0" destOrd="0" presId="urn:microsoft.com/office/officeart/2018/2/layout/IconVerticalSolidList"/>
    <dgm:cxn modelId="{8138B114-DD93-4BA8-BEB2-20987D8D405E}" type="presParOf" srcId="{DBD88151-B08D-493A-8697-DF7E6F3C2C6F}" destId="{0262DFC1-4A86-40E3-93BC-8D7948482C83}" srcOrd="0" destOrd="0" presId="urn:microsoft.com/office/officeart/2018/2/layout/IconVerticalSolidList"/>
    <dgm:cxn modelId="{97D3C9B5-6375-4CF6-B6FD-6125CD8FE825}" type="presParOf" srcId="{DBD88151-B08D-493A-8697-DF7E6F3C2C6F}" destId="{918BF307-A685-4370-B496-BC041131F369}" srcOrd="1" destOrd="0" presId="urn:microsoft.com/office/officeart/2018/2/layout/IconVerticalSolidList"/>
    <dgm:cxn modelId="{7B172785-2596-4630-B889-CC93A2156B55}" type="presParOf" srcId="{DBD88151-B08D-493A-8697-DF7E6F3C2C6F}" destId="{7FB2F3A5-5982-4D30-9828-CD0DCAE5C607}" srcOrd="2" destOrd="0" presId="urn:microsoft.com/office/officeart/2018/2/layout/IconVerticalSolidList"/>
    <dgm:cxn modelId="{CFB5499C-AE66-402E-BC27-BAC02213AA0A}" type="presParOf" srcId="{DBD88151-B08D-493A-8697-DF7E6F3C2C6F}" destId="{04C1AAA6-22D0-47FE-BFF2-F443879EFE8A}" srcOrd="3" destOrd="0" presId="urn:microsoft.com/office/officeart/2018/2/layout/IconVerticalSolidList"/>
    <dgm:cxn modelId="{B848DB70-762D-4F36-B8CE-983A926F10BC}" type="presParOf" srcId="{8F6BF65E-10B9-4804-A964-9AD7B1AB09BF}" destId="{12803A95-5A83-4576-BF56-FA3B63AA38E8}" srcOrd="1" destOrd="0" presId="urn:microsoft.com/office/officeart/2018/2/layout/IconVerticalSolidList"/>
    <dgm:cxn modelId="{6E6CA65C-6575-4128-847F-004EB5B6672F}" type="presParOf" srcId="{8F6BF65E-10B9-4804-A964-9AD7B1AB09BF}" destId="{3BE0D04C-3457-4C71-BD4B-11CBBA651F25}" srcOrd="2" destOrd="0" presId="urn:microsoft.com/office/officeart/2018/2/layout/IconVerticalSolidList"/>
    <dgm:cxn modelId="{719FA37C-B6CD-4193-908E-23B4C3654679}" type="presParOf" srcId="{3BE0D04C-3457-4C71-BD4B-11CBBA651F25}" destId="{16699008-35E4-4B37-AF49-9B86840FF98D}" srcOrd="0" destOrd="0" presId="urn:microsoft.com/office/officeart/2018/2/layout/IconVerticalSolidList"/>
    <dgm:cxn modelId="{F2911881-8151-47CD-8F3F-35544C9A00CA}" type="presParOf" srcId="{3BE0D04C-3457-4C71-BD4B-11CBBA651F25}" destId="{EF068BFB-3C01-4179-9E23-B233A7F39985}" srcOrd="1" destOrd="0" presId="urn:microsoft.com/office/officeart/2018/2/layout/IconVerticalSolidList"/>
    <dgm:cxn modelId="{1229868B-4445-464B-A171-0D57E82F5061}" type="presParOf" srcId="{3BE0D04C-3457-4C71-BD4B-11CBBA651F25}" destId="{F02E5676-2AC9-4D83-9F1B-7E3F718F05C4}" srcOrd="2" destOrd="0" presId="urn:microsoft.com/office/officeart/2018/2/layout/IconVerticalSolidList"/>
    <dgm:cxn modelId="{1763D632-8866-4C21-91D2-BA1EEEF0A6E6}" type="presParOf" srcId="{3BE0D04C-3457-4C71-BD4B-11CBBA651F25}" destId="{DDAC5AB4-79D4-459A-847A-E508C86964D5}" srcOrd="3" destOrd="0" presId="urn:microsoft.com/office/officeart/2018/2/layout/IconVerticalSolidList"/>
    <dgm:cxn modelId="{8033BE84-C638-4F98-B47F-4D3A34BAFA42}" type="presParOf" srcId="{8F6BF65E-10B9-4804-A964-9AD7B1AB09BF}" destId="{E85AB857-709E-492E-AF35-2F90332075D9}" srcOrd="3" destOrd="0" presId="urn:microsoft.com/office/officeart/2018/2/layout/IconVerticalSolidList"/>
    <dgm:cxn modelId="{934A8321-B3A8-4A95-A171-3C5C0ADE1AE8}" type="presParOf" srcId="{8F6BF65E-10B9-4804-A964-9AD7B1AB09BF}" destId="{4B920A54-7246-4B7A-B485-4825A8B8F70E}" srcOrd="4" destOrd="0" presId="urn:microsoft.com/office/officeart/2018/2/layout/IconVerticalSolidList"/>
    <dgm:cxn modelId="{DC73AD94-A5EF-4C15-A645-AA7B5733FAF1}" type="presParOf" srcId="{4B920A54-7246-4B7A-B485-4825A8B8F70E}" destId="{EF73DC5D-F321-4C3D-9CDE-4AB3BEF98D19}" srcOrd="0" destOrd="0" presId="urn:microsoft.com/office/officeart/2018/2/layout/IconVerticalSolidList"/>
    <dgm:cxn modelId="{041476F8-9DE7-4865-8493-2C9837D0E6B1}" type="presParOf" srcId="{4B920A54-7246-4B7A-B485-4825A8B8F70E}" destId="{D5668C4C-38B6-4E63-9EEA-C19A0965E728}" srcOrd="1" destOrd="0" presId="urn:microsoft.com/office/officeart/2018/2/layout/IconVerticalSolidList"/>
    <dgm:cxn modelId="{7250B3E4-F188-4CD7-AB99-F7E1BA4AE589}" type="presParOf" srcId="{4B920A54-7246-4B7A-B485-4825A8B8F70E}" destId="{58677D2C-79D3-423A-AE22-ACDFCBB18F55}" srcOrd="2" destOrd="0" presId="urn:microsoft.com/office/officeart/2018/2/layout/IconVerticalSolidList"/>
    <dgm:cxn modelId="{1A510D97-7D28-4F78-8400-A59DA65FD16B}" type="presParOf" srcId="{4B920A54-7246-4B7A-B485-4825A8B8F70E}" destId="{9107CCFE-1976-4518-B208-7155228F1F81}" srcOrd="3" destOrd="0" presId="urn:microsoft.com/office/officeart/2018/2/layout/IconVerticalSolidList"/>
    <dgm:cxn modelId="{2911143B-C914-45EB-8724-C5C05DAB8958}" type="presParOf" srcId="{8F6BF65E-10B9-4804-A964-9AD7B1AB09BF}" destId="{A63ADED1-BCB5-4768-B273-597294087049}" srcOrd="5" destOrd="0" presId="urn:microsoft.com/office/officeart/2018/2/layout/IconVerticalSolidList"/>
    <dgm:cxn modelId="{7F53CD8C-2C48-4A45-9A96-DDB8A5FACD51}" type="presParOf" srcId="{8F6BF65E-10B9-4804-A964-9AD7B1AB09BF}" destId="{9E895B7D-5F81-4E7E-8398-35F96A526B07}" srcOrd="6" destOrd="0" presId="urn:microsoft.com/office/officeart/2018/2/layout/IconVerticalSolidList"/>
    <dgm:cxn modelId="{34404FBF-C711-4224-96EA-8CF0C329544C}" type="presParOf" srcId="{9E895B7D-5F81-4E7E-8398-35F96A526B07}" destId="{E8E6BF40-96B2-4226-9FD8-2BFBDCCFEE0E}" srcOrd="0" destOrd="0" presId="urn:microsoft.com/office/officeart/2018/2/layout/IconVerticalSolidList"/>
    <dgm:cxn modelId="{787AB65E-7624-4DAA-AC10-89F618D26C7B}" type="presParOf" srcId="{9E895B7D-5F81-4E7E-8398-35F96A526B07}" destId="{7501D47D-A1C6-4B62-88C2-5A8137EA28D8}" srcOrd="1" destOrd="0" presId="urn:microsoft.com/office/officeart/2018/2/layout/IconVerticalSolidList"/>
    <dgm:cxn modelId="{6B4CF647-61C8-4EFD-BB7D-98CEE5876E0F}" type="presParOf" srcId="{9E895B7D-5F81-4E7E-8398-35F96A526B07}" destId="{DB79DBF5-B17F-43AB-ADD5-8B163D39E24C}" srcOrd="2" destOrd="0" presId="urn:microsoft.com/office/officeart/2018/2/layout/IconVerticalSolidList"/>
    <dgm:cxn modelId="{C22C690B-8E05-42DF-8351-222FE821C029}" type="presParOf" srcId="{9E895B7D-5F81-4E7E-8398-35F96A526B07}" destId="{6287E7BD-6D7A-44BE-908A-B7057477C504}" srcOrd="3" destOrd="0" presId="urn:microsoft.com/office/officeart/2018/2/layout/IconVerticalSolidList"/>
    <dgm:cxn modelId="{D0029316-8AA3-4F75-BEE4-C7740407EE23}" type="presParOf" srcId="{8F6BF65E-10B9-4804-A964-9AD7B1AB09BF}" destId="{606900C8-8284-4765-BCA8-7A2A09BE2857}" srcOrd="7" destOrd="0" presId="urn:microsoft.com/office/officeart/2018/2/layout/IconVerticalSolidList"/>
    <dgm:cxn modelId="{366D67E2-3C10-431B-8369-9B2D503AE450}" type="presParOf" srcId="{8F6BF65E-10B9-4804-A964-9AD7B1AB09BF}" destId="{B9D1EA30-33E4-4B27-B255-4EA0457F5F92}" srcOrd="8" destOrd="0" presId="urn:microsoft.com/office/officeart/2018/2/layout/IconVerticalSolidList"/>
    <dgm:cxn modelId="{3A9DC909-332F-4B0A-B363-985619AE33C0}" type="presParOf" srcId="{B9D1EA30-33E4-4B27-B255-4EA0457F5F92}" destId="{F3320AA6-31D3-41E7-A6A2-539EC8E2283F}" srcOrd="0" destOrd="0" presId="urn:microsoft.com/office/officeart/2018/2/layout/IconVerticalSolidList"/>
    <dgm:cxn modelId="{44D6B486-2F88-4B93-A371-0BF8625C6AC8}" type="presParOf" srcId="{B9D1EA30-33E4-4B27-B255-4EA0457F5F92}" destId="{8881BC41-18A4-4112-9BA5-14AB01DE03B0}" srcOrd="1" destOrd="0" presId="urn:microsoft.com/office/officeart/2018/2/layout/IconVerticalSolidList"/>
    <dgm:cxn modelId="{CC6BA06E-E4A9-45EA-BAE4-CE585FE0F9D7}" type="presParOf" srcId="{B9D1EA30-33E4-4B27-B255-4EA0457F5F92}" destId="{6F5B77DA-1D00-4924-8FA3-F9535E89542E}" srcOrd="2" destOrd="0" presId="urn:microsoft.com/office/officeart/2018/2/layout/IconVerticalSolidList"/>
    <dgm:cxn modelId="{580178F0-4F82-40C0-A05D-AE95582A97A8}" type="presParOf" srcId="{B9D1EA30-33E4-4B27-B255-4EA0457F5F92}" destId="{DF86D575-2DF6-4337-B00F-ED83E5C435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BF799E-0344-4333-BB17-3102EA25F1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7844DE2-DB67-4B35-B7F3-888D43D65662}">
      <dgm:prSet/>
      <dgm:spPr/>
      <dgm:t>
        <a:bodyPr/>
        <a:lstStyle/>
        <a:p>
          <a:pPr>
            <a:lnSpc>
              <a:spcPct val="100000"/>
            </a:lnSpc>
          </a:pPr>
          <a:r>
            <a:rPr lang="en-GB"/>
            <a:t>Challenge</a:t>
          </a:r>
          <a:endParaRPr lang="en-US"/>
        </a:p>
      </dgm:t>
    </dgm:pt>
    <dgm:pt modelId="{3F65ADFA-B4B0-471C-9EA9-E1923DB62778}" type="parTrans" cxnId="{5A4506DC-13CC-42B8-B6D3-B11A4B96FB76}">
      <dgm:prSet/>
      <dgm:spPr/>
      <dgm:t>
        <a:bodyPr/>
        <a:lstStyle/>
        <a:p>
          <a:endParaRPr lang="en-US"/>
        </a:p>
      </dgm:t>
    </dgm:pt>
    <dgm:pt modelId="{0DEF6063-F159-4EC4-813C-E1D7919CD60B}" type="sibTrans" cxnId="{5A4506DC-13CC-42B8-B6D3-B11A4B96FB76}">
      <dgm:prSet/>
      <dgm:spPr/>
      <dgm:t>
        <a:bodyPr/>
        <a:lstStyle/>
        <a:p>
          <a:endParaRPr lang="en-US"/>
        </a:p>
      </dgm:t>
    </dgm:pt>
    <dgm:pt modelId="{D64FACEA-FDFF-4116-A942-720E3E85141A}">
      <dgm:prSet/>
      <dgm:spPr/>
      <dgm:t>
        <a:bodyPr/>
        <a:lstStyle/>
        <a:p>
          <a:pPr>
            <a:lnSpc>
              <a:spcPct val="100000"/>
            </a:lnSpc>
          </a:pPr>
          <a:r>
            <a:rPr lang="en-GB"/>
            <a:t>Product/outcome</a:t>
          </a:r>
          <a:endParaRPr lang="en-US"/>
        </a:p>
      </dgm:t>
    </dgm:pt>
    <dgm:pt modelId="{F8D5BBFB-A72B-46AF-9464-6A57EF4E05B3}" type="parTrans" cxnId="{F69AFF79-F6FA-48D8-A4A3-2FFB0CF0DE80}">
      <dgm:prSet/>
      <dgm:spPr/>
      <dgm:t>
        <a:bodyPr/>
        <a:lstStyle/>
        <a:p>
          <a:endParaRPr lang="en-US"/>
        </a:p>
      </dgm:t>
    </dgm:pt>
    <dgm:pt modelId="{4271ADAF-F72B-426C-8478-7E75E5B262C3}" type="sibTrans" cxnId="{F69AFF79-F6FA-48D8-A4A3-2FFB0CF0DE80}">
      <dgm:prSet/>
      <dgm:spPr/>
      <dgm:t>
        <a:bodyPr/>
        <a:lstStyle/>
        <a:p>
          <a:endParaRPr lang="en-US"/>
        </a:p>
      </dgm:t>
    </dgm:pt>
    <dgm:pt modelId="{28D6FC4E-A742-49DE-9561-EA86501DAE9E}">
      <dgm:prSet/>
      <dgm:spPr/>
      <dgm:t>
        <a:bodyPr/>
        <a:lstStyle/>
        <a:p>
          <a:pPr>
            <a:lnSpc>
              <a:spcPct val="100000"/>
            </a:lnSpc>
          </a:pPr>
          <a:r>
            <a:rPr lang="en-GB"/>
            <a:t>Transfer </a:t>
          </a:r>
          <a:endParaRPr lang="en-US"/>
        </a:p>
      </dgm:t>
    </dgm:pt>
    <dgm:pt modelId="{E4877624-1116-490A-9D39-F01319D505AB}" type="parTrans" cxnId="{D521EB35-8A90-4BDC-8AD0-7F2A3E94D84B}">
      <dgm:prSet/>
      <dgm:spPr/>
      <dgm:t>
        <a:bodyPr/>
        <a:lstStyle/>
        <a:p>
          <a:endParaRPr lang="en-US"/>
        </a:p>
      </dgm:t>
    </dgm:pt>
    <dgm:pt modelId="{ECFFA872-8A69-40EC-B3D1-AE09BA4B75F9}" type="sibTrans" cxnId="{D521EB35-8A90-4BDC-8AD0-7F2A3E94D84B}">
      <dgm:prSet/>
      <dgm:spPr/>
      <dgm:t>
        <a:bodyPr/>
        <a:lstStyle/>
        <a:p>
          <a:endParaRPr lang="en-US"/>
        </a:p>
      </dgm:t>
    </dgm:pt>
    <dgm:pt modelId="{F6CF645E-DEA5-459C-8793-30A578E03267}">
      <dgm:prSet/>
      <dgm:spPr/>
      <dgm:t>
        <a:bodyPr/>
        <a:lstStyle/>
        <a:p>
          <a:pPr>
            <a:lnSpc>
              <a:spcPct val="100000"/>
            </a:lnSpc>
          </a:pPr>
          <a:r>
            <a:rPr lang="en-GB"/>
            <a:t>Metacognition</a:t>
          </a:r>
          <a:endParaRPr lang="en-US"/>
        </a:p>
      </dgm:t>
    </dgm:pt>
    <dgm:pt modelId="{BE1871BE-2261-4678-92B5-AC4C17696459}" type="parTrans" cxnId="{C55B2B91-DC61-4F55-A3EC-0B4375BE6EBF}">
      <dgm:prSet/>
      <dgm:spPr/>
      <dgm:t>
        <a:bodyPr/>
        <a:lstStyle/>
        <a:p>
          <a:endParaRPr lang="en-US"/>
        </a:p>
      </dgm:t>
    </dgm:pt>
    <dgm:pt modelId="{318B2EFE-027A-44F5-849A-2AA7BBF817C1}" type="sibTrans" cxnId="{C55B2B91-DC61-4F55-A3EC-0B4375BE6EBF}">
      <dgm:prSet/>
      <dgm:spPr/>
      <dgm:t>
        <a:bodyPr/>
        <a:lstStyle/>
        <a:p>
          <a:endParaRPr lang="en-US"/>
        </a:p>
      </dgm:t>
    </dgm:pt>
    <dgm:pt modelId="{351020B4-92E4-4252-8A68-01464A0559A2}">
      <dgm:prSet/>
      <dgm:spPr/>
      <dgm:t>
        <a:bodyPr/>
        <a:lstStyle/>
        <a:p>
          <a:pPr>
            <a:lnSpc>
              <a:spcPct val="100000"/>
            </a:lnSpc>
          </a:pPr>
          <a:r>
            <a:rPr lang="en-GB"/>
            <a:t>Recognisable to stakeholders</a:t>
          </a:r>
          <a:endParaRPr lang="en-US"/>
        </a:p>
      </dgm:t>
    </dgm:pt>
    <dgm:pt modelId="{A0F0A4A1-C13D-452E-BF82-4446002ECE68}" type="parTrans" cxnId="{566CB8EF-E535-495C-8D28-395DEE88F65D}">
      <dgm:prSet/>
      <dgm:spPr/>
      <dgm:t>
        <a:bodyPr/>
        <a:lstStyle/>
        <a:p>
          <a:endParaRPr lang="en-US"/>
        </a:p>
      </dgm:t>
    </dgm:pt>
    <dgm:pt modelId="{D77A37F3-97B8-41A4-9B54-2DA5E57619FA}" type="sibTrans" cxnId="{566CB8EF-E535-495C-8D28-395DEE88F65D}">
      <dgm:prSet/>
      <dgm:spPr/>
      <dgm:t>
        <a:bodyPr/>
        <a:lstStyle/>
        <a:p>
          <a:endParaRPr lang="en-US"/>
        </a:p>
      </dgm:t>
    </dgm:pt>
    <dgm:pt modelId="{E650D2E9-0568-4E76-96A2-A523B880D4EB}">
      <dgm:prSet/>
      <dgm:spPr/>
      <dgm:t>
        <a:bodyPr/>
        <a:lstStyle/>
        <a:p>
          <a:pPr>
            <a:lnSpc>
              <a:spcPct val="100000"/>
            </a:lnSpc>
          </a:pPr>
          <a:r>
            <a:rPr lang="en-GB"/>
            <a:t>Fidelity</a:t>
          </a:r>
          <a:endParaRPr lang="en-US"/>
        </a:p>
      </dgm:t>
    </dgm:pt>
    <dgm:pt modelId="{AB89E56A-D9AD-48DA-BFBC-154641ABCB7C}" type="parTrans" cxnId="{76209AF3-E8CE-401D-9FE3-2A97BDAC88C4}">
      <dgm:prSet/>
      <dgm:spPr/>
      <dgm:t>
        <a:bodyPr/>
        <a:lstStyle/>
        <a:p>
          <a:endParaRPr lang="en-US"/>
        </a:p>
      </dgm:t>
    </dgm:pt>
    <dgm:pt modelId="{5F64A9BA-0902-44BE-A60F-CBB057C841F7}" type="sibTrans" cxnId="{76209AF3-E8CE-401D-9FE3-2A97BDAC88C4}">
      <dgm:prSet/>
      <dgm:spPr/>
      <dgm:t>
        <a:bodyPr/>
        <a:lstStyle/>
        <a:p>
          <a:endParaRPr lang="en-US"/>
        </a:p>
      </dgm:t>
    </dgm:pt>
    <dgm:pt modelId="{64E8CA78-9673-4D23-B7E1-FC435F582044}">
      <dgm:prSet/>
      <dgm:spPr/>
      <dgm:t>
        <a:bodyPr/>
        <a:lstStyle/>
        <a:p>
          <a:pPr>
            <a:lnSpc>
              <a:spcPct val="100000"/>
            </a:lnSpc>
          </a:pPr>
          <a:r>
            <a:rPr lang="en-GB"/>
            <a:t>Discussion and feedback </a:t>
          </a:r>
          <a:endParaRPr lang="en-US"/>
        </a:p>
      </dgm:t>
    </dgm:pt>
    <dgm:pt modelId="{AA45A16B-413E-4C11-9C79-49683BCAC0CA}" type="parTrans" cxnId="{E943781D-7FAE-40A6-8A5A-B186559E2171}">
      <dgm:prSet/>
      <dgm:spPr/>
      <dgm:t>
        <a:bodyPr/>
        <a:lstStyle/>
        <a:p>
          <a:endParaRPr lang="en-US"/>
        </a:p>
      </dgm:t>
    </dgm:pt>
    <dgm:pt modelId="{D66D84E1-582A-4FFF-B641-653D3D1464CE}" type="sibTrans" cxnId="{E943781D-7FAE-40A6-8A5A-B186559E2171}">
      <dgm:prSet/>
      <dgm:spPr/>
      <dgm:t>
        <a:bodyPr/>
        <a:lstStyle/>
        <a:p>
          <a:endParaRPr lang="en-US"/>
        </a:p>
      </dgm:t>
    </dgm:pt>
    <dgm:pt modelId="{C92B32ED-AB98-4422-A5BE-C6518B914A35}">
      <dgm:prSet/>
      <dgm:spPr/>
      <dgm:t>
        <a:bodyPr/>
        <a:lstStyle/>
        <a:p>
          <a:pPr>
            <a:lnSpc>
              <a:spcPct val="100000"/>
            </a:lnSpc>
          </a:pPr>
          <a:r>
            <a:rPr lang="en-GB"/>
            <a:t>Collaboration</a:t>
          </a:r>
          <a:endParaRPr lang="en-US"/>
        </a:p>
      </dgm:t>
    </dgm:pt>
    <dgm:pt modelId="{F243EE12-B1FD-45CD-8BB5-F71B9AA90FD2}" type="parTrans" cxnId="{C7CCD7F0-70CE-4BB0-A156-2A372BF06DED}">
      <dgm:prSet/>
      <dgm:spPr/>
      <dgm:t>
        <a:bodyPr/>
        <a:lstStyle/>
        <a:p>
          <a:endParaRPr lang="en-US"/>
        </a:p>
      </dgm:t>
    </dgm:pt>
    <dgm:pt modelId="{BAE5DDCA-F07B-492F-8E61-7D644367A872}" type="sibTrans" cxnId="{C7CCD7F0-70CE-4BB0-A156-2A372BF06DED}">
      <dgm:prSet/>
      <dgm:spPr/>
      <dgm:t>
        <a:bodyPr/>
        <a:lstStyle/>
        <a:p>
          <a:endParaRPr lang="en-US"/>
        </a:p>
      </dgm:t>
    </dgm:pt>
    <dgm:pt modelId="{8A2F3EDD-D081-450C-AEE6-B3DECA6A4F67}" type="pres">
      <dgm:prSet presAssocID="{7DBF799E-0344-4333-BB17-3102EA25F13E}" presName="root" presStyleCnt="0">
        <dgm:presLayoutVars>
          <dgm:dir/>
          <dgm:resizeHandles val="exact"/>
        </dgm:presLayoutVars>
      </dgm:prSet>
      <dgm:spPr/>
    </dgm:pt>
    <dgm:pt modelId="{28D2EC89-0880-4217-B5C2-A77A53941F84}" type="pres">
      <dgm:prSet presAssocID="{D7844DE2-DB67-4B35-B7F3-888D43D65662}" presName="compNode" presStyleCnt="0"/>
      <dgm:spPr/>
    </dgm:pt>
    <dgm:pt modelId="{04DA3426-26D6-40DD-A566-37543764E106}" type="pres">
      <dgm:prSet presAssocID="{D7844DE2-DB67-4B35-B7F3-888D43D65662}" presName="bgRect" presStyleLbl="bgShp" presStyleIdx="0" presStyleCnt="8"/>
      <dgm:spPr/>
    </dgm:pt>
    <dgm:pt modelId="{D26109A9-ADAC-4F41-876B-98801B9D47C1}" type="pres">
      <dgm:prSet presAssocID="{D7844DE2-DB67-4B35-B7F3-888D43D6566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327C9093-A7B0-4AC6-A491-336FB1C17A29}" type="pres">
      <dgm:prSet presAssocID="{D7844DE2-DB67-4B35-B7F3-888D43D65662}" presName="spaceRect" presStyleCnt="0"/>
      <dgm:spPr/>
    </dgm:pt>
    <dgm:pt modelId="{93475B8A-8721-4E9B-9914-64E4E721556D}" type="pres">
      <dgm:prSet presAssocID="{D7844DE2-DB67-4B35-B7F3-888D43D65662}" presName="parTx" presStyleLbl="revTx" presStyleIdx="0" presStyleCnt="8">
        <dgm:presLayoutVars>
          <dgm:chMax val="0"/>
          <dgm:chPref val="0"/>
        </dgm:presLayoutVars>
      </dgm:prSet>
      <dgm:spPr/>
    </dgm:pt>
    <dgm:pt modelId="{F4D6C611-0D28-4EA0-868F-75B5DA2A8C60}" type="pres">
      <dgm:prSet presAssocID="{0DEF6063-F159-4EC4-813C-E1D7919CD60B}" presName="sibTrans" presStyleCnt="0"/>
      <dgm:spPr/>
    </dgm:pt>
    <dgm:pt modelId="{757E9593-DF23-4984-B139-BCF2AB79434A}" type="pres">
      <dgm:prSet presAssocID="{D64FACEA-FDFF-4116-A942-720E3E85141A}" presName="compNode" presStyleCnt="0"/>
      <dgm:spPr/>
    </dgm:pt>
    <dgm:pt modelId="{3F446C87-417D-4D79-A6C7-B41F1A507B87}" type="pres">
      <dgm:prSet presAssocID="{D64FACEA-FDFF-4116-A942-720E3E85141A}" presName="bgRect" presStyleLbl="bgShp" presStyleIdx="1" presStyleCnt="8"/>
      <dgm:spPr/>
    </dgm:pt>
    <dgm:pt modelId="{BF0E14D1-0CCE-4E33-ADAB-E2986B2B147B}" type="pres">
      <dgm:prSet presAssocID="{D64FACEA-FDFF-4116-A942-720E3E85141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17FA07C7-2943-4E96-9A69-821291E4CA87}" type="pres">
      <dgm:prSet presAssocID="{D64FACEA-FDFF-4116-A942-720E3E85141A}" presName="spaceRect" presStyleCnt="0"/>
      <dgm:spPr/>
    </dgm:pt>
    <dgm:pt modelId="{6E6D9363-D47B-48BB-9CB6-2E4F5DADF5EB}" type="pres">
      <dgm:prSet presAssocID="{D64FACEA-FDFF-4116-A942-720E3E85141A}" presName="parTx" presStyleLbl="revTx" presStyleIdx="1" presStyleCnt="8">
        <dgm:presLayoutVars>
          <dgm:chMax val="0"/>
          <dgm:chPref val="0"/>
        </dgm:presLayoutVars>
      </dgm:prSet>
      <dgm:spPr/>
    </dgm:pt>
    <dgm:pt modelId="{CC25EBF5-0CB7-4E9E-9795-707018AC8799}" type="pres">
      <dgm:prSet presAssocID="{4271ADAF-F72B-426C-8478-7E75E5B262C3}" presName="sibTrans" presStyleCnt="0"/>
      <dgm:spPr/>
    </dgm:pt>
    <dgm:pt modelId="{8A719FF2-9374-44A0-8125-EBAE9F1B0110}" type="pres">
      <dgm:prSet presAssocID="{28D6FC4E-A742-49DE-9561-EA86501DAE9E}" presName="compNode" presStyleCnt="0"/>
      <dgm:spPr/>
    </dgm:pt>
    <dgm:pt modelId="{05723006-8530-46B0-B9AE-445209C0DEFE}" type="pres">
      <dgm:prSet presAssocID="{28D6FC4E-A742-49DE-9561-EA86501DAE9E}" presName="bgRect" presStyleLbl="bgShp" presStyleIdx="2" presStyleCnt="8"/>
      <dgm:spPr/>
    </dgm:pt>
    <dgm:pt modelId="{5886441D-9CAA-4DC6-8E42-B816ACECB90F}" type="pres">
      <dgm:prSet presAssocID="{28D6FC4E-A742-49DE-9561-EA86501DAE9E}"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nsfer"/>
        </a:ext>
      </dgm:extLst>
    </dgm:pt>
    <dgm:pt modelId="{6EF6BBA7-C943-418B-9669-F25AFE265CC7}" type="pres">
      <dgm:prSet presAssocID="{28D6FC4E-A742-49DE-9561-EA86501DAE9E}" presName="spaceRect" presStyleCnt="0"/>
      <dgm:spPr/>
    </dgm:pt>
    <dgm:pt modelId="{C807D565-D67A-4C74-8013-BB794F43BB2B}" type="pres">
      <dgm:prSet presAssocID="{28D6FC4E-A742-49DE-9561-EA86501DAE9E}" presName="parTx" presStyleLbl="revTx" presStyleIdx="2" presStyleCnt="8">
        <dgm:presLayoutVars>
          <dgm:chMax val="0"/>
          <dgm:chPref val="0"/>
        </dgm:presLayoutVars>
      </dgm:prSet>
      <dgm:spPr/>
    </dgm:pt>
    <dgm:pt modelId="{CFAC7DF5-B4CC-4F0F-8FE2-09F0FB5DEDBA}" type="pres">
      <dgm:prSet presAssocID="{ECFFA872-8A69-40EC-B3D1-AE09BA4B75F9}" presName="sibTrans" presStyleCnt="0"/>
      <dgm:spPr/>
    </dgm:pt>
    <dgm:pt modelId="{814FF351-AF3A-42BE-A72D-9BAF8A554395}" type="pres">
      <dgm:prSet presAssocID="{F6CF645E-DEA5-459C-8793-30A578E03267}" presName="compNode" presStyleCnt="0"/>
      <dgm:spPr/>
    </dgm:pt>
    <dgm:pt modelId="{1710B8BB-AB75-47EE-B30E-CBBFACFFF053}" type="pres">
      <dgm:prSet presAssocID="{F6CF645E-DEA5-459C-8793-30A578E03267}" presName="bgRect" presStyleLbl="bgShp" presStyleIdx="3" presStyleCnt="8"/>
      <dgm:spPr/>
    </dgm:pt>
    <dgm:pt modelId="{B86F57C3-A2B7-4769-9833-9822887C38C7}" type="pres">
      <dgm:prSet presAssocID="{F6CF645E-DEA5-459C-8793-30A578E0326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65A3AE30-5569-4240-ACE9-3BD0304AACD4}" type="pres">
      <dgm:prSet presAssocID="{F6CF645E-DEA5-459C-8793-30A578E03267}" presName="spaceRect" presStyleCnt="0"/>
      <dgm:spPr/>
    </dgm:pt>
    <dgm:pt modelId="{9BB0EF99-0FEA-49A5-9095-EC629F8A1380}" type="pres">
      <dgm:prSet presAssocID="{F6CF645E-DEA5-459C-8793-30A578E03267}" presName="parTx" presStyleLbl="revTx" presStyleIdx="3" presStyleCnt="8">
        <dgm:presLayoutVars>
          <dgm:chMax val="0"/>
          <dgm:chPref val="0"/>
        </dgm:presLayoutVars>
      </dgm:prSet>
      <dgm:spPr/>
    </dgm:pt>
    <dgm:pt modelId="{87F796E0-274E-488D-A47D-DB0BD36FEB52}" type="pres">
      <dgm:prSet presAssocID="{318B2EFE-027A-44F5-849A-2AA7BBF817C1}" presName="sibTrans" presStyleCnt="0"/>
      <dgm:spPr/>
    </dgm:pt>
    <dgm:pt modelId="{9F6F3657-47BA-4C44-AA89-CF4826AEA80C}" type="pres">
      <dgm:prSet presAssocID="{351020B4-92E4-4252-8A68-01464A0559A2}" presName="compNode" presStyleCnt="0"/>
      <dgm:spPr/>
    </dgm:pt>
    <dgm:pt modelId="{3A869607-5A0A-4098-8555-2BE04EBCC25D}" type="pres">
      <dgm:prSet presAssocID="{351020B4-92E4-4252-8A68-01464A0559A2}" presName="bgRect" presStyleLbl="bgShp" presStyleIdx="4" presStyleCnt="8"/>
      <dgm:spPr/>
    </dgm:pt>
    <dgm:pt modelId="{A0C0572B-F8CD-4C1A-84EA-407774EDEB84}" type="pres">
      <dgm:prSet presAssocID="{351020B4-92E4-4252-8A68-01464A0559A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4A4B65ED-4A79-46B5-92C9-D17507DA4B09}" type="pres">
      <dgm:prSet presAssocID="{351020B4-92E4-4252-8A68-01464A0559A2}" presName="spaceRect" presStyleCnt="0"/>
      <dgm:spPr/>
    </dgm:pt>
    <dgm:pt modelId="{B74E80B6-28DF-48C9-83BD-E11529BC7A75}" type="pres">
      <dgm:prSet presAssocID="{351020B4-92E4-4252-8A68-01464A0559A2}" presName="parTx" presStyleLbl="revTx" presStyleIdx="4" presStyleCnt="8">
        <dgm:presLayoutVars>
          <dgm:chMax val="0"/>
          <dgm:chPref val="0"/>
        </dgm:presLayoutVars>
      </dgm:prSet>
      <dgm:spPr/>
    </dgm:pt>
    <dgm:pt modelId="{A3D4252D-F9F5-4BAE-9600-D62B12084DE4}" type="pres">
      <dgm:prSet presAssocID="{D77A37F3-97B8-41A4-9B54-2DA5E57619FA}" presName="sibTrans" presStyleCnt="0"/>
      <dgm:spPr/>
    </dgm:pt>
    <dgm:pt modelId="{1791B828-C109-465E-B9CC-1F4A50E61CED}" type="pres">
      <dgm:prSet presAssocID="{E650D2E9-0568-4E76-96A2-A523B880D4EB}" presName="compNode" presStyleCnt="0"/>
      <dgm:spPr/>
    </dgm:pt>
    <dgm:pt modelId="{CE41D94B-C2E3-4E27-929A-D643A09C46A9}" type="pres">
      <dgm:prSet presAssocID="{E650D2E9-0568-4E76-96A2-A523B880D4EB}" presName="bgRect" presStyleLbl="bgShp" presStyleIdx="5" presStyleCnt="8"/>
      <dgm:spPr/>
    </dgm:pt>
    <dgm:pt modelId="{81FC1DC5-1052-4F40-9468-81106E390D59}" type="pres">
      <dgm:prSet presAssocID="{E650D2E9-0568-4E76-96A2-A523B880D4E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B6DDDBE0-CFE8-4BEF-9FC0-A2DEDE335606}" type="pres">
      <dgm:prSet presAssocID="{E650D2E9-0568-4E76-96A2-A523B880D4EB}" presName="spaceRect" presStyleCnt="0"/>
      <dgm:spPr/>
    </dgm:pt>
    <dgm:pt modelId="{EFCD6FC3-49EE-4DC7-AC76-E58C3D6F4CDB}" type="pres">
      <dgm:prSet presAssocID="{E650D2E9-0568-4E76-96A2-A523B880D4EB}" presName="parTx" presStyleLbl="revTx" presStyleIdx="5" presStyleCnt="8">
        <dgm:presLayoutVars>
          <dgm:chMax val="0"/>
          <dgm:chPref val="0"/>
        </dgm:presLayoutVars>
      </dgm:prSet>
      <dgm:spPr/>
    </dgm:pt>
    <dgm:pt modelId="{655326E5-3256-4E4F-AF00-5D4090CF597A}" type="pres">
      <dgm:prSet presAssocID="{5F64A9BA-0902-44BE-A60F-CBB057C841F7}" presName="sibTrans" presStyleCnt="0"/>
      <dgm:spPr/>
    </dgm:pt>
    <dgm:pt modelId="{A3C7D6A4-118F-44EE-95F2-58D86C8E5929}" type="pres">
      <dgm:prSet presAssocID="{64E8CA78-9673-4D23-B7E1-FC435F582044}" presName="compNode" presStyleCnt="0"/>
      <dgm:spPr/>
    </dgm:pt>
    <dgm:pt modelId="{0EC6AF0C-1354-4344-8C52-9DA802FA98E6}" type="pres">
      <dgm:prSet presAssocID="{64E8CA78-9673-4D23-B7E1-FC435F582044}" presName="bgRect" presStyleLbl="bgShp" presStyleIdx="6" presStyleCnt="8"/>
      <dgm:spPr/>
    </dgm:pt>
    <dgm:pt modelId="{BEF75386-E264-424E-B7FE-1CE502847196}" type="pres">
      <dgm:prSet presAssocID="{64E8CA78-9673-4D23-B7E1-FC435F58204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85E595C9-AC90-489F-AF65-A2BF186E8460}" type="pres">
      <dgm:prSet presAssocID="{64E8CA78-9673-4D23-B7E1-FC435F582044}" presName="spaceRect" presStyleCnt="0"/>
      <dgm:spPr/>
    </dgm:pt>
    <dgm:pt modelId="{F819EA04-07F3-4D8B-A069-9782F5331A8C}" type="pres">
      <dgm:prSet presAssocID="{64E8CA78-9673-4D23-B7E1-FC435F582044}" presName="parTx" presStyleLbl="revTx" presStyleIdx="6" presStyleCnt="8">
        <dgm:presLayoutVars>
          <dgm:chMax val="0"/>
          <dgm:chPref val="0"/>
        </dgm:presLayoutVars>
      </dgm:prSet>
      <dgm:spPr/>
    </dgm:pt>
    <dgm:pt modelId="{20F5E6EE-D6B0-4FCE-9F0F-D9F88E039DF4}" type="pres">
      <dgm:prSet presAssocID="{D66D84E1-582A-4FFF-B641-653D3D1464CE}" presName="sibTrans" presStyleCnt="0"/>
      <dgm:spPr/>
    </dgm:pt>
    <dgm:pt modelId="{C30BECA0-2930-4AA9-8618-6C8EE9B71B2E}" type="pres">
      <dgm:prSet presAssocID="{C92B32ED-AB98-4422-A5BE-C6518B914A35}" presName="compNode" presStyleCnt="0"/>
      <dgm:spPr/>
    </dgm:pt>
    <dgm:pt modelId="{96670587-7FEB-4295-ACB5-2EA2D8C9D53F}" type="pres">
      <dgm:prSet presAssocID="{C92B32ED-AB98-4422-A5BE-C6518B914A35}" presName="bgRect" presStyleLbl="bgShp" presStyleIdx="7" presStyleCnt="8"/>
      <dgm:spPr/>
    </dgm:pt>
    <dgm:pt modelId="{DC87B5AD-B688-46D8-A654-22A905CDCD84}" type="pres">
      <dgm:prSet presAssocID="{C92B32ED-AB98-4422-A5BE-C6518B914A3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Users"/>
        </a:ext>
      </dgm:extLst>
    </dgm:pt>
    <dgm:pt modelId="{94F10A2A-70DB-4DB1-A993-D9911EBC9566}" type="pres">
      <dgm:prSet presAssocID="{C92B32ED-AB98-4422-A5BE-C6518B914A35}" presName="spaceRect" presStyleCnt="0"/>
      <dgm:spPr/>
    </dgm:pt>
    <dgm:pt modelId="{A880F255-BB92-43AA-8290-E6992C3F729D}" type="pres">
      <dgm:prSet presAssocID="{C92B32ED-AB98-4422-A5BE-C6518B914A35}" presName="parTx" presStyleLbl="revTx" presStyleIdx="7" presStyleCnt="8">
        <dgm:presLayoutVars>
          <dgm:chMax val="0"/>
          <dgm:chPref val="0"/>
        </dgm:presLayoutVars>
      </dgm:prSet>
      <dgm:spPr/>
    </dgm:pt>
  </dgm:ptLst>
  <dgm:cxnLst>
    <dgm:cxn modelId="{E943781D-7FAE-40A6-8A5A-B186559E2171}" srcId="{7DBF799E-0344-4333-BB17-3102EA25F13E}" destId="{64E8CA78-9673-4D23-B7E1-FC435F582044}" srcOrd="6" destOrd="0" parTransId="{AA45A16B-413E-4C11-9C79-49683BCAC0CA}" sibTransId="{D66D84E1-582A-4FFF-B641-653D3D1464CE}"/>
    <dgm:cxn modelId="{514FF81F-AB30-42FF-9E54-4968957347E4}" type="presOf" srcId="{E650D2E9-0568-4E76-96A2-A523B880D4EB}" destId="{EFCD6FC3-49EE-4DC7-AC76-E58C3D6F4CDB}" srcOrd="0" destOrd="0" presId="urn:microsoft.com/office/officeart/2018/2/layout/IconVerticalSolidList"/>
    <dgm:cxn modelId="{E1377D28-E0FE-406A-8006-966D21BD3E60}" type="presOf" srcId="{7DBF799E-0344-4333-BB17-3102EA25F13E}" destId="{8A2F3EDD-D081-450C-AEE6-B3DECA6A4F67}" srcOrd="0" destOrd="0" presId="urn:microsoft.com/office/officeart/2018/2/layout/IconVerticalSolidList"/>
    <dgm:cxn modelId="{D521EB35-8A90-4BDC-8AD0-7F2A3E94D84B}" srcId="{7DBF799E-0344-4333-BB17-3102EA25F13E}" destId="{28D6FC4E-A742-49DE-9561-EA86501DAE9E}" srcOrd="2" destOrd="0" parTransId="{E4877624-1116-490A-9D39-F01319D505AB}" sibTransId="{ECFFA872-8A69-40EC-B3D1-AE09BA4B75F9}"/>
    <dgm:cxn modelId="{160EFB3F-A062-4D3B-A757-B1C1966512E9}" type="presOf" srcId="{64E8CA78-9673-4D23-B7E1-FC435F582044}" destId="{F819EA04-07F3-4D8B-A069-9782F5331A8C}" srcOrd="0" destOrd="0" presId="urn:microsoft.com/office/officeart/2018/2/layout/IconVerticalSolidList"/>
    <dgm:cxn modelId="{3F0FEF40-A1EA-4F7C-A090-176466A7540E}" type="presOf" srcId="{28D6FC4E-A742-49DE-9561-EA86501DAE9E}" destId="{C807D565-D67A-4C74-8013-BB794F43BB2B}" srcOrd="0" destOrd="0" presId="urn:microsoft.com/office/officeart/2018/2/layout/IconVerticalSolidList"/>
    <dgm:cxn modelId="{492A0947-859E-4386-845B-94E60440C11A}" type="presOf" srcId="{D64FACEA-FDFF-4116-A942-720E3E85141A}" destId="{6E6D9363-D47B-48BB-9CB6-2E4F5DADF5EB}" srcOrd="0" destOrd="0" presId="urn:microsoft.com/office/officeart/2018/2/layout/IconVerticalSolidList"/>
    <dgm:cxn modelId="{CFA01973-F134-40B2-AD5B-6BDB6C0DC1F7}" type="presOf" srcId="{351020B4-92E4-4252-8A68-01464A0559A2}" destId="{B74E80B6-28DF-48C9-83BD-E11529BC7A75}" srcOrd="0" destOrd="0" presId="urn:microsoft.com/office/officeart/2018/2/layout/IconVerticalSolidList"/>
    <dgm:cxn modelId="{BF028254-93B6-49E7-A6B2-322346CA7AA0}" type="presOf" srcId="{F6CF645E-DEA5-459C-8793-30A578E03267}" destId="{9BB0EF99-0FEA-49A5-9095-EC629F8A1380}" srcOrd="0" destOrd="0" presId="urn:microsoft.com/office/officeart/2018/2/layout/IconVerticalSolidList"/>
    <dgm:cxn modelId="{F69AFF79-F6FA-48D8-A4A3-2FFB0CF0DE80}" srcId="{7DBF799E-0344-4333-BB17-3102EA25F13E}" destId="{D64FACEA-FDFF-4116-A942-720E3E85141A}" srcOrd="1" destOrd="0" parTransId="{F8D5BBFB-A72B-46AF-9464-6A57EF4E05B3}" sibTransId="{4271ADAF-F72B-426C-8478-7E75E5B262C3}"/>
    <dgm:cxn modelId="{82D14986-E1EC-4B06-9BAD-F78E45DFD96E}" type="presOf" srcId="{C92B32ED-AB98-4422-A5BE-C6518B914A35}" destId="{A880F255-BB92-43AA-8290-E6992C3F729D}" srcOrd="0" destOrd="0" presId="urn:microsoft.com/office/officeart/2018/2/layout/IconVerticalSolidList"/>
    <dgm:cxn modelId="{C55B2B91-DC61-4F55-A3EC-0B4375BE6EBF}" srcId="{7DBF799E-0344-4333-BB17-3102EA25F13E}" destId="{F6CF645E-DEA5-459C-8793-30A578E03267}" srcOrd="3" destOrd="0" parTransId="{BE1871BE-2261-4678-92B5-AC4C17696459}" sibTransId="{318B2EFE-027A-44F5-849A-2AA7BBF817C1}"/>
    <dgm:cxn modelId="{40689CC5-B259-458B-AAD7-1FAA3E46310D}" type="presOf" srcId="{D7844DE2-DB67-4B35-B7F3-888D43D65662}" destId="{93475B8A-8721-4E9B-9914-64E4E721556D}" srcOrd="0" destOrd="0" presId="urn:microsoft.com/office/officeart/2018/2/layout/IconVerticalSolidList"/>
    <dgm:cxn modelId="{5A4506DC-13CC-42B8-B6D3-B11A4B96FB76}" srcId="{7DBF799E-0344-4333-BB17-3102EA25F13E}" destId="{D7844DE2-DB67-4B35-B7F3-888D43D65662}" srcOrd="0" destOrd="0" parTransId="{3F65ADFA-B4B0-471C-9EA9-E1923DB62778}" sibTransId="{0DEF6063-F159-4EC4-813C-E1D7919CD60B}"/>
    <dgm:cxn modelId="{566CB8EF-E535-495C-8D28-395DEE88F65D}" srcId="{7DBF799E-0344-4333-BB17-3102EA25F13E}" destId="{351020B4-92E4-4252-8A68-01464A0559A2}" srcOrd="4" destOrd="0" parTransId="{A0F0A4A1-C13D-452E-BF82-4446002ECE68}" sibTransId="{D77A37F3-97B8-41A4-9B54-2DA5E57619FA}"/>
    <dgm:cxn modelId="{C7CCD7F0-70CE-4BB0-A156-2A372BF06DED}" srcId="{7DBF799E-0344-4333-BB17-3102EA25F13E}" destId="{C92B32ED-AB98-4422-A5BE-C6518B914A35}" srcOrd="7" destOrd="0" parTransId="{F243EE12-B1FD-45CD-8BB5-F71B9AA90FD2}" sibTransId="{BAE5DDCA-F07B-492F-8E61-7D644367A872}"/>
    <dgm:cxn modelId="{76209AF3-E8CE-401D-9FE3-2A97BDAC88C4}" srcId="{7DBF799E-0344-4333-BB17-3102EA25F13E}" destId="{E650D2E9-0568-4E76-96A2-A523B880D4EB}" srcOrd="5" destOrd="0" parTransId="{AB89E56A-D9AD-48DA-BFBC-154641ABCB7C}" sibTransId="{5F64A9BA-0902-44BE-A60F-CBB057C841F7}"/>
    <dgm:cxn modelId="{41E16BA4-7584-4512-ACE5-7DD6CC156CB9}" type="presParOf" srcId="{8A2F3EDD-D081-450C-AEE6-B3DECA6A4F67}" destId="{28D2EC89-0880-4217-B5C2-A77A53941F84}" srcOrd="0" destOrd="0" presId="urn:microsoft.com/office/officeart/2018/2/layout/IconVerticalSolidList"/>
    <dgm:cxn modelId="{65BE7EDD-9533-49C7-842E-FDDDD5728BB2}" type="presParOf" srcId="{28D2EC89-0880-4217-B5C2-A77A53941F84}" destId="{04DA3426-26D6-40DD-A566-37543764E106}" srcOrd="0" destOrd="0" presId="urn:microsoft.com/office/officeart/2018/2/layout/IconVerticalSolidList"/>
    <dgm:cxn modelId="{D8FAB882-672D-4F7B-A760-128D9E4002DB}" type="presParOf" srcId="{28D2EC89-0880-4217-B5C2-A77A53941F84}" destId="{D26109A9-ADAC-4F41-876B-98801B9D47C1}" srcOrd="1" destOrd="0" presId="urn:microsoft.com/office/officeart/2018/2/layout/IconVerticalSolidList"/>
    <dgm:cxn modelId="{FAA10AF4-BA1E-4039-8EE5-8FDD97F0BAF1}" type="presParOf" srcId="{28D2EC89-0880-4217-B5C2-A77A53941F84}" destId="{327C9093-A7B0-4AC6-A491-336FB1C17A29}" srcOrd="2" destOrd="0" presId="urn:microsoft.com/office/officeart/2018/2/layout/IconVerticalSolidList"/>
    <dgm:cxn modelId="{406B392B-12B4-4ACE-8153-8DB672C49B02}" type="presParOf" srcId="{28D2EC89-0880-4217-B5C2-A77A53941F84}" destId="{93475B8A-8721-4E9B-9914-64E4E721556D}" srcOrd="3" destOrd="0" presId="urn:microsoft.com/office/officeart/2018/2/layout/IconVerticalSolidList"/>
    <dgm:cxn modelId="{1606F5C6-DF7F-485F-884E-9E2CDB18C255}" type="presParOf" srcId="{8A2F3EDD-D081-450C-AEE6-B3DECA6A4F67}" destId="{F4D6C611-0D28-4EA0-868F-75B5DA2A8C60}" srcOrd="1" destOrd="0" presId="urn:microsoft.com/office/officeart/2018/2/layout/IconVerticalSolidList"/>
    <dgm:cxn modelId="{83F018EC-5440-4956-AFFD-6120C8537043}" type="presParOf" srcId="{8A2F3EDD-D081-450C-AEE6-B3DECA6A4F67}" destId="{757E9593-DF23-4984-B139-BCF2AB79434A}" srcOrd="2" destOrd="0" presId="urn:microsoft.com/office/officeart/2018/2/layout/IconVerticalSolidList"/>
    <dgm:cxn modelId="{FE641EE5-878E-450B-B4A1-89A012C8D1C4}" type="presParOf" srcId="{757E9593-DF23-4984-B139-BCF2AB79434A}" destId="{3F446C87-417D-4D79-A6C7-B41F1A507B87}" srcOrd="0" destOrd="0" presId="urn:microsoft.com/office/officeart/2018/2/layout/IconVerticalSolidList"/>
    <dgm:cxn modelId="{E004D92A-ADFF-4AEC-B361-D8528A0F3CB7}" type="presParOf" srcId="{757E9593-DF23-4984-B139-BCF2AB79434A}" destId="{BF0E14D1-0CCE-4E33-ADAB-E2986B2B147B}" srcOrd="1" destOrd="0" presId="urn:microsoft.com/office/officeart/2018/2/layout/IconVerticalSolidList"/>
    <dgm:cxn modelId="{04D803E3-D877-43A6-8695-5F246B7E1B87}" type="presParOf" srcId="{757E9593-DF23-4984-B139-BCF2AB79434A}" destId="{17FA07C7-2943-4E96-9A69-821291E4CA87}" srcOrd="2" destOrd="0" presId="urn:microsoft.com/office/officeart/2018/2/layout/IconVerticalSolidList"/>
    <dgm:cxn modelId="{F2864032-C5DE-4217-8099-E8F5E0D6C509}" type="presParOf" srcId="{757E9593-DF23-4984-B139-BCF2AB79434A}" destId="{6E6D9363-D47B-48BB-9CB6-2E4F5DADF5EB}" srcOrd="3" destOrd="0" presId="urn:microsoft.com/office/officeart/2018/2/layout/IconVerticalSolidList"/>
    <dgm:cxn modelId="{19C34154-7F21-412D-8C31-6728AE0C1663}" type="presParOf" srcId="{8A2F3EDD-D081-450C-AEE6-B3DECA6A4F67}" destId="{CC25EBF5-0CB7-4E9E-9795-707018AC8799}" srcOrd="3" destOrd="0" presId="urn:microsoft.com/office/officeart/2018/2/layout/IconVerticalSolidList"/>
    <dgm:cxn modelId="{A1E61DE8-E170-4ACC-A293-9181871EA219}" type="presParOf" srcId="{8A2F3EDD-D081-450C-AEE6-B3DECA6A4F67}" destId="{8A719FF2-9374-44A0-8125-EBAE9F1B0110}" srcOrd="4" destOrd="0" presId="urn:microsoft.com/office/officeart/2018/2/layout/IconVerticalSolidList"/>
    <dgm:cxn modelId="{CCD2DFC4-9FBF-4841-9B25-4B4583FAEF9F}" type="presParOf" srcId="{8A719FF2-9374-44A0-8125-EBAE9F1B0110}" destId="{05723006-8530-46B0-B9AE-445209C0DEFE}" srcOrd="0" destOrd="0" presId="urn:microsoft.com/office/officeart/2018/2/layout/IconVerticalSolidList"/>
    <dgm:cxn modelId="{706B104D-1BEB-4ADD-A6B5-D8385C721388}" type="presParOf" srcId="{8A719FF2-9374-44A0-8125-EBAE9F1B0110}" destId="{5886441D-9CAA-4DC6-8E42-B816ACECB90F}" srcOrd="1" destOrd="0" presId="urn:microsoft.com/office/officeart/2018/2/layout/IconVerticalSolidList"/>
    <dgm:cxn modelId="{C666985C-B9F1-4EB2-8752-E8F2495F2B07}" type="presParOf" srcId="{8A719FF2-9374-44A0-8125-EBAE9F1B0110}" destId="{6EF6BBA7-C943-418B-9669-F25AFE265CC7}" srcOrd="2" destOrd="0" presId="urn:microsoft.com/office/officeart/2018/2/layout/IconVerticalSolidList"/>
    <dgm:cxn modelId="{ADE53CE2-B154-49B6-8787-2E697A4CBBFE}" type="presParOf" srcId="{8A719FF2-9374-44A0-8125-EBAE9F1B0110}" destId="{C807D565-D67A-4C74-8013-BB794F43BB2B}" srcOrd="3" destOrd="0" presId="urn:microsoft.com/office/officeart/2018/2/layout/IconVerticalSolidList"/>
    <dgm:cxn modelId="{EDC9251E-3F5B-4B96-814E-782904D26D29}" type="presParOf" srcId="{8A2F3EDD-D081-450C-AEE6-B3DECA6A4F67}" destId="{CFAC7DF5-B4CC-4F0F-8FE2-09F0FB5DEDBA}" srcOrd="5" destOrd="0" presId="urn:microsoft.com/office/officeart/2018/2/layout/IconVerticalSolidList"/>
    <dgm:cxn modelId="{D8632BF5-33FC-4381-B3DD-2E7106CFFAAE}" type="presParOf" srcId="{8A2F3EDD-D081-450C-AEE6-B3DECA6A4F67}" destId="{814FF351-AF3A-42BE-A72D-9BAF8A554395}" srcOrd="6" destOrd="0" presId="urn:microsoft.com/office/officeart/2018/2/layout/IconVerticalSolidList"/>
    <dgm:cxn modelId="{D3D57BB8-781B-4F2D-A18D-BEBB855AF58F}" type="presParOf" srcId="{814FF351-AF3A-42BE-A72D-9BAF8A554395}" destId="{1710B8BB-AB75-47EE-B30E-CBBFACFFF053}" srcOrd="0" destOrd="0" presId="urn:microsoft.com/office/officeart/2018/2/layout/IconVerticalSolidList"/>
    <dgm:cxn modelId="{39297A45-FC66-46E6-8CBC-2DD75D9067F4}" type="presParOf" srcId="{814FF351-AF3A-42BE-A72D-9BAF8A554395}" destId="{B86F57C3-A2B7-4769-9833-9822887C38C7}" srcOrd="1" destOrd="0" presId="urn:microsoft.com/office/officeart/2018/2/layout/IconVerticalSolidList"/>
    <dgm:cxn modelId="{ED19B4E2-3649-48BC-A52B-C6824F7CA08B}" type="presParOf" srcId="{814FF351-AF3A-42BE-A72D-9BAF8A554395}" destId="{65A3AE30-5569-4240-ACE9-3BD0304AACD4}" srcOrd="2" destOrd="0" presId="urn:microsoft.com/office/officeart/2018/2/layout/IconVerticalSolidList"/>
    <dgm:cxn modelId="{9EB0CD93-49C8-483E-94A5-4EFC4FD2A078}" type="presParOf" srcId="{814FF351-AF3A-42BE-A72D-9BAF8A554395}" destId="{9BB0EF99-0FEA-49A5-9095-EC629F8A1380}" srcOrd="3" destOrd="0" presId="urn:microsoft.com/office/officeart/2018/2/layout/IconVerticalSolidList"/>
    <dgm:cxn modelId="{0B37134D-3ECA-4253-8919-6035CCBF8AEA}" type="presParOf" srcId="{8A2F3EDD-D081-450C-AEE6-B3DECA6A4F67}" destId="{87F796E0-274E-488D-A47D-DB0BD36FEB52}" srcOrd="7" destOrd="0" presId="urn:microsoft.com/office/officeart/2018/2/layout/IconVerticalSolidList"/>
    <dgm:cxn modelId="{AC6ABAE1-781C-48B3-A350-774F400E8C66}" type="presParOf" srcId="{8A2F3EDD-D081-450C-AEE6-B3DECA6A4F67}" destId="{9F6F3657-47BA-4C44-AA89-CF4826AEA80C}" srcOrd="8" destOrd="0" presId="urn:microsoft.com/office/officeart/2018/2/layout/IconVerticalSolidList"/>
    <dgm:cxn modelId="{9E858364-8CDE-44A0-87DB-AA83D9382949}" type="presParOf" srcId="{9F6F3657-47BA-4C44-AA89-CF4826AEA80C}" destId="{3A869607-5A0A-4098-8555-2BE04EBCC25D}" srcOrd="0" destOrd="0" presId="urn:microsoft.com/office/officeart/2018/2/layout/IconVerticalSolidList"/>
    <dgm:cxn modelId="{DF63544A-0B83-4462-A103-CEEE6DF89363}" type="presParOf" srcId="{9F6F3657-47BA-4C44-AA89-CF4826AEA80C}" destId="{A0C0572B-F8CD-4C1A-84EA-407774EDEB84}" srcOrd="1" destOrd="0" presId="urn:microsoft.com/office/officeart/2018/2/layout/IconVerticalSolidList"/>
    <dgm:cxn modelId="{6F56DA52-CE4D-4CA3-A79B-FA5324F85D64}" type="presParOf" srcId="{9F6F3657-47BA-4C44-AA89-CF4826AEA80C}" destId="{4A4B65ED-4A79-46B5-92C9-D17507DA4B09}" srcOrd="2" destOrd="0" presId="urn:microsoft.com/office/officeart/2018/2/layout/IconVerticalSolidList"/>
    <dgm:cxn modelId="{7B09119D-502D-462C-8398-E8FCC0CFDE79}" type="presParOf" srcId="{9F6F3657-47BA-4C44-AA89-CF4826AEA80C}" destId="{B74E80B6-28DF-48C9-83BD-E11529BC7A75}" srcOrd="3" destOrd="0" presId="urn:microsoft.com/office/officeart/2018/2/layout/IconVerticalSolidList"/>
    <dgm:cxn modelId="{648023E3-B606-4A65-9D89-A4BB5749D9DA}" type="presParOf" srcId="{8A2F3EDD-D081-450C-AEE6-B3DECA6A4F67}" destId="{A3D4252D-F9F5-4BAE-9600-D62B12084DE4}" srcOrd="9" destOrd="0" presId="urn:microsoft.com/office/officeart/2018/2/layout/IconVerticalSolidList"/>
    <dgm:cxn modelId="{F8059D82-DF97-4D0B-888C-CC7D077FF98C}" type="presParOf" srcId="{8A2F3EDD-D081-450C-AEE6-B3DECA6A4F67}" destId="{1791B828-C109-465E-B9CC-1F4A50E61CED}" srcOrd="10" destOrd="0" presId="urn:microsoft.com/office/officeart/2018/2/layout/IconVerticalSolidList"/>
    <dgm:cxn modelId="{EAC78D37-378D-4C21-87AF-FEE4F9585D7A}" type="presParOf" srcId="{1791B828-C109-465E-B9CC-1F4A50E61CED}" destId="{CE41D94B-C2E3-4E27-929A-D643A09C46A9}" srcOrd="0" destOrd="0" presId="urn:microsoft.com/office/officeart/2018/2/layout/IconVerticalSolidList"/>
    <dgm:cxn modelId="{02A35485-6133-4AA9-B777-4B26B00B393E}" type="presParOf" srcId="{1791B828-C109-465E-B9CC-1F4A50E61CED}" destId="{81FC1DC5-1052-4F40-9468-81106E390D59}" srcOrd="1" destOrd="0" presId="urn:microsoft.com/office/officeart/2018/2/layout/IconVerticalSolidList"/>
    <dgm:cxn modelId="{8F38A6A7-8F1B-4B7E-BA5D-3221764D0520}" type="presParOf" srcId="{1791B828-C109-465E-B9CC-1F4A50E61CED}" destId="{B6DDDBE0-CFE8-4BEF-9FC0-A2DEDE335606}" srcOrd="2" destOrd="0" presId="urn:microsoft.com/office/officeart/2018/2/layout/IconVerticalSolidList"/>
    <dgm:cxn modelId="{8FD3C9CF-22D3-42DC-9CC3-FAF83783C8D5}" type="presParOf" srcId="{1791B828-C109-465E-B9CC-1F4A50E61CED}" destId="{EFCD6FC3-49EE-4DC7-AC76-E58C3D6F4CDB}" srcOrd="3" destOrd="0" presId="urn:microsoft.com/office/officeart/2018/2/layout/IconVerticalSolidList"/>
    <dgm:cxn modelId="{4149B817-05BB-4A96-96A7-229697D4D9B9}" type="presParOf" srcId="{8A2F3EDD-D081-450C-AEE6-B3DECA6A4F67}" destId="{655326E5-3256-4E4F-AF00-5D4090CF597A}" srcOrd="11" destOrd="0" presId="urn:microsoft.com/office/officeart/2018/2/layout/IconVerticalSolidList"/>
    <dgm:cxn modelId="{1398105D-AD99-4AE1-A558-1CB78BD61345}" type="presParOf" srcId="{8A2F3EDD-D081-450C-AEE6-B3DECA6A4F67}" destId="{A3C7D6A4-118F-44EE-95F2-58D86C8E5929}" srcOrd="12" destOrd="0" presId="urn:microsoft.com/office/officeart/2018/2/layout/IconVerticalSolidList"/>
    <dgm:cxn modelId="{670E948F-321F-4230-A528-4B7642204E4C}" type="presParOf" srcId="{A3C7D6A4-118F-44EE-95F2-58D86C8E5929}" destId="{0EC6AF0C-1354-4344-8C52-9DA802FA98E6}" srcOrd="0" destOrd="0" presId="urn:microsoft.com/office/officeart/2018/2/layout/IconVerticalSolidList"/>
    <dgm:cxn modelId="{303FDA53-DD6E-4BBC-B5E6-1EA1E6A53224}" type="presParOf" srcId="{A3C7D6A4-118F-44EE-95F2-58D86C8E5929}" destId="{BEF75386-E264-424E-B7FE-1CE502847196}" srcOrd="1" destOrd="0" presId="urn:microsoft.com/office/officeart/2018/2/layout/IconVerticalSolidList"/>
    <dgm:cxn modelId="{CC4EEC54-2589-40C5-A16A-6EAD04C85D8F}" type="presParOf" srcId="{A3C7D6A4-118F-44EE-95F2-58D86C8E5929}" destId="{85E595C9-AC90-489F-AF65-A2BF186E8460}" srcOrd="2" destOrd="0" presId="urn:microsoft.com/office/officeart/2018/2/layout/IconVerticalSolidList"/>
    <dgm:cxn modelId="{A6341DDE-B42C-4C1F-B47A-1CCADE5C2CF9}" type="presParOf" srcId="{A3C7D6A4-118F-44EE-95F2-58D86C8E5929}" destId="{F819EA04-07F3-4D8B-A069-9782F5331A8C}" srcOrd="3" destOrd="0" presId="urn:microsoft.com/office/officeart/2018/2/layout/IconVerticalSolidList"/>
    <dgm:cxn modelId="{FD12B31F-7C1B-4035-8311-9DB09B7D9ACA}" type="presParOf" srcId="{8A2F3EDD-D081-450C-AEE6-B3DECA6A4F67}" destId="{20F5E6EE-D6B0-4FCE-9F0F-D9F88E039DF4}" srcOrd="13" destOrd="0" presId="urn:microsoft.com/office/officeart/2018/2/layout/IconVerticalSolidList"/>
    <dgm:cxn modelId="{2ED21A0A-247E-4303-9ED4-EA73DEEC435F}" type="presParOf" srcId="{8A2F3EDD-D081-450C-AEE6-B3DECA6A4F67}" destId="{C30BECA0-2930-4AA9-8618-6C8EE9B71B2E}" srcOrd="14" destOrd="0" presId="urn:microsoft.com/office/officeart/2018/2/layout/IconVerticalSolidList"/>
    <dgm:cxn modelId="{2A3D5B3F-3C40-49A6-B7B1-39D3E0C86D62}" type="presParOf" srcId="{C30BECA0-2930-4AA9-8618-6C8EE9B71B2E}" destId="{96670587-7FEB-4295-ACB5-2EA2D8C9D53F}" srcOrd="0" destOrd="0" presId="urn:microsoft.com/office/officeart/2018/2/layout/IconVerticalSolidList"/>
    <dgm:cxn modelId="{EE70E78E-772F-4904-94CB-79A8C086DEB0}" type="presParOf" srcId="{C30BECA0-2930-4AA9-8618-6C8EE9B71B2E}" destId="{DC87B5AD-B688-46D8-A654-22A905CDCD84}" srcOrd="1" destOrd="0" presId="urn:microsoft.com/office/officeart/2018/2/layout/IconVerticalSolidList"/>
    <dgm:cxn modelId="{562BABEE-B487-40DF-B776-B08DBB073E6D}" type="presParOf" srcId="{C30BECA0-2930-4AA9-8618-6C8EE9B71B2E}" destId="{94F10A2A-70DB-4DB1-A993-D9911EBC9566}" srcOrd="2" destOrd="0" presId="urn:microsoft.com/office/officeart/2018/2/layout/IconVerticalSolidList"/>
    <dgm:cxn modelId="{5C38F725-EB32-4EBB-BF06-5A31048EE5EE}" type="presParOf" srcId="{C30BECA0-2930-4AA9-8618-6C8EE9B71B2E}" destId="{A880F255-BB92-43AA-8290-E6992C3F72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7B0BC8-2FFE-4ED0-8E76-A4C6AFE8F0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C78376-D103-49C0-BFF5-883C747102D0}">
      <dgm:prSet/>
      <dgm:spPr/>
      <dgm:t>
        <a:bodyPr/>
        <a:lstStyle/>
        <a:p>
          <a:r>
            <a:rPr lang="en-GB"/>
            <a:t>Realism</a:t>
          </a:r>
          <a:endParaRPr lang="en-US"/>
        </a:p>
      </dgm:t>
    </dgm:pt>
    <dgm:pt modelId="{D79A398C-F5BB-4671-AD29-36157AA68BFD}" type="parTrans" cxnId="{D82372EF-B9D0-43E3-AC81-F3185E606CE7}">
      <dgm:prSet/>
      <dgm:spPr/>
      <dgm:t>
        <a:bodyPr/>
        <a:lstStyle/>
        <a:p>
          <a:endParaRPr lang="en-US"/>
        </a:p>
      </dgm:t>
    </dgm:pt>
    <dgm:pt modelId="{51F9F11C-F261-477E-87FA-F04A77FE97B0}" type="sibTrans" cxnId="{D82372EF-B9D0-43E3-AC81-F3185E606CE7}">
      <dgm:prSet/>
      <dgm:spPr/>
      <dgm:t>
        <a:bodyPr/>
        <a:lstStyle/>
        <a:p>
          <a:endParaRPr lang="en-US"/>
        </a:p>
      </dgm:t>
    </dgm:pt>
    <dgm:pt modelId="{3CA37FA6-EC79-47B6-9751-2BB63B37F230}">
      <dgm:prSet/>
      <dgm:spPr/>
      <dgm:t>
        <a:bodyPr/>
        <a:lstStyle/>
        <a:p>
          <a:r>
            <a:rPr lang="en-GB"/>
            <a:t>Cognitive challenge</a:t>
          </a:r>
          <a:endParaRPr lang="en-US"/>
        </a:p>
      </dgm:t>
    </dgm:pt>
    <dgm:pt modelId="{8A8E7495-3494-46B4-8C8C-E66CAE7E2C22}" type="parTrans" cxnId="{D05C0454-613E-4AD0-A159-1E0A68A5C104}">
      <dgm:prSet/>
      <dgm:spPr/>
      <dgm:t>
        <a:bodyPr/>
        <a:lstStyle/>
        <a:p>
          <a:endParaRPr lang="en-US"/>
        </a:p>
      </dgm:t>
    </dgm:pt>
    <dgm:pt modelId="{F60FE295-9047-44B4-A50E-2E1CBFF43F3B}" type="sibTrans" cxnId="{D05C0454-613E-4AD0-A159-1E0A68A5C104}">
      <dgm:prSet/>
      <dgm:spPr/>
      <dgm:t>
        <a:bodyPr/>
        <a:lstStyle/>
        <a:p>
          <a:endParaRPr lang="en-US"/>
        </a:p>
      </dgm:t>
    </dgm:pt>
    <dgm:pt modelId="{6D04244A-4242-41F5-9490-74A72780EB9A}">
      <dgm:prSet/>
      <dgm:spPr/>
      <dgm:t>
        <a:bodyPr/>
        <a:lstStyle/>
        <a:p>
          <a:r>
            <a:rPr lang="en-GB"/>
            <a:t>Evaluative judgment</a:t>
          </a:r>
          <a:endParaRPr lang="en-US"/>
        </a:p>
      </dgm:t>
    </dgm:pt>
    <dgm:pt modelId="{EDB6AECA-255C-4467-8A02-60C1EE3E4925}" type="parTrans" cxnId="{00B29155-9324-4E2B-8224-96DEF8C00769}">
      <dgm:prSet/>
      <dgm:spPr/>
      <dgm:t>
        <a:bodyPr/>
        <a:lstStyle/>
        <a:p>
          <a:endParaRPr lang="en-US"/>
        </a:p>
      </dgm:t>
    </dgm:pt>
    <dgm:pt modelId="{9D978CBE-7A89-4C2B-AB28-430C459907AC}" type="sibTrans" cxnId="{00B29155-9324-4E2B-8224-96DEF8C00769}">
      <dgm:prSet/>
      <dgm:spPr/>
      <dgm:t>
        <a:bodyPr/>
        <a:lstStyle/>
        <a:p>
          <a:endParaRPr lang="en-US"/>
        </a:p>
      </dgm:t>
    </dgm:pt>
    <dgm:pt modelId="{DEC23FEF-CBE4-4129-BDCD-DE480CA69720}" type="pres">
      <dgm:prSet presAssocID="{F77B0BC8-2FFE-4ED0-8E76-A4C6AFE8F0E0}" presName="root" presStyleCnt="0">
        <dgm:presLayoutVars>
          <dgm:dir/>
          <dgm:resizeHandles val="exact"/>
        </dgm:presLayoutVars>
      </dgm:prSet>
      <dgm:spPr/>
    </dgm:pt>
    <dgm:pt modelId="{6636D8C4-73E1-43D7-A165-3FDB293C3A7F}" type="pres">
      <dgm:prSet presAssocID="{7EC78376-D103-49C0-BFF5-883C747102D0}" presName="compNode" presStyleCnt="0"/>
      <dgm:spPr/>
    </dgm:pt>
    <dgm:pt modelId="{3A122B65-2A0F-47B7-AB75-C1649F437104}" type="pres">
      <dgm:prSet presAssocID="{7EC78376-D103-49C0-BFF5-883C747102D0}" presName="bgRect" presStyleLbl="bgShp" presStyleIdx="0" presStyleCnt="3"/>
      <dgm:spPr/>
    </dgm:pt>
    <dgm:pt modelId="{83073081-007E-45D0-B811-29F390D8C994}" type="pres">
      <dgm:prSet presAssocID="{7EC78376-D103-49C0-BFF5-883C747102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29369F1-446C-4206-B2AA-1F69B647F275}" type="pres">
      <dgm:prSet presAssocID="{7EC78376-D103-49C0-BFF5-883C747102D0}" presName="spaceRect" presStyleCnt="0"/>
      <dgm:spPr/>
    </dgm:pt>
    <dgm:pt modelId="{35BE031C-2665-4AAA-80B6-C620EBE03DF5}" type="pres">
      <dgm:prSet presAssocID="{7EC78376-D103-49C0-BFF5-883C747102D0}" presName="parTx" presStyleLbl="revTx" presStyleIdx="0" presStyleCnt="3">
        <dgm:presLayoutVars>
          <dgm:chMax val="0"/>
          <dgm:chPref val="0"/>
        </dgm:presLayoutVars>
      </dgm:prSet>
      <dgm:spPr/>
    </dgm:pt>
    <dgm:pt modelId="{10D90AF0-C381-4D5A-A536-7D1863A05509}" type="pres">
      <dgm:prSet presAssocID="{51F9F11C-F261-477E-87FA-F04A77FE97B0}" presName="sibTrans" presStyleCnt="0"/>
      <dgm:spPr/>
    </dgm:pt>
    <dgm:pt modelId="{D26F10D6-9B1C-4B81-8625-3DE37EA59991}" type="pres">
      <dgm:prSet presAssocID="{3CA37FA6-EC79-47B6-9751-2BB63B37F230}" presName="compNode" presStyleCnt="0"/>
      <dgm:spPr/>
    </dgm:pt>
    <dgm:pt modelId="{56D4D10D-3943-44B2-95E4-9BAFDC9B9994}" type="pres">
      <dgm:prSet presAssocID="{3CA37FA6-EC79-47B6-9751-2BB63B37F230}" presName="bgRect" presStyleLbl="bgShp" presStyleIdx="1" presStyleCnt="3"/>
      <dgm:spPr/>
    </dgm:pt>
    <dgm:pt modelId="{AE18B6C6-B22F-4377-A99A-A82B376728AA}" type="pres">
      <dgm:prSet presAssocID="{3CA37FA6-EC79-47B6-9751-2BB63B37F2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8475E0F-2ADF-45BD-831F-D9121D675608}" type="pres">
      <dgm:prSet presAssocID="{3CA37FA6-EC79-47B6-9751-2BB63B37F230}" presName="spaceRect" presStyleCnt="0"/>
      <dgm:spPr/>
    </dgm:pt>
    <dgm:pt modelId="{036C4893-6A11-4247-8795-2FB7E563FFE7}" type="pres">
      <dgm:prSet presAssocID="{3CA37FA6-EC79-47B6-9751-2BB63B37F230}" presName="parTx" presStyleLbl="revTx" presStyleIdx="1" presStyleCnt="3">
        <dgm:presLayoutVars>
          <dgm:chMax val="0"/>
          <dgm:chPref val="0"/>
        </dgm:presLayoutVars>
      </dgm:prSet>
      <dgm:spPr/>
    </dgm:pt>
    <dgm:pt modelId="{3576B84D-1D1B-4299-B399-EDF18B7D2BD8}" type="pres">
      <dgm:prSet presAssocID="{F60FE295-9047-44B4-A50E-2E1CBFF43F3B}" presName="sibTrans" presStyleCnt="0"/>
      <dgm:spPr/>
    </dgm:pt>
    <dgm:pt modelId="{CE2DD237-14E6-4944-937C-60F53A3B0339}" type="pres">
      <dgm:prSet presAssocID="{6D04244A-4242-41F5-9490-74A72780EB9A}" presName="compNode" presStyleCnt="0"/>
      <dgm:spPr/>
    </dgm:pt>
    <dgm:pt modelId="{0E7D1473-EF47-4731-8CB6-14040D4EB427}" type="pres">
      <dgm:prSet presAssocID="{6D04244A-4242-41F5-9490-74A72780EB9A}" presName="bgRect" presStyleLbl="bgShp" presStyleIdx="2" presStyleCnt="3"/>
      <dgm:spPr/>
    </dgm:pt>
    <dgm:pt modelId="{AF45225E-51E4-4C31-B65D-3895043144BA}" type="pres">
      <dgm:prSet presAssocID="{6D04244A-4242-41F5-9490-74A72780EB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B90504EA-182E-4939-A16F-0D1D5CB7B741}" type="pres">
      <dgm:prSet presAssocID="{6D04244A-4242-41F5-9490-74A72780EB9A}" presName="spaceRect" presStyleCnt="0"/>
      <dgm:spPr/>
    </dgm:pt>
    <dgm:pt modelId="{3E0354E9-395E-4FED-89D4-DDBB82F45741}" type="pres">
      <dgm:prSet presAssocID="{6D04244A-4242-41F5-9490-74A72780EB9A}" presName="parTx" presStyleLbl="revTx" presStyleIdx="2" presStyleCnt="3">
        <dgm:presLayoutVars>
          <dgm:chMax val="0"/>
          <dgm:chPref val="0"/>
        </dgm:presLayoutVars>
      </dgm:prSet>
      <dgm:spPr/>
    </dgm:pt>
  </dgm:ptLst>
  <dgm:cxnLst>
    <dgm:cxn modelId="{81CA5735-AD58-4845-A580-D08E72D6D9D4}" type="presOf" srcId="{F77B0BC8-2FFE-4ED0-8E76-A4C6AFE8F0E0}" destId="{DEC23FEF-CBE4-4129-BDCD-DE480CA69720}" srcOrd="0" destOrd="0" presId="urn:microsoft.com/office/officeart/2018/2/layout/IconVerticalSolidList"/>
    <dgm:cxn modelId="{D05C0454-613E-4AD0-A159-1E0A68A5C104}" srcId="{F77B0BC8-2FFE-4ED0-8E76-A4C6AFE8F0E0}" destId="{3CA37FA6-EC79-47B6-9751-2BB63B37F230}" srcOrd="1" destOrd="0" parTransId="{8A8E7495-3494-46B4-8C8C-E66CAE7E2C22}" sibTransId="{F60FE295-9047-44B4-A50E-2E1CBFF43F3B}"/>
    <dgm:cxn modelId="{00B29155-9324-4E2B-8224-96DEF8C00769}" srcId="{F77B0BC8-2FFE-4ED0-8E76-A4C6AFE8F0E0}" destId="{6D04244A-4242-41F5-9490-74A72780EB9A}" srcOrd="2" destOrd="0" parTransId="{EDB6AECA-255C-4467-8A02-60C1EE3E4925}" sibTransId="{9D978CBE-7A89-4C2B-AB28-430C459907AC}"/>
    <dgm:cxn modelId="{391478A4-6218-4668-8552-2A1C9448BC74}" type="presOf" srcId="{3CA37FA6-EC79-47B6-9751-2BB63B37F230}" destId="{036C4893-6A11-4247-8795-2FB7E563FFE7}" srcOrd="0" destOrd="0" presId="urn:microsoft.com/office/officeart/2018/2/layout/IconVerticalSolidList"/>
    <dgm:cxn modelId="{6E2796BE-65FB-4B72-B3AB-976A9DF7D08F}" type="presOf" srcId="{7EC78376-D103-49C0-BFF5-883C747102D0}" destId="{35BE031C-2665-4AAA-80B6-C620EBE03DF5}" srcOrd="0" destOrd="0" presId="urn:microsoft.com/office/officeart/2018/2/layout/IconVerticalSolidList"/>
    <dgm:cxn modelId="{957BD1D7-F639-41AC-B9A8-9F1EA61B067D}" type="presOf" srcId="{6D04244A-4242-41F5-9490-74A72780EB9A}" destId="{3E0354E9-395E-4FED-89D4-DDBB82F45741}" srcOrd="0" destOrd="0" presId="urn:microsoft.com/office/officeart/2018/2/layout/IconVerticalSolidList"/>
    <dgm:cxn modelId="{D82372EF-B9D0-43E3-AC81-F3185E606CE7}" srcId="{F77B0BC8-2FFE-4ED0-8E76-A4C6AFE8F0E0}" destId="{7EC78376-D103-49C0-BFF5-883C747102D0}" srcOrd="0" destOrd="0" parTransId="{D79A398C-F5BB-4671-AD29-36157AA68BFD}" sibTransId="{51F9F11C-F261-477E-87FA-F04A77FE97B0}"/>
    <dgm:cxn modelId="{4F5CD74F-D276-4760-8E03-C58E3D141B42}" type="presParOf" srcId="{DEC23FEF-CBE4-4129-BDCD-DE480CA69720}" destId="{6636D8C4-73E1-43D7-A165-3FDB293C3A7F}" srcOrd="0" destOrd="0" presId="urn:microsoft.com/office/officeart/2018/2/layout/IconVerticalSolidList"/>
    <dgm:cxn modelId="{188E450A-56AE-43D8-949E-5416F962B57F}" type="presParOf" srcId="{6636D8C4-73E1-43D7-A165-3FDB293C3A7F}" destId="{3A122B65-2A0F-47B7-AB75-C1649F437104}" srcOrd="0" destOrd="0" presId="urn:microsoft.com/office/officeart/2018/2/layout/IconVerticalSolidList"/>
    <dgm:cxn modelId="{089755F4-3E02-4169-A9B6-4E5B51F059B2}" type="presParOf" srcId="{6636D8C4-73E1-43D7-A165-3FDB293C3A7F}" destId="{83073081-007E-45D0-B811-29F390D8C994}" srcOrd="1" destOrd="0" presId="urn:microsoft.com/office/officeart/2018/2/layout/IconVerticalSolidList"/>
    <dgm:cxn modelId="{11C78E14-B341-410E-B67D-868C68EC953B}" type="presParOf" srcId="{6636D8C4-73E1-43D7-A165-3FDB293C3A7F}" destId="{329369F1-446C-4206-B2AA-1F69B647F275}" srcOrd="2" destOrd="0" presId="urn:microsoft.com/office/officeart/2018/2/layout/IconVerticalSolidList"/>
    <dgm:cxn modelId="{ABDE2F41-9712-4F14-8580-E1183184A3CF}" type="presParOf" srcId="{6636D8C4-73E1-43D7-A165-3FDB293C3A7F}" destId="{35BE031C-2665-4AAA-80B6-C620EBE03DF5}" srcOrd="3" destOrd="0" presId="urn:microsoft.com/office/officeart/2018/2/layout/IconVerticalSolidList"/>
    <dgm:cxn modelId="{F8678A1C-6971-4491-B15E-CFF26211C220}" type="presParOf" srcId="{DEC23FEF-CBE4-4129-BDCD-DE480CA69720}" destId="{10D90AF0-C381-4D5A-A536-7D1863A05509}" srcOrd="1" destOrd="0" presId="urn:microsoft.com/office/officeart/2018/2/layout/IconVerticalSolidList"/>
    <dgm:cxn modelId="{D8E6DC75-55B6-41A6-B8AE-C3E5C3EF2FF8}" type="presParOf" srcId="{DEC23FEF-CBE4-4129-BDCD-DE480CA69720}" destId="{D26F10D6-9B1C-4B81-8625-3DE37EA59991}" srcOrd="2" destOrd="0" presId="urn:microsoft.com/office/officeart/2018/2/layout/IconVerticalSolidList"/>
    <dgm:cxn modelId="{6702BACA-CC3E-4A5C-8F58-2194D5EABE23}" type="presParOf" srcId="{D26F10D6-9B1C-4B81-8625-3DE37EA59991}" destId="{56D4D10D-3943-44B2-95E4-9BAFDC9B9994}" srcOrd="0" destOrd="0" presId="urn:microsoft.com/office/officeart/2018/2/layout/IconVerticalSolidList"/>
    <dgm:cxn modelId="{C57935A2-DE15-40C9-9C3F-47CA47ED8D1C}" type="presParOf" srcId="{D26F10D6-9B1C-4B81-8625-3DE37EA59991}" destId="{AE18B6C6-B22F-4377-A99A-A82B376728AA}" srcOrd="1" destOrd="0" presId="urn:microsoft.com/office/officeart/2018/2/layout/IconVerticalSolidList"/>
    <dgm:cxn modelId="{EA0EBE71-B282-442F-AD7D-57A1C7E6D9E9}" type="presParOf" srcId="{D26F10D6-9B1C-4B81-8625-3DE37EA59991}" destId="{18475E0F-2ADF-45BD-831F-D9121D675608}" srcOrd="2" destOrd="0" presId="urn:microsoft.com/office/officeart/2018/2/layout/IconVerticalSolidList"/>
    <dgm:cxn modelId="{5982309E-A6B1-412B-8503-304B26949448}" type="presParOf" srcId="{D26F10D6-9B1C-4B81-8625-3DE37EA59991}" destId="{036C4893-6A11-4247-8795-2FB7E563FFE7}" srcOrd="3" destOrd="0" presId="urn:microsoft.com/office/officeart/2018/2/layout/IconVerticalSolidList"/>
    <dgm:cxn modelId="{AA13D53B-9454-4AFC-B6E8-D1ECD061525F}" type="presParOf" srcId="{DEC23FEF-CBE4-4129-BDCD-DE480CA69720}" destId="{3576B84D-1D1B-4299-B399-EDF18B7D2BD8}" srcOrd="3" destOrd="0" presId="urn:microsoft.com/office/officeart/2018/2/layout/IconVerticalSolidList"/>
    <dgm:cxn modelId="{B9920912-0601-4963-82F9-4E2166C3596A}" type="presParOf" srcId="{DEC23FEF-CBE4-4129-BDCD-DE480CA69720}" destId="{CE2DD237-14E6-4944-937C-60F53A3B0339}" srcOrd="4" destOrd="0" presId="urn:microsoft.com/office/officeart/2018/2/layout/IconVerticalSolidList"/>
    <dgm:cxn modelId="{6B616E94-BD6F-49AB-9C97-D97D726BDC3D}" type="presParOf" srcId="{CE2DD237-14E6-4944-937C-60F53A3B0339}" destId="{0E7D1473-EF47-4731-8CB6-14040D4EB427}" srcOrd="0" destOrd="0" presId="urn:microsoft.com/office/officeart/2018/2/layout/IconVerticalSolidList"/>
    <dgm:cxn modelId="{9D32C7F8-C15F-47E0-94CB-1C263687B442}" type="presParOf" srcId="{CE2DD237-14E6-4944-937C-60F53A3B0339}" destId="{AF45225E-51E4-4C31-B65D-3895043144BA}" srcOrd="1" destOrd="0" presId="urn:microsoft.com/office/officeart/2018/2/layout/IconVerticalSolidList"/>
    <dgm:cxn modelId="{BEB8B664-B521-4FC6-80D4-7FE377760750}" type="presParOf" srcId="{CE2DD237-14E6-4944-937C-60F53A3B0339}" destId="{B90504EA-182E-4939-A16F-0D1D5CB7B741}" srcOrd="2" destOrd="0" presId="urn:microsoft.com/office/officeart/2018/2/layout/IconVerticalSolidList"/>
    <dgm:cxn modelId="{5DF6F061-A9A2-41B2-AD2E-BE5E794CB3BD}" type="presParOf" srcId="{CE2DD237-14E6-4944-937C-60F53A3B0339}" destId="{3E0354E9-395E-4FED-89D4-DDBB82F457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211AB-76DE-441B-BFC1-5D103E79AD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E80BA49-EB5B-415C-B36D-205BF5A2AF72}">
      <dgm:prSet/>
      <dgm:spPr/>
      <dgm:t>
        <a:bodyPr/>
        <a:lstStyle/>
        <a:p>
          <a:pPr>
            <a:lnSpc>
              <a:spcPct val="100000"/>
            </a:lnSpc>
          </a:pPr>
          <a:r>
            <a:rPr lang="en-GB" b="1">
              <a:solidFill>
                <a:schemeClr val="tx1"/>
              </a:solidFill>
            </a:rPr>
            <a:t>Enhanced engagement </a:t>
          </a:r>
          <a:endParaRPr lang="en-US" b="1">
            <a:solidFill>
              <a:schemeClr val="tx1"/>
            </a:solidFill>
          </a:endParaRPr>
        </a:p>
      </dgm:t>
    </dgm:pt>
    <dgm:pt modelId="{C1425080-845D-4FCD-91B1-14117F53EC6D}" type="parTrans" cxnId="{DB0C59EE-5B19-436E-9FC8-F103748D3459}">
      <dgm:prSet/>
      <dgm:spPr/>
      <dgm:t>
        <a:bodyPr/>
        <a:lstStyle/>
        <a:p>
          <a:endParaRPr lang="en-US"/>
        </a:p>
      </dgm:t>
    </dgm:pt>
    <dgm:pt modelId="{1D56FC74-DD21-474C-B716-B06587AD115F}" type="sibTrans" cxnId="{DB0C59EE-5B19-436E-9FC8-F103748D3459}">
      <dgm:prSet/>
      <dgm:spPr/>
      <dgm:t>
        <a:bodyPr/>
        <a:lstStyle/>
        <a:p>
          <a:endParaRPr lang="en-US"/>
        </a:p>
      </dgm:t>
    </dgm:pt>
    <dgm:pt modelId="{52A9053E-8CF3-4960-ACCA-E7F31D6DF399}">
      <dgm:prSet/>
      <dgm:spPr>
        <a:solidFill>
          <a:schemeClr val="accent6">
            <a:lumMod val="20000"/>
            <a:lumOff val="80000"/>
          </a:schemeClr>
        </a:solidFill>
      </dgm:spPr>
      <dgm:t>
        <a:bodyPr/>
        <a:lstStyle/>
        <a:p>
          <a:pPr>
            <a:lnSpc>
              <a:spcPct val="100000"/>
            </a:lnSpc>
          </a:pPr>
          <a:r>
            <a:rPr lang="en-GB" b="1">
              <a:solidFill>
                <a:schemeClr val="tx1"/>
              </a:solidFill>
            </a:rPr>
            <a:t>Improved student satisfaction &amp; contributes to increasing students’ efforts to reach educational goals </a:t>
          </a:r>
          <a:endParaRPr lang="en-US" b="1">
            <a:solidFill>
              <a:schemeClr val="tx1"/>
            </a:solidFill>
          </a:endParaRPr>
        </a:p>
      </dgm:t>
    </dgm:pt>
    <dgm:pt modelId="{5D5A75EF-5CF4-4021-94A8-CA1DDBDF37AF}" type="parTrans" cxnId="{A668C932-4CBB-456D-AAA6-551219882FBB}">
      <dgm:prSet/>
      <dgm:spPr/>
      <dgm:t>
        <a:bodyPr/>
        <a:lstStyle/>
        <a:p>
          <a:endParaRPr lang="en-US"/>
        </a:p>
      </dgm:t>
    </dgm:pt>
    <dgm:pt modelId="{B8652F65-A946-4E5A-A2B7-F211D4896EF3}" type="sibTrans" cxnId="{A668C932-4CBB-456D-AAA6-551219882FBB}">
      <dgm:prSet/>
      <dgm:spPr/>
      <dgm:t>
        <a:bodyPr/>
        <a:lstStyle/>
        <a:p>
          <a:endParaRPr lang="en-US"/>
        </a:p>
      </dgm:t>
    </dgm:pt>
    <dgm:pt modelId="{AF82FB4B-9960-4A88-8CAA-42AF3F8AC179}">
      <dgm:prSet/>
      <dgm:spPr/>
      <dgm:t>
        <a:bodyPr/>
        <a:lstStyle/>
        <a:p>
          <a:pPr>
            <a:lnSpc>
              <a:spcPct val="100000"/>
            </a:lnSpc>
          </a:pPr>
          <a:r>
            <a:rPr lang="en-GB" b="1">
              <a:solidFill>
                <a:schemeClr val="tx1"/>
              </a:solidFill>
            </a:rPr>
            <a:t>Enhanced employability skills</a:t>
          </a:r>
          <a:endParaRPr lang="en-US" b="1">
            <a:solidFill>
              <a:schemeClr val="tx1"/>
            </a:solidFill>
          </a:endParaRPr>
        </a:p>
      </dgm:t>
    </dgm:pt>
    <dgm:pt modelId="{DD27DB82-7858-44E2-B7E6-8360290D62B5}" type="parTrans" cxnId="{AC9997A5-4457-4A9B-9648-1E55F65FC8E5}">
      <dgm:prSet/>
      <dgm:spPr/>
      <dgm:t>
        <a:bodyPr/>
        <a:lstStyle/>
        <a:p>
          <a:endParaRPr lang="en-US"/>
        </a:p>
      </dgm:t>
    </dgm:pt>
    <dgm:pt modelId="{08D80DC9-7BC1-44D7-B0C4-40F345411F9A}" type="sibTrans" cxnId="{AC9997A5-4457-4A9B-9648-1E55F65FC8E5}">
      <dgm:prSet/>
      <dgm:spPr/>
      <dgm:t>
        <a:bodyPr/>
        <a:lstStyle/>
        <a:p>
          <a:endParaRPr lang="en-US"/>
        </a:p>
      </dgm:t>
    </dgm:pt>
    <dgm:pt modelId="{32F25AD3-1F9D-47AA-88F6-5512661A099D}" type="pres">
      <dgm:prSet presAssocID="{11D211AB-76DE-441B-BFC1-5D103E79ADAF}" presName="root" presStyleCnt="0">
        <dgm:presLayoutVars>
          <dgm:dir/>
          <dgm:resizeHandles val="exact"/>
        </dgm:presLayoutVars>
      </dgm:prSet>
      <dgm:spPr/>
    </dgm:pt>
    <dgm:pt modelId="{77D683BA-0651-44B6-8508-54F88E5F724F}" type="pres">
      <dgm:prSet presAssocID="{1E80BA49-EB5B-415C-B36D-205BF5A2AF72}" presName="compNode" presStyleCnt="0"/>
      <dgm:spPr/>
    </dgm:pt>
    <dgm:pt modelId="{B8A52F14-CB32-4FB9-A40D-47D0EB562CDC}" type="pres">
      <dgm:prSet presAssocID="{1E80BA49-EB5B-415C-B36D-205BF5A2AF72}" presName="bgRect" presStyleLbl="bgShp" presStyleIdx="0" presStyleCnt="3"/>
      <dgm:spPr>
        <a:solidFill>
          <a:schemeClr val="accent3">
            <a:lumMod val="20000"/>
            <a:lumOff val="80000"/>
          </a:schemeClr>
        </a:solidFill>
      </dgm:spPr>
    </dgm:pt>
    <dgm:pt modelId="{15CD984C-6091-4EA7-BB90-9AE4AFF1043C}" type="pres">
      <dgm:prSet presAssocID="{1E80BA49-EB5B-415C-B36D-205BF5A2AF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D76BF964-96EB-4C8C-B877-6C2389B411C6}" type="pres">
      <dgm:prSet presAssocID="{1E80BA49-EB5B-415C-B36D-205BF5A2AF72}" presName="spaceRect" presStyleCnt="0"/>
      <dgm:spPr/>
    </dgm:pt>
    <dgm:pt modelId="{C6193FB9-E106-40BC-80AB-E123B9CC7001}" type="pres">
      <dgm:prSet presAssocID="{1E80BA49-EB5B-415C-B36D-205BF5A2AF72}" presName="parTx" presStyleLbl="revTx" presStyleIdx="0" presStyleCnt="3">
        <dgm:presLayoutVars>
          <dgm:chMax val="0"/>
          <dgm:chPref val="0"/>
        </dgm:presLayoutVars>
      </dgm:prSet>
      <dgm:spPr/>
    </dgm:pt>
    <dgm:pt modelId="{6A161AA8-BC90-43AE-90D1-14269EDA641F}" type="pres">
      <dgm:prSet presAssocID="{1D56FC74-DD21-474C-B716-B06587AD115F}" presName="sibTrans" presStyleCnt="0"/>
      <dgm:spPr/>
    </dgm:pt>
    <dgm:pt modelId="{AEA0A1D3-5894-416F-AA5E-35CC27F8E418}" type="pres">
      <dgm:prSet presAssocID="{52A9053E-8CF3-4960-ACCA-E7F31D6DF399}" presName="compNode" presStyleCnt="0"/>
      <dgm:spPr/>
    </dgm:pt>
    <dgm:pt modelId="{C4A51BCA-8197-49B0-A6C2-63F71E753A64}" type="pres">
      <dgm:prSet presAssocID="{52A9053E-8CF3-4960-ACCA-E7F31D6DF399}" presName="bgRect" presStyleLbl="bgShp" presStyleIdx="1" presStyleCnt="3"/>
      <dgm:spPr>
        <a:solidFill>
          <a:schemeClr val="accent6">
            <a:lumMod val="20000"/>
            <a:lumOff val="80000"/>
          </a:schemeClr>
        </a:solidFill>
      </dgm:spPr>
    </dgm:pt>
    <dgm:pt modelId="{0F4A5500-9FA4-42C5-AB28-0705BF76A1F7}" type="pres">
      <dgm:prSet presAssocID="{52A9053E-8CF3-4960-ACCA-E7F31D6DF399}"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10C03E05-6D3A-4BB5-91C4-E5AE898BE367}" type="pres">
      <dgm:prSet presAssocID="{52A9053E-8CF3-4960-ACCA-E7F31D6DF399}" presName="spaceRect" presStyleCnt="0"/>
      <dgm:spPr/>
    </dgm:pt>
    <dgm:pt modelId="{4296AC45-4CA7-448F-A30D-66626363F840}" type="pres">
      <dgm:prSet presAssocID="{52A9053E-8CF3-4960-ACCA-E7F31D6DF399}" presName="parTx" presStyleLbl="revTx" presStyleIdx="1" presStyleCnt="3">
        <dgm:presLayoutVars>
          <dgm:chMax val="0"/>
          <dgm:chPref val="0"/>
        </dgm:presLayoutVars>
      </dgm:prSet>
      <dgm:spPr/>
    </dgm:pt>
    <dgm:pt modelId="{A4CFC0C3-756B-4CA9-B897-B2C6E159A545}" type="pres">
      <dgm:prSet presAssocID="{B8652F65-A946-4E5A-A2B7-F211D4896EF3}" presName="sibTrans" presStyleCnt="0"/>
      <dgm:spPr/>
    </dgm:pt>
    <dgm:pt modelId="{FAD1FA76-944F-40E4-9E9C-F37943ECC2F2}" type="pres">
      <dgm:prSet presAssocID="{AF82FB4B-9960-4A88-8CAA-42AF3F8AC179}" presName="compNode" presStyleCnt="0"/>
      <dgm:spPr/>
    </dgm:pt>
    <dgm:pt modelId="{08F0D6DF-2F46-4E6F-9AC7-FECEC8D870AA}" type="pres">
      <dgm:prSet presAssocID="{AF82FB4B-9960-4A88-8CAA-42AF3F8AC179}" presName="bgRect" presStyleLbl="bgShp" presStyleIdx="2" presStyleCnt="3"/>
      <dgm:spPr/>
    </dgm:pt>
    <dgm:pt modelId="{423F0A6B-F616-4D74-9FBD-3CF231CF93D0}" type="pres">
      <dgm:prSet presAssocID="{AF82FB4B-9960-4A88-8CAA-42AF3F8AC179}" presName="iconRect" presStyleLbl="node1" presStyleIdx="2" presStyleCnt="3"/>
      <dgm:spPr>
        <a:blipFill>
          <a:blip xmlns:r="http://schemas.openxmlformats.org/officeDocument/2006/relationships" r:embed="rId3"/>
          <a:srcRect/>
          <a:stretch>
            <a:fillRect/>
          </a:stretch>
        </a:blipFill>
        <a:ln>
          <a:noFill/>
        </a:ln>
      </dgm:spPr>
    </dgm:pt>
    <dgm:pt modelId="{A6B71694-D7AD-41CF-AEB0-5693C88E9D63}" type="pres">
      <dgm:prSet presAssocID="{AF82FB4B-9960-4A88-8CAA-42AF3F8AC179}" presName="spaceRect" presStyleCnt="0"/>
      <dgm:spPr/>
    </dgm:pt>
    <dgm:pt modelId="{22715E23-BD84-491E-A13F-00250CE37F93}" type="pres">
      <dgm:prSet presAssocID="{AF82FB4B-9960-4A88-8CAA-42AF3F8AC179}" presName="parTx" presStyleLbl="revTx" presStyleIdx="2" presStyleCnt="3">
        <dgm:presLayoutVars>
          <dgm:chMax val="0"/>
          <dgm:chPref val="0"/>
        </dgm:presLayoutVars>
      </dgm:prSet>
      <dgm:spPr/>
    </dgm:pt>
  </dgm:ptLst>
  <dgm:cxnLst>
    <dgm:cxn modelId="{571CEA01-A7EC-4FD3-BDF9-19B8BA4D18F0}" type="presOf" srcId="{52A9053E-8CF3-4960-ACCA-E7F31D6DF399}" destId="{4296AC45-4CA7-448F-A30D-66626363F840}" srcOrd="0" destOrd="0" presId="urn:microsoft.com/office/officeart/2018/2/layout/IconVerticalSolidList"/>
    <dgm:cxn modelId="{A668C932-4CBB-456D-AAA6-551219882FBB}" srcId="{11D211AB-76DE-441B-BFC1-5D103E79ADAF}" destId="{52A9053E-8CF3-4960-ACCA-E7F31D6DF399}" srcOrd="1" destOrd="0" parTransId="{5D5A75EF-5CF4-4021-94A8-CA1DDBDF37AF}" sibTransId="{B8652F65-A946-4E5A-A2B7-F211D4896EF3}"/>
    <dgm:cxn modelId="{D04C3579-61C8-4DBD-A64B-FAFAF2749F8F}" type="presOf" srcId="{AF82FB4B-9960-4A88-8CAA-42AF3F8AC179}" destId="{22715E23-BD84-491E-A13F-00250CE37F93}" srcOrd="0" destOrd="0" presId="urn:microsoft.com/office/officeart/2018/2/layout/IconVerticalSolidList"/>
    <dgm:cxn modelId="{AC9997A5-4457-4A9B-9648-1E55F65FC8E5}" srcId="{11D211AB-76DE-441B-BFC1-5D103E79ADAF}" destId="{AF82FB4B-9960-4A88-8CAA-42AF3F8AC179}" srcOrd="2" destOrd="0" parTransId="{DD27DB82-7858-44E2-B7E6-8360290D62B5}" sibTransId="{08D80DC9-7BC1-44D7-B0C4-40F345411F9A}"/>
    <dgm:cxn modelId="{ABA2E0D0-18B9-409A-AF3D-50EA7C1B72F7}" type="presOf" srcId="{1E80BA49-EB5B-415C-B36D-205BF5A2AF72}" destId="{C6193FB9-E106-40BC-80AB-E123B9CC7001}" srcOrd="0" destOrd="0" presId="urn:microsoft.com/office/officeart/2018/2/layout/IconVerticalSolidList"/>
    <dgm:cxn modelId="{58ED19DA-8C08-4739-A3ED-FB010B37F773}" type="presOf" srcId="{11D211AB-76DE-441B-BFC1-5D103E79ADAF}" destId="{32F25AD3-1F9D-47AA-88F6-5512661A099D}" srcOrd="0" destOrd="0" presId="urn:microsoft.com/office/officeart/2018/2/layout/IconVerticalSolidList"/>
    <dgm:cxn modelId="{DB0C59EE-5B19-436E-9FC8-F103748D3459}" srcId="{11D211AB-76DE-441B-BFC1-5D103E79ADAF}" destId="{1E80BA49-EB5B-415C-B36D-205BF5A2AF72}" srcOrd="0" destOrd="0" parTransId="{C1425080-845D-4FCD-91B1-14117F53EC6D}" sibTransId="{1D56FC74-DD21-474C-B716-B06587AD115F}"/>
    <dgm:cxn modelId="{16BB699A-7E35-4CB5-80F9-AEE50244DBEC}" type="presParOf" srcId="{32F25AD3-1F9D-47AA-88F6-5512661A099D}" destId="{77D683BA-0651-44B6-8508-54F88E5F724F}" srcOrd="0" destOrd="0" presId="urn:microsoft.com/office/officeart/2018/2/layout/IconVerticalSolidList"/>
    <dgm:cxn modelId="{DF931C87-3182-4B6C-A23B-D02594ECC4D6}" type="presParOf" srcId="{77D683BA-0651-44B6-8508-54F88E5F724F}" destId="{B8A52F14-CB32-4FB9-A40D-47D0EB562CDC}" srcOrd="0" destOrd="0" presId="urn:microsoft.com/office/officeart/2018/2/layout/IconVerticalSolidList"/>
    <dgm:cxn modelId="{B04FAFB7-D442-4B62-87F4-4F9079E205F1}" type="presParOf" srcId="{77D683BA-0651-44B6-8508-54F88E5F724F}" destId="{15CD984C-6091-4EA7-BB90-9AE4AFF1043C}" srcOrd="1" destOrd="0" presId="urn:microsoft.com/office/officeart/2018/2/layout/IconVerticalSolidList"/>
    <dgm:cxn modelId="{05E7C515-7258-4C9E-B0A8-DD42C125A28C}" type="presParOf" srcId="{77D683BA-0651-44B6-8508-54F88E5F724F}" destId="{D76BF964-96EB-4C8C-B877-6C2389B411C6}" srcOrd="2" destOrd="0" presId="urn:microsoft.com/office/officeart/2018/2/layout/IconVerticalSolidList"/>
    <dgm:cxn modelId="{33AFB40D-1BD9-4DD4-829C-E0C43F903902}" type="presParOf" srcId="{77D683BA-0651-44B6-8508-54F88E5F724F}" destId="{C6193FB9-E106-40BC-80AB-E123B9CC7001}" srcOrd="3" destOrd="0" presId="urn:microsoft.com/office/officeart/2018/2/layout/IconVerticalSolidList"/>
    <dgm:cxn modelId="{C223340A-8B3F-4812-A248-306D05B91DB4}" type="presParOf" srcId="{32F25AD3-1F9D-47AA-88F6-5512661A099D}" destId="{6A161AA8-BC90-43AE-90D1-14269EDA641F}" srcOrd="1" destOrd="0" presId="urn:microsoft.com/office/officeart/2018/2/layout/IconVerticalSolidList"/>
    <dgm:cxn modelId="{0B268A17-1488-433E-8EC1-E3F62371BBAE}" type="presParOf" srcId="{32F25AD3-1F9D-47AA-88F6-5512661A099D}" destId="{AEA0A1D3-5894-416F-AA5E-35CC27F8E418}" srcOrd="2" destOrd="0" presId="urn:microsoft.com/office/officeart/2018/2/layout/IconVerticalSolidList"/>
    <dgm:cxn modelId="{B926261C-B21B-4FAD-91B3-6E13BF031E3F}" type="presParOf" srcId="{AEA0A1D3-5894-416F-AA5E-35CC27F8E418}" destId="{C4A51BCA-8197-49B0-A6C2-63F71E753A64}" srcOrd="0" destOrd="0" presId="urn:microsoft.com/office/officeart/2018/2/layout/IconVerticalSolidList"/>
    <dgm:cxn modelId="{A29176C0-7DFD-4D79-B852-89A23C9E6D81}" type="presParOf" srcId="{AEA0A1D3-5894-416F-AA5E-35CC27F8E418}" destId="{0F4A5500-9FA4-42C5-AB28-0705BF76A1F7}" srcOrd="1" destOrd="0" presId="urn:microsoft.com/office/officeart/2018/2/layout/IconVerticalSolidList"/>
    <dgm:cxn modelId="{80C30F1E-2FEC-4121-9F44-6CF7AF2CD684}" type="presParOf" srcId="{AEA0A1D3-5894-416F-AA5E-35CC27F8E418}" destId="{10C03E05-6D3A-4BB5-91C4-E5AE898BE367}" srcOrd="2" destOrd="0" presId="urn:microsoft.com/office/officeart/2018/2/layout/IconVerticalSolidList"/>
    <dgm:cxn modelId="{D012848B-3477-499E-B0FA-491C5351022A}" type="presParOf" srcId="{AEA0A1D3-5894-416F-AA5E-35CC27F8E418}" destId="{4296AC45-4CA7-448F-A30D-66626363F840}" srcOrd="3" destOrd="0" presId="urn:microsoft.com/office/officeart/2018/2/layout/IconVerticalSolidList"/>
    <dgm:cxn modelId="{211BCF2B-5002-4AF2-BEC9-76D7C83FA64D}" type="presParOf" srcId="{32F25AD3-1F9D-47AA-88F6-5512661A099D}" destId="{A4CFC0C3-756B-4CA9-B897-B2C6E159A545}" srcOrd="3" destOrd="0" presId="urn:microsoft.com/office/officeart/2018/2/layout/IconVerticalSolidList"/>
    <dgm:cxn modelId="{697DFFE3-B70A-4037-B964-825A7E166973}" type="presParOf" srcId="{32F25AD3-1F9D-47AA-88F6-5512661A099D}" destId="{FAD1FA76-944F-40E4-9E9C-F37943ECC2F2}" srcOrd="4" destOrd="0" presId="urn:microsoft.com/office/officeart/2018/2/layout/IconVerticalSolidList"/>
    <dgm:cxn modelId="{6FF75528-83A0-49FB-B901-D1E48E870D7D}" type="presParOf" srcId="{FAD1FA76-944F-40E4-9E9C-F37943ECC2F2}" destId="{08F0D6DF-2F46-4E6F-9AC7-FECEC8D870AA}" srcOrd="0" destOrd="0" presId="urn:microsoft.com/office/officeart/2018/2/layout/IconVerticalSolidList"/>
    <dgm:cxn modelId="{AD059A40-9585-4AB4-A3B8-444AD001FF1D}" type="presParOf" srcId="{FAD1FA76-944F-40E4-9E9C-F37943ECC2F2}" destId="{423F0A6B-F616-4D74-9FBD-3CF231CF93D0}" srcOrd="1" destOrd="0" presId="urn:microsoft.com/office/officeart/2018/2/layout/IconVerticalSolidList"/>
    <dgm:cxn modelId="{50A9FCAB-8694-4671-BF08-0528F053EDC6}" type="presParOf" srcId="{FAD1FA76-944F-40E4-9E9C-F37943ECC2F2}" destId="{A6B71694-D7AD-41CF-AEB0-5693C88E9D63}" srcOrd="2" destOrd="0" presId="urn:microsoft.com/office/officeart/2018/2/layout/IconVerticalSolidList"/>
    <dgm:cxn modelId="{9845A37D-6345-4BAA-A868-11C3F7EBC9E2}" type="presParOf" srcId="{FAD1FA76-944F-40E4-9E9C-F37943ECC2F2}" destId="{22715E23-BD84-491E-A13F-00250CE37F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6B4AB0-6B09-45CC-8BAE-FC2A84488C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83B3D7-A139-43C8-B480-8271DDBC7CDE}">
      <dgm:prSet/>
      <dgm:spPr/>
      <dgm:t>
        <a:bodyPr/>
        <a:lstStyle/>
        <a:p>
          <a:r>
            <a:rPr lang="en-GB" b="0" i="0" dirty="0"/>
            <a:t>From real world/world of work to </a:t>
          </a:r>
          <a:r>
            <a:rPr lang="en-GB" b="1" i="0" dirty="0"/>
            <a:t>society</a:t>
          </a:r>
          <a:endParaRPr lang="en-US" b="1" dirty="0"/>
        </a:p>
      </dgm:t>
    </dgm:pt>
    <dgm:pt modelId="{ED8AF505-9244-486E-B439-7C829229AA5C}" type="parTrans" cxnId="{C88516DD-FAC2-47E4-ADD5-C5267088586E}">
      <dgm:prSet/>
      <dgm:spPr/>
      <dgm:t>
        <a:bodyPr/>
        <a:lstStyle/>
        <a:p>
          <a:endParaRPr lang="en-US"/>
        </a:p>
      </dgm:t>
    </dgm:pt>
    <dgm:pt modelId="{9010640B-B8F6-411F-9751-50BBF4820F18}" type="sibTrans" cxnId="{C88516DD-FAC2-47E4-ADD5-C5267088586E}">
      <dgm:prSet/>
      <dgm:spPr/>
      <dgm:t>
        <a:bodyPr/>
        <a:lstStyle/>
        <a:p>
          <a:endParaRPr lang="en-US"/>
        </a:p>
      </dgm:t>
    </dgm:pt>
    <dgm:pt modelId="{A3125DC9-8F32-45A9-941D-F1F96B128ED0}">
      <dgm:prSet/>
      <dgm:spPr/>
      <dgm:t>
        <a:bodyPr/>
        <a:lstStyle/>
        <a:p>
          <a:r>
            <a:rPr lang="en-GB" b="0" i="0" dirty="0"/>
            <a:t>From task performance to </a:t>
          </a:r>
          <a:r>
            <a:rPr lang="en-GB" b="1" i="0" dirty="0"/>
            <a:t>why we value the task</a:t>
          </a:r>
          <a:endParaRPr lang="en-US" b="1" dirty="0"/>
        </a:p>
      </dgm:t>
    </dgm:pt>
    <dgm:pt modelId="{65FA1C98-7AF0-430B-91DD-806F9A325BCA}" type="parTrans" cxnId="{AB921B78-CD01-4AD3-9321-53F76331E288}">
      <dgm:prSet/>
      <dgm:spPr/>
      <dgm:t>
        <a:bodyPr/>
        <a:lstStyle/>
        <a:p>
          <a:endParaRPr lang="en-US"/>
        </a:p>
      </dgm:t>
    </dgm:pt>
    <dgm:pt modelId="{0FD2864B-5CBD-4672-B339-57237591B86D}" type="sibTrans" cxnId="{AB921B78-CD01-4AD3-9321-53F76331E288}">
      <dgm:prSet/>
      <dgm:spPr/>
      <dgm:t>
        <a:bodyPr/>
        <a:lstStyle/>
        <a:p>
          <a:endParaRPr lang="en-US"/>
        </a:p>
      </dgm:t>
    </dgm:pt>
    <dgm:pt modelId="{C7A0632E-34C6-4CBE-9774-1324BAA6EE3B}">
      <dgm:prSet/>
      <dgm:spPr/>
      <dgm:t>
        <a:bodyPr/>
        <a:lstStyle/>
        <a:p>
          <a:r>
            <a:rPr lang="en-GB" b="0" i="0" dirty="0"/>
            <a:t>From the status-quo of real-world/world of work to </a:t>
          </a:r>
          <a:r>
            <a:rPr lang="en-GB" b="1" i="0" dirty="0"/>
            <a:t>transforming society</a:t>
          </a:r>
          <a:endParaRPr lang="en-US" b="1" dirty="0"/>
        </a:p>
      </dgm:t>
    </dgm:pt>
    <dgm:pt modelId="{4355252F-EE12-46F2-BD53-EFD93289BE6F}" type="parTrans" cxnId="{89713CFF-743C-4F21-B5FA-C838B68B9AF0}">
      <dgm:prSet/>
      <dgm:spPr/>
      <dgm:t>
        <a:bodyPr/>
        <a:lstStyle/>
        <a:p>
          <a:endParaRPr lang="en-US"/>
        </a:p>
      </dgm:t>
    </dgm:pt>
    <dgm:pt modelId="{D6076FE4-810D-499A-9BED-8CAE507DE222}" type="sibTrans" cxnId="{89713CFF-743C-4F21-B5FA-C838B68B9AF0}">
      <dgm:prSet/>
      <dgm:spPr/>
      <dgm:t>
        <a:bodyPr/>
        <a:lstStyle/>
        <a:p>
          <a:endParaRPr lang="en-US"/>
        </a:p>
      </dgm:t>
    </dgm:pt>
    <dgm:pt modelId="{9AC38FD0-A012-4056-9EBF-F351FE33A908}" type="pres">
      <dgm:prSet presAssocID="{0F6B4AB0-6B09-45CC-8BAE-FC2A84488CFC}" presName="root" presStyleCnt="0">
        <dgm:presLayoutVars>
          <dgm:dir/>
          <dgm:resizeHandles val="exact"/>
        </dgm:presLayoutVars>
      </dgm:prSet>
      <dgm:spPr/>
    </dgm:pt>
    <dgm:pt modelId="{CAF58435-A95E-4E0E-B856-115F71A2BD37}" type="pres">
      <dgm:prSet presAssocID="{B883B3D7-A139-43C8-B480-8271DDBC7CDE}" presName="compNode" presStyleCnt="0"/>
      <dgm:spPr/>
    </dgm:pt>
    <dgm:pt modelId="{03709516-5E00-431D-AE51-1991CFF9F8F3}" type="pres">
      <dgm:prSet presAssocID="{B883B3D7-A139-43C8-B480-8271DDBC7CDE}" presName="bgRect" presStyleLbl="bgShp" presStyleIdx="0" presStyleCnt="3"/>
      <dgm:spPr/>
    </dgm:pt>
    <dgm:pt modelId="{345DD9B8-ADAC-4D91-B2B3-8D1433CAA9C0}" type="pres">
      <dgm:prSet presAssocID="{B883B3D7-A139-43C8-B480-8271DDBC7C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BF616B81-9635-468A-B20D-545994DB6B99}" type="pres">
      <dgm:prSet presAssocID="{B883B3D7-A139-43C8-B480-8271DDBC7CDE}" presName="spaceRect" presStyleCnt="0"/>
      <dgm:spPr/>
    </dgm:pt>
    <dgm:pt modelId="{656AD0F8-B46B-469F-95C6-850EA5FA9945}" type="pres">
      <dgm:prSet presAssocID="{B883B3D7-A139-43C8-B480-8271DDBC7CDE}" presName="parTx" presStyleLbl="revTx" presStyleIdx="0" presStyleCnt="3">
        <dgm:presLayoutVars>
          <dgm:chMax val="0"/>
          <dgm:chPref val="0"/>
        </dgm:presLayoutVars>
      </dgm:prSet>
      <dgm:spPr/>
    </dgm:pt>
    <dgm:pt modelId="{723D7128-E63F-4D46-A28D-742C82A5DB71}" type="pres">
      <dgm:prSet presAssocID="{9010640B-B8F6-411F-9751-50BBF4820F18}" presName="sibTrans" presStyleCnt="0"/>
      <dgm:spPr/>
    </dgm:pt>
    <dgm:pt modelId="{2C650A08-4C36-4FD3-ADDA-8A85B42EFF73}" type="pres">
      <dgm:prSet presAssocID="{A3125DC9-8F32-45A9-941D-F1F96B128ED0}" presName="compNode" presStyleCnt="0"/>
      <dgm:spPr/>
    </dgm:pt>
    <dgm:pt modelId="{E25A39F7-05E4-4A85-B057-82EA741A3DCB}" type="pres">
      <dgm:prSet presAssocID="{A3125DC9-8F32-45A9-941D-F1F96B128ED0}" presName="bgRect" presStyleLbl="bgShp" presStyleIdx="1" presStyleCnt="3"/>
      <dgm:spPr/>
    </dgm:pt>
    <dgm:pt modelId="{18AA0AA5-D5A2-44F7-9F4D-2DE1B916F005}" type="pres">
      <dgm:prSet presAssocID="{A3125DC9-8F32-45A9-941D-F1F96B128ED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outline"/>
        </a:ext>
      </dgm:extLst>
    </dgm:pt>
    <dgm:pt modelId="{65735E4B-5983-4ADB-A9AC-998234E59450}" type="pres">
      <dgm:prSet presAssocID="{A3125DC9-8F32-45A9-941D-F1F96B128ED0}" presName="spaceRect" presStyleCnt="0"/>
      <dgm:spPr/>
    </dgm:pt>
    <dgm:pt modelId="{62286600-5082-45E7-BE71-88EF6D99A062}" type="pres">
      <dgm:prSet presAssocID="{A3125DC9-8F32-45A9-941D-F1F96B128ED0}" presName="parTx" presStyleLbl="revTx" presStyleIdx="1" presStyleCnt="3">
        <dgm:presLayoutVars>
          <dgm:chMax val="0"/>
          <dgm:chPref val="0"/>
        </dgm:presLayoutVars>
      </dgm:prSet>
      <dgm:spPr/>
    </dgm:pt>
    <dgm:pt modelId="{53D945EC-C1BE-46C7-A9B3-0F476D9337D6}" type="pres">
      <dgm:prSet presAssocID="{0FD2864B-5CBD-4672-B339-57237591B86D}" presName="sibTrans" presStyleCnt="0"/>
      <dgm:spPr/>
    </dgm:pt>
    <dgm:pt modelId="{5A574760-5A4E-4B4C-BE9F-EC627EEB85F6}" type="pres">
      <dgm:prSet presAssocID="{C7A0632E-34C6-4CBE-9774-1324BAA6EE3B}" presName="compNode" presStyleCnt="0"/>
      <dgm:spPr/>
    </dgm:pt>
    <dgm:pt modelId="{6F3570CC-6041-4DE4-9E1D-74770CC64142}" type="pres">
      <dgm:prSet presAssocID="{C7A0632E-34C6-4CBE-9774-1324BAA6EE3B}" presName="bgRect" presStyleLbl="bgShp" presStyleIdx="2" presStyleCnt="3"/>
      <dgm:spPr/>
    </dgm:pt>
    <dgm:pt modelId="{271606B5-7E5D-45CD-9809-175AF9504844}" type="pres">
      <dgm:prSet presAssocID="{C7A0632E-34C6-4CBE-9774-1324BAA6EE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ipple with solid fill"/>
        </a:ext>
      </dgm:extLst>
    </dgm:pt>
    <dgm:pt modelId="{0BC7669E-52B4-42A5-9CDC-CAA0F32C9EAC}" type="pres">
      <dgm:prSet presAssocID="{C7A0632E-34C6-4CBE-9774-1324BAA6EE3B}" presName="spaceRect" presStyleCnt="0"/>
      <dgm:spPr/>
    </dgm:pt>
    <dgm:pt modelId="{A20E2403-02F2-40FF-A38E-F8A61025C040}" type="pres">
      <dgm:prSet presAssocID="{C7A0632E-34C6-4CBE-9774-1324BAA6EE3B}" presName="parTx" presStyleLbl="revTx" presStyleIdx="2" presStyleCnt="3">
        <dgm:presLayoutVars>
          <dgm:chMax val="0"/>
          <dgm:chPref val="0"/>
        </dgm:presLayoutVars>
      </dgm:prSet>
      <dgm:spPr/>
    </dgm:pt>
  </dgm:ptLst>
  <dgm:cxnLst>
    <dgm:cxn modelId="{1C2D3A15-DE88-42C5-ABEB-1C17507F6C24}" type="presOf" srcId="{0F6B4AB0-6B09-45CC-8BAE-FC2A84488CFC}" destId="{9AC38FD0-A012-4056-9EBF-F351FE33A908}" srcOrd="0" destOrd="0" presId="urn:microsoft.com/office/officeart/2018/2/layout/IconVerticalSolidList"/>
    <dgm:cxn modelId="{020ECC4B-619C-4DE0-81BC-4D4F7B2310F2}" type="presOf" srcId="{A3125DC9-8F32-45A9-941D-F1F96B128ED0}" destId="{62286600-5082-45E7-BE71-88EF6D99A062}" srcOrd="0" destOrd="0" presId="urn:microsoft.com/office/officeart/2018/2/layout/IconVerticalSolidList"/>
    <dgm:cxn modelId="{AB921B78-CD01-4AD3-9321-53F76331E288}" srcId="{0F6B4AB0-6B09-45CC-8BAE-FC2A84488CFC}" destId="{A3125DC9-8F32-45A9-941D-F1F96B128ED0}" srcOrd="1" destOrd="0" parTransId="{65FA1C98-7AF0-430B-91DD-806F9A325BCA}" sibTransId="{0FD2864B-5CBD-4672-B339-57237591B86D}"/>
    <dgm:cxn modelId="{93BE8678-2198-4EC0-8FE5-A60B7C11D168}" type="presOf" srcId="{B883B3D7-A139-43C8-B480-8271DDBC7CDE}" destId="{656AD0F8-B46B-469F-95C6-850EA5FA9945}" srcOrd="0" destOrd="0" presId="urn:microsoft.com/office/officeart/2018/2/layout/IconVerticalSolidList"/>
    <dgm:cxn modelId="{55995EB8-C5FD-40AC-B826-4E5824903C57}" type="presOf" srcId="{C7A0632E-34C6-4CBE-9774-1324BAA6EE3B}" destId="{A20E2403-02F2-40FF-A38E-F8A61025C040}" srcOrd="0" destOrd="0" presId="urn:microsoft.com/office/officeart/2018/2/layout/IconVerticalSolidList"/>
    <dgm:cxn modelId="{C88516DD-FAC2-47E4-ADD5-C5267088586E}" srcId="{0F6B4AB0-6B09-45CC-8BAE-FC2A84488CFC}" destId="{B883B3D7-A139-43C8-B480-8271DDBC7CDE}" srcOrd="0" destOrd="0" parTransId="{ED8AF505-9244-486E-B439-7C829229AA5C}" sibTransId="{9010640B-B8F6-411F-9751-50BBF4820F18}"/>
    <dgm:cxn modelId="{89713CFF-743C-4F21-B5FA-C838B68B9AF0}" srcId="{0F6B4AB0-6B09-45CC-8BAE-FC2A84488CFC}" destId="{C7A0632E-34C6-4CBE-9774-1324BAA6EE3B}" srcOrd="2" destOrd="0" parTransId="{4355252F-EE12-46F2-BD53-EFD93289BE6F}" sibTransId="{D6076FE4-810D-499A-9BED-8CAE507DE222}"/>
    <dgm:cxn modelId="{0E2EC740-AFD2-4BBF-81F4-E9E10EBA9ADC}" type="presParOf" srcId="{9AC38FD0-A012-4056-9EBF-F351FE33A908}" destId="{CAF58435-A95E-4E0E-B856-115F71A2BD37}" srcOrd="0" destOrd="0" presId="urn:microsoft.com/office/officeart/2018/2/layout/IconVerticalSolidList"/>
    <dgm:cxn modelId="{64A87DAA-0769-45CD-B578-0E55C0B15B6A}" type="presParOf" srcId="{CAF58435-A95E-4E0E-B856-115F71A2BD37}" destId="{03709516-5E00-431D-AE51-1991CFF9F8F3}" srcOrd="0" destOrd="0" presId="urn:microsoft.com/office/officeart/2018/2/layout/IconVerticalSolidList"/>
    <dgm:cxn modelId="{A32152EE-1A8C-4686-9E83-97D2B39DC199}" type="presParOf" srcId="{CAF58435-A95E-4E0E-B856-115F71A2BD37}" destId="{345DD9B8-ADAC-4D91-B2B3-8D1433CAA9C0}" srcOrd="1" destOrd="0" presId="urn:microsoft.com/office/officeart/2018/2/layout/IconVerticalSolidList"/>
    <dgm:cxn modelId="{497208E8-1D00-4676-B1C0-F26235E3DEDF}" type="presParOf" srcId="{CAF58435-A95E-4E0E-B856-115F71A2BD37}" destId="{BF616B81-9635-468A-B20D-545994DB6B99}" srcOrd="2" destOrd="0" presId="urn:microsoft.com/office/officeart/2018/2/layout/IconVerticalSolidList"/>
    <dgm:cxn modelId="{955AD360-8761-45E9-8356-2B1B21FDBA7F}" type="presParOf" srcId="{CAF58435-A95E-4E0E-B856-115F71A2BD37}" destId="{656AD0F8-B46B-469F-95C6-850EA5FA9945}" srcOrd="3" destOrd="0" presId="urn:microsoft.com/office/officeart/2018/2/layout/IconVerticalSolidList"/>
    <dgm:cxn modelId="{26CC5339-683E-48C3-A0C3-3A9D4B5FAFF9}" type="presParOf" srcId="{9AC38FD0-A012-4056-9EBF-F351FE33A908}" destId="{723D7128-E63F-4D46-A28D-742C82A5DB71}" srcOrd="1" destOrd="0" presId="urn:microsoft.com/office/officeart/2018/2/layout/IconVerticalSolidList"/>
    <dgm:cxn modelId="{2169E4A5-CE44-47E4-9A58-BDF0B054E991}" type="presParOf" srcId="{9AC38FD0-A012-4056-9EBF-F351FE33A908}" destId="{2C650A08-4C36-4FD3-ADDA-8A85B42EFF73}" srcOrd="2" destOrd="0" presId="urn:microsoft.com/office/officeart/2018/2/layout/IconVerticalSolidList"/>
    <dgm:cxn modelId="{49885B70-77C6-4DAB-B095-9FD5F44A07A0}" type="presParOf" srcId="{2C650A08-4C36-4FD3-ADDA-8A85B42EFF73}" destId="{E25A39F7-05E4-4A85-B057-82EA741A3DCB}" srcOrd="0" destOrd="0" presId="urn:microsoft.com/office/officeart/2018/2/layout/IconVerticalSolidList"/>
    <dgm:cxn modelId="{7076C4F0-D416-4405-BD78-E528B1A3E16D}" type="presParOf" srcId="{2C650A08-4C36-4FD3-ADDA-8A85B42EFF73}" destId="{18AA0AA5-D5A2-44F7-9F4D-2DE1B916F005}" srcOrd="1" destOrd="0" presId="urn:microsoft.com/office/officeart/2018/2/layout/IconVerticalSolidList"/>
    <dgm:cxn modelId="{897D97B7-F91A-438F-8EC3-1177651C9CBE}" type="presParOf" srcId="{2C650A08-4C36-4FD3-ADDA-8A85B42EFF73}" destId="{65735E4B-5983-4ADB-A9AC-998234E59450}" srcOrd="2" destOrd="0" presId="urn:microsoft.com/office/officeart/2018/2/layout/IconVerticalSolidList"/>
    <dgm:cxn modelId="{2001D566-480F-437E-A038-E8FA9D64C033}" type="presParOf" srcId="{2C650A08-4C36-4FD3-ADDA-8A85B42EFF73}" destId="{62286600-5082-45E7-BE71-88EF6D99A062}" srcOrd="3" destOrd="0" presId="urn:microsoft.com/office/officeart/2018/2/layout/IconVerticalSolidList"/>
    <dgm:cxn modelId="{90340D57-38C4-4F8B-B1F2-748729D73543}" type="presParOf" srcId="{9AC38FD0-A012-4056-9EBF-F351FE33A908}" destId="{53D945EC-C1BE-46C7-A9B3-0F476D9337D6}" srcOrd="3" destOrd="0" presId="urn:microsoft.com/office/officeart/2018/2/layout/IconVerticalSolidList"/>
    <dgm:cxn modelId="{83E664E8-41D2-44FC-A236-0A691C6FC1CD}" type="presParOf" srcId="{9AC38FD0-A012-4056-9EBF-F351FE33A908}" destId="{5A574760-5A4E-4B4C-BE9F-EC627EEB85F6}" srcOrd="4" destOrd="0" presId="urn:microsoft.com/office/officeart/2018/2/layout/IconVerticalSolidList"/>
    <dgm:cxn modelId="{E8FA4E96-B85A-434C-96EF-351F642AB8D4}" type="presParOf" srcId="{5A574760-5A4E-4B4C-BE9F-EC627EEB85F6}" destId="{6F3570CC-6041-4DE4-9E1D-74770CC64142}" srcOrd="0" destOrd="0" presId="urn:microsoft.com/office/officeart/2018/2/layout/IconVerticalSolidList"/>
    <dgm:cxn modelId="{085D6798-5828-4D17-93A3-D0480E266D93}" type="presParOf" srcId="{5A574760-5A4E-4B4C-BE9F-EC627EEB85F6}" destId="{271606B5-7E5D-45CD-9809-175AF9504844}" srcOrd="1" destOrd="0" presId="urn:microsoft.com/office/officeart/2018/2/layout/IconVerticalSolidList"/>
    <dgm:cxn modelId="{14DBC585-6831-4CE9-8188-8CB449EB6649}" type="presParOf" srcId="{5A574760-5A4E-4B4C-BE9F-EC627EEB85F6}" destId="{0BC7669E-52B4-42A5-9CDC-CAA0F32C9EAC}" srcOrd="2" destOrd="0" presId="urn:microsoft.com/office/officeart/2018/2/layout/IconVerticalSolidList"/>
    <dgm:cxn modelId="{3ACEFBEF-ACFA-4ED9-AEC1-0B27BF59EB91}" type="presParOf" srcId="{5A574760-5A4E-4B4C-BE9F-EC627EEB85F6}" destId="{A20E2403-02F2-40FF-A38E-F8A61025C0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26BBE5-E1D2-4AFF-97A0-F1D6B24B145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EE2D8774-7171-4393-9D86-6E9E53AC2BE0}">
      <dgm:prSet phldrT="[Text]"/>
      <dgm:spPr/>
      <dgm:t>
        <a:bodyPr/>
        <a:lstStyle/>
        <a:p>
          <a:r>
            <a:rPr lang="en-GB">
              <a:latin typeface="Arial" panose="020B0604020202020204" pitchFamily="34" charset="0"/>
              <a:cs typeface="Arial" panose="020B0604020202020204" pitchFamily="34" charset="0"/>
            </a:rPr>
            <a:t>Relevant to future employment </a:t>
          </a:r>
        </a:p>
      </dgm:t>
      <dgm:extLst>
        <a:ext uri="{E40237B7-FDA0-4F09-8148-C483321AD2D9}">
          <dgm14:cNvPr xmlns:dgm14="http://schemas.microsoft.com/office/drawing/2010/diagram" id="0" name="" descr="An arrow, some people a globe and a mind"/>
        </a:ext>
      </dgm:extLst>
    </dgm:pt>
    <dgm:pt modelId="{99D3FAAE-BD2F-4DFD-BCCD-014D3E4F2048}" type="parTrans" cxnId="{E063A35E-5FE3-4D96-9C29-3BFBE372EC98}">
      <dgm:prSet/>
      <dgm:spPr/>
      <dgm:t>
        <a:bodyPr/>
        <a:lstStyle/>
        <a:p>
          <a:endParaRPr lang="en-GB">
            <a:latin typeface="Arial" panose="020B0604020202020204" pitchFamily="34" charset="0"/>
            <a:cs typeface="Arial" panose="020B0604020202020204" pitchFamily="34" charset="0"/>
          </a:endParaRPr>
        </a:p>
      </dgm:t>
    </dgm:pt>
    <dgm:pt modelId="{A4C622DB-9A00-442C-9E04-443AE032B528}" type="sibTrans" cxnId="{E063A35E-5FE3-4D96-9C29-3BFBE372EC98}">
      <dgm:prSet/>
      <dgm:spPr/>
      <dgm:t>
        <a:bodyPr/>
        <a:lstStyle/>
        <a:p>
          <a:endParaRPr lang="en-GB">
            <a:latin typeface="Arial" panose="020B0604020202020204" pitchFamily="34" charset="0"/>
            <a:cs typeface="Arial" panose="020B0604020202020204" pitchFamily="34" charset="0"/>
          </a:endParaRPr>
        </a:p>
      </dgm:t>
    </dgm:pt>
    <dgm:pt modelId="{0C3981E5-05E9-4338-88D1-95FB4E023726}">
      <dgm:prSet phldrT="[Text]"/>
      <dgm:spPr/>
      <dgm:t>
        <a:bodyPr/>
        <a:lstStyle/>
        <a:p>
          <a:r>
            <a:rPr lang="en-GB">
              <a:latin typeface="Arial" panose="020B0604020202020204" pitchFamily="34" charset="0"/>
              <a:cs typeface="Arial" panose="020B0604020202020204" pitchFamily="34" charset="0"/>
            </a:rPr>
            <a:t>Relevant to the advancement of the discipline </a:t>
          </a:r>
        </a:p>
      </dgm:t>
    </dgm:pt>
    <dgm:pt modelId="{EAE7DCAA-C969-40E6-B265-C43D00FB7BFE}" type="parTrans" cxnId="{EEA815A7-4B51-4B20-8CC5-090DF039952D}">
      <dgm:prSet/>
      <dgm:spPr/>
      <dgm:t>
        <a:bodyPr/>
        <a:lstStyle/>
        <a:p>
          <a:endParaRPr lang="en-GB">
            <a:latin typeface="Arial" panose="020B0604020202020204" pitchFamily="34" charset="0"/>
            <a:cs typeface="Arial" panose="020B0604020202020204" pitchFamily="34" charset="0"/>
          </a:endParaRPr>
        </a:p>
      </dgm:t>
    </dgm:pt>
    <dgm:pt modelId="{0A9CCCD0-32E0-4B6C-B0B9-4EF50D03567B}" type="sibTrans" cxnId="{EEA815A7-4B51-4B20-8CC5-090DF039952D}">
      <dgm:prSet/>
      <dgm:spPr/>
      <dgm:t>
        <a:bodyPr/>
        <a:lstStyle/>
        <a:p>
          <a:endParaRPr lang="en-GB">
            <a:latin typeface="Arial" panose="020B0604020202020204" pitchFamily="34" charset="0"/>
            <a:cs typeface="Arial" panose="020B0604020202020204" pitchFamily="34" charset="0"/>
          </a:endParaRPr>
        </a:p>
      </dgm:t>
    </dgm:pt>
    <dgm:pt modelId="{3A764815-6C86-4632-A684-F07AB0C122B3}">
      <dgm:prSet phldrT="[Text]"/>
      <dgm:spPr/>
      <dgm:t>
        <a:bodyPr/>
        <a:lstStyle/>
        <a:p>
          <a:r>
            <a:rPr lang="en-GB">
              <a:latin typeface="Arial" panose="020B0604020202020204" pitchFamily="34" charset="0"/>
              <a:cs typeface="Arial" panose="020B0604020202020204" pitchFamily="34" charset="0"/>
            </a:rPr>
            <a:t>Relevant to our collective future</a:t>
          </a:r>
        </a:p>
      </dgm:t>
    </dgm:pt>
    <dgm:pt modelId="{F6D8EDEE-648C-4C15-89D1-B4D2AF596BD3}" type="parTrans" cxnId="{9F5082E9-0E2F-4FF7-9965-3AC8DA8C97C3}">
      <dgm:prSet/>
      <dgm:spPr/>
      <dgm:t>
        <a:bodyPr/>
        <a:lstStyle/>
        <a:p>
          <a:endParaRPr lang="en-GB">
            <a:latin typeface="Arial" panose="020B0604020202020204" pitchFamily="34" charset="0"/>
            <a:cs typeface="Arial" panose="020B0604020202020204" pitchFamily="34" charset="0"/>
          </a:endParaRPr>
        </a:p>
      </dgm:t>
    </dgm:pt>
    <dgm:pt modelId="{2B18A760-91D5-4C1E-938B-252EDC4320FF}" type="sibTrans" cxnId="{9F5082E9-0E2F-4FF7-9965-3AC8DA8C97C3}">
      <dgm:prSet/>
      <dgm:spPr/>
      <dgm:t>
        <a:bodyPr/>
        <a:lstStyle/>
        <a:p>
          <a:endParaRPr lang="en-GB">
            <a:latin typeface="Arial" panose="020B0604020202020204" pitchFamily="34" charset="0"/>
            <a:cs typeface="Arial" panose="020B0604020202020204" pitchFamily="34" charset="0"/>
          </a:endParaRPr>
        </a:p>
      </dgm:t>
    </dgm:pt>
    <dgm:pt modelId="{2EEF7CBA-3579-426F-B2EF-C6CC1CB41C96}">
      <dgm:prSet phldrT="[Text]"/>
      <dgm:spPr/>
      <dgm:t>
        <a:bodyPr/>
        <a:lstStyle/>
        <a:p>
          <a:r>
            <a:rPr lang="en-GB">
              <a:latin typeface="Arial" panose="020B0604020202020204" pitchFamily="34" charset="0"/>
              <a:cs typeface="Arial" panose="020B0604020202020204" pitchFamily="34" charset="0"/>
            </a:rPr>
            <a:t>Relevant to individual aspiration </a:t>
          </a:r>
        </a:p>
      </dgm:t>
    </dgm:pt>
    <dgm:pt modelId="{615CABAE-87BB-4F65-B121-32435C3FC711}" type="parTrans" cxnId="{6C379F88-E6B0-4378-B5E5-20E584B39A75}">
      <dgm:prSet/>
      <dgm:spPr/>
      <dgm:t>
        <a:bodyPr/>
        <a:lstStyle/>
        <a:p>
          <a:endParaRPr lang="en-GB">
            <a:latin typeface="Arial" panose="020B0604020202020204" pitchFamily="34" charset="0"/>
            <a:cs typeface="Arial" panose="020B0604020202020204" pitchFamily="34" charset="0"/>
          </a:endParaRPr>
        </a:p>
      </dgm:t>
    </dgm:pt>
    <dgm:pt modelId="{2652B88F-D1F0-4A31-85B1-DEA81915419A}" type="sibTrans" cxnId="{6C379F88-E6B0-4378-B5E5-20E584B39A75}">
      <dgm:prSet/>
      <dgm:spPr/>
      <dgm:t>
        <a:bodyPr/>
        <a:lstStyle/>
        <a:p>
          <a:endParaRPr lang="en-GB">
            <a:latin typeface="Arial" panose="020B0604020202020204" pitchFamily="34" charset="0"/>
            <a:cs typeface="Arial" panose="020B0604020202020204" pitchFamily="34" charset="0"/>
          </a:endParaRPr>
        </a:p>
      </dgm:t>
    </dgm:pt>
    <dgm:pt modelId="{AA0D69B9-B1C6-4C79-8988-BDA386712D74}" type="pres">
      <dgm:prSet presAssocID="{8A26BBE5-E1D2-4AFF-97A0-F1D6B24B145E}" presName="Name0" presStyleCnt="0">
        <dgm:presLayoutVars>
          <dgm:dir/>
          <dgm:resizeHandles val="exact"/>
        </dgm:presLayoutVars>
      </dgm:prSet>
      <dgm:spPr/>
    </dgm:pt>
    <dgm:pt modelId="{DA6E6E9C-70AB-4513-A630-628A3244B503}" type="pres">
      <dgm:prSet presAssocID="{EE2D8774-7171-4393-9D86-6E9E53AC2BE0}" presName="compNode" presStyleCnt="0"/>
      <dgm:spPr/>
    </dgm:pt>
    <dgm:pt modelId="{FAB7232D-9991-494F-BA2B-8F0109DD6E60}" type="pres">
      <dgm:prSet presAssocID="{EE2D8774-7171-4393-9D86-6E9E53AC2BE0}"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Arrow Slight curve"/>
        </a:ext>
      </dgm:extLst>
    </dgm:pt>
    <dgm:pt modelId="{ED171F30-66A3-42FF-BBC7-9EFC4CE8AD50}" type="pres">
      <dgm:prSet presAssocID="{EE2D8774-7171-4393-9D86-6E9E53AC2BE0}" presName="textRect" presStyleLbl="revTx" presStyleIdx="0" presStyleCnt="4">
        <dgm:presLayoutVars>
          <dgm:bulletEnabled val="1"/>
        </dgm:presLayoutVars>
      </dgm:prSet>
      <dgm:spPr/>
    </dgm:pt>
    <dgm:pt modelId="{0A885F0E-25D5-492D-9DD1-5E0A88B718E3}" type="pres">
      <dgm:prSet presAssocID="{A4C622DB-9A00-442C-9E04-443AE032B528}" presName="sibTrans" presStyleLbl="sibTrans2D1" presStyleIdx="0" presStyleCnt="0"/>
      <dgm:spPr/>
    </dgm:pt>
    <dgm:pt modelId="{DBA8586C-3E37-4A46-B71D-84A1EF4F9437}" type="pres">
      <dgm:prSet presAssocID="{0C3981E5-05E9-4338-88D1-95FB4E023726}" presName="compNode" presStyleCnt="0"/>
      <dgm:spPr/>
    </dgm:pt>
    <dgm:pt modelId="{C2C01885-0E9E-4621-9F6F-1EAC8644A34D}" type="pres">
      <dgm:prSet presAssocID="{0C3981E5-05E9-4338-88D1-95FB4E023726}" presName="pictRect" presStyleLbl="node1" presStyleIdx="1" presStyleCnt="4" custLinFactNeighborX="-939" custLinFactNeighborY="-362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Users"/>
        </a:ext>
      </dgm:extLst>
    </dgm:pt>
    <dgm:pt modelId="{A52127B2-B556-4509-87F6-9344B2EC3CD3}" type="pres">
      <dgm:prSet presAssocID="{0C3981E5-05E9-4338-88D1-95FB4E023726}" presName="textRect" presStyleLbl="revTx" presStyleIdx="1" presStyleCnt="4">
        <dgm:presLayoutVars>
          <dgm:bulletEnabled val="1"/>
        </dgm:presLayoutVars>
      </dgm:prSet>
      <dgm:spPr/>
    </dgm:pt>
    <dgm:pt modelId="{1DDD2915-95C0-40AF-B414-9B4234A60009}" type="pres">
      <dgm:prSet presAssocID="{0A9CCCD0-32E0-4B6C-B0B9-4EF50D03567B}" presName="sibTrans" presStyleLbl="sibTrans2D1" presStyleIdx="0" presStyleCnt="0"/>
      <dgm:spPr/>
    </dgm:pt>
    <dgm:pt modelId="{6221EAD5-65ED-4C12-8E5D-4B84C0C90A24}" type="pres">
      <dgm:prSet presAssocID="{3A764815-6C86-4632-A684-F07AB0C122B3}" presName="compNode" presStyleCnt="0"/>
      <dgm:spPr/>
    </dgm:pt>
    <dgm:pt modelId="{1280E856-C085-4E9E-8CF7-F45F138CCFB2}" type="pres">
      <dgm:prSet presAssocID="{3A764815-6C86-4632-A684-F07AB0C122B3}" presName="pictRect" presStyleLbl="node1" presStyleIdx="2" presStyleCnt="4" custScaleX="81115" custScaleY="8562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Earth globe Africa and Europe"/>
        </a:ext>
      </dgm:extLst>
    </dgm:pt>
    <dgm:pt modelId="{29B4DD34-D00C-4ACB-86E0-6FA67D3CAD8C}" type="pres">
      <dgm:prSet presAssocID="{3A764815-6C86-4632-A684-F07AB0C122B3}" presName="textRect" presStyleLbl="revTx" presStyleIdx="2" presStyleCnt="4">
        <dgm:presLayoutVars>
          <dgm:bulletEnabled val="1"/>
        </dgm:presLayoutVars>
      </dgm:prSet>
      <dgm:spPr/>
    </dgm:pt>
    <dgm:pt modelId="{5258AEF7-CE90-4580-B7F5-4E4D4E8EE19E}" type="pres">
      <dgm:prSet presAssocID="{2B18A760-91D5-4C1E-938B-252EDC4320FF}" presName="sibTrans" presStyleLbl="sibTrans2D1" presStyleIdx="0" presStyleCnt="0"/>
      <dgm:spPr/>
    </dgm:pt>
    <dgm:pt modelId="{2271833A-C17A-4C0F-A30D-52DAC41A71EE}" type="pres">
      <dgm:prSet presAssocID="{2EEF7CBA-3579-426F-B2EF-C6CC1CB41C96}" presName="compNode" presStyleCnt="0"/>
      <dgm:spPr/>
    </dgm:pt>
    <dgm:pt modelId="{6F9E24EF-55E8-4843-B9E8-232146669C89}" type="pres">
      <dgm:prSet presAssocID="{2EEF7CBA-3579-426F-B2EF-C6CC1CB41C96}" presName="pict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Head with gears"/>
        </a:ext>
      </dgm:extLst>
    </dgm:pt>
    <dgm:pt modelId="{E16B1B0B-1FBA-49FA-947E-88DE5CDBF86C}" type="pres">
      <dgm:prSet presAssocID="{2EEF7CBA-3579-426F-B2EF-C6CC1CB41C96}" presName="textRect" presStyleLbl="revTx" presStyleIdx="3" presStyleCnt="4">
        <dgm:presLayoutVars>
          <dgm:bulletEnabled val="1"/>
        </dgm:presLayoutVars>
      </dgm:prSet>
      <dgm:spPr/>
    </dgm:pt>
  </dgm:ptLst>
  <dgm:cxnLst>
    <dgm:cxn modelId="{E063A35E-5FE3-4D96-9C29-3BFBE372EC98}" srcId="{8A26BBE5-E1D2-4AFF-97A0-F1D6B24B145E}" destId="{EE2D8774-7171-4393-9D86-6E9E53AC2BE0}" srcOrd="0" destOrd="0" parTransId="{99D3FAAE-BD2F-4DFD-BCCD-014D3E4F2048}" sibTransId="{A4C622DB-9A00-442C-9E04-443AE032B528}"/>
    <dgm:cxn modelId="{A7185E47-EFF5-4688-BCEC-9C6DFFF795FF}" type="presOf" srcId="{8A26BBE5-E1D2-4AFF-97A0-F1D6B24B145E}" destId="{AA0D69B9-B1C6-4C79-8988-BDA386712D74}" srcOrd="0" destOrd="0" presId="urn:microsoft.com/office/officeart/2005/8/layout/pList1"/>
    <dgm:cxn modelId="{FA52156A-DB4A-489B-A78C-F2469247F7F8}" type="presOf" srcId="{2B18A760-91D5-4C1E-938B-252EDC4320FF}" destId="{5258AEF7-CE90-4580-B7F5-4E4D4E8EE19E}" srcOrd="0" destOrd="0" presId="urn:microsoft.com/office/officeart/2005/8/layout/pList1"/>
    <dgm:cxn modelId="{0DBAC050-E2D3-4772-8C00-3E3281DBC99C}" type="presOf" srcId="{2EEF7CBA-3579-426F-B2EF-C6CC1CB41C96}" destId="{E16B1B0B-1FBA-49FA-947E-88DE5CDBF86C}" srcOrd="0" destOrd="0" presId="urn:microsoft.com/office/officeart/2005/8/layout/pList1"/>
    <dgm:cxn modelId="{D165B675-A8B2-4C75-A535-A2C3F2927616}" type="presOf" srcId="{3A764815-6C86-4632-A684-F07AB0C122B3}" destId="{29B4DD34-D00C-4ACB-86E0-6FA67D3CAD8C}" srcOrd="0" destOrd="0" presId="urn:microsoft.com/office/officeart/2005/8/layout/pList1"/>
    <dgm:cxn modelId="{BFC3FC79-9065-4F73-B5B3-1602307B9253}" type="presOf" srcId="{0C3981E5-05E9-4338-88D1-95FB4E023726}" destId="{A52127B2-B556-4509-87F6-9344B2EC3CD3}" srcOrd="0" destOrd="0" presId="urn:microsoft.com/office/officeart/2005/8/layout/pList1"/>
    <dgm:cxn modelId="{6C379F88-E6B0-4378-B5E5-20E584B39A75}" srcId="{8A26BBE5-E1D2-4AFF-97A0-F1D6B24B145E}" destId="{2EEF7CBA-3579-426F-B2EF-C6CC1CB41C96}" srcOrd="3" destOrd="0" parTransId="{615CABAE-87BB-4F65-B121-32435C3FC711}" sibTransId="{2652B88F-D1F0-4A31-85B1-DEA81915419A}"/>
    <dgm:cxn modelId="{9FAE8A8C-359B-47EC-AA4A-2C90EDA7D862}" type="presOf" srcId="{0A9CCCD0-32E0-4B6C-B0B9-4EF50D03567B}" destId="{1DDD2915-95C0-40AF-B414-9B4234A60009}" srcOrd="0" destOrd="0" presId="urn:microsoft.com/office/officeart/2005/8/layout/pList1"/>
    <dgm:cxn modelId="{84CA03A5-8616-49CE-9347-69AD9320DB0D}" type="presOf" srcId="{A4C622DB-9A00-442C-9E04-443AE032B528}" destId="{0A885F0E-25D5-492D-9DD1-5E0A88B718E3}" srcOrd="0" destOrd="0" presId="urn:microsoft.com/office/officeart/2005/8/layout/pList1"/>
    <dgm:cxn modelId="{EEA815A7-4B51-4B20-8CC5-090DF039952D}" srcId="{8A26BBE5-E1D2-4AFF-97A0-F1D6B24B145E}" destId="{0C3981E5-05E9-4338-88D1-95FB4E023726}" srcOrd="1" destOrd="0" parTransId="{EAE7DCAA-C969-40E6-B265-C43D00FB7BFE}" sibTransId="{0A9CCCD0-32E0-4B6C-B0B9-4EF50D03567B}"/>
    <dgm:cxn modelId="{4B3C5EDB-9342-4EC8-B374-57784DD2F282}" type="presOf" srcId="{EE2D8774-7171-4393-9D86-6E9E53AC2BE0}" destId="{ED171F30-66A3-42FF-BBC7-9EFC4CE8AD50}" srcOrd="0" destOrd="0" presId="urn:microsoft.com/office/officeart/2005/8/layout/pList1"/>
    <dgm:cxn modelId="{9F5082E9-0E2F-4FF7-9965-3AC8DA8C97C3}" srcId="{8A26BBE5-E1D2-4AFF-97A0-F1D6B24B145E}" destId="{3A764815-6C86-4632-A684-F07AB0C122B3}" srcOrd="2" destOrd="0" parTransId="{F6D8EDEE-648C-4C15-89D1-B4D2AF596BD3}" sibTransId="{2B18A760-91D5-4C1E-938B-252EDC4320FF}"/>
    <dgm:cxn modelId="{D792B26B-0F0B-4587-A15E-32714D7C6E5F}" type="presParOf" srcId="{AA0D69B9-B1C6-4C79-8988-BDA386712D74}" destId="{DA6E6E9C-70AB-4513-A630-628A3244B503}" srcOrd="0" destOrd="0" presId="urn:microsoft.com/office/officeart/2005/8/layout/pList1"/>
    <dgm:cxn modelId="{A030D34C-6C4E-4372-8E88-AE458DCF06FB}" type="presParOf" srcId="{DA6E6E9C-70AB-4513-A630-628A3244B503}" destId="{FAB7232D-9991-494F-BA2B-8F0109DD6E60}" srcOrd="0" destOrd="0" presId="urn:microsoft.com/office/officeart/2005/8/layout/pList1"/>
    <dgm:cxn modelId="{A62801AB-5CB1-4351-A813-FD715F6CA95C}" type="presParOf" srcId="{DA6E6E9C-70AB-4513-A630-628A3244B503}" destId="{ED171F30-66A3-42FF-BBC7-9EFC4CE8AD50}" srcOrd="1" destOrd="0" presId="urn:microsoft.com/office/officeart/2005/8/layout/pList1"/>
    <dgm:cxn modelId="{09C45450-5376-46C3-A422-25795F0EF952}" type="presParOf" srcId="{AA0D69B9-B1C6-4C79-8988-BDA386712D74}" destId="{0A885F0E-25D5-492D-9DD1-5E0A88B718E3}" srcOrd="1" destOrd="0" presId="urn:microsoft.com/office/officeart/2005/8/layout/pList1"/>
    <dgm:cxn modelId="{A1B375AC-CAC2-423F-8F3E-1A03065F1276}" type="presParOf" srcId="{AA0D69B9-B1C6-4C79-8988-BDA386712D74}" destId="{DBA8586C-3E37-4A46-B71D-84A1EF4F9437}" srcOrd="2" destOrd="0" presId="urn:microsoft.com/office/officeart/2005/8/layout/pList1"/>
    <dgm:cxn modelId="{44211E6E-EA2A-4F41-96E0-0625B6B9CD85}" type="presParOf" srcId="{DBA8586C-3E37-4A46-B71D-84A1EF4F9437}" destId="{C2C01885-0E9E-4621-9F6F-1EAC8644A34D}" srcOrd="0" destOrd="0" presId="urn:microsoft.com/office/officeart/2005/8/layout/pList1"/>
    <dgm:cxn modelId="{D351BB58-D1E5-4014-A454-B07F3A077914}" type="presParOf" srcId="{DBA8586C-3E37-4A46-B71D-84A1EF4F9437}" destId="{A52127B2-B556-4509-87F6-9344B2EC3CD3}" srcOrd="1" destOrd="0" presId="urn:microsoft.com/office/officeart/2005/8/layout/pList1"/>
    <dgm:cxn modelId="{4928E94C-FB23-43C3-856D-8847C12FCC4C}" type="presParOf" srcId="{AA0D69B9-B1C6-4C79-8988-BDA386712D74}" destId="{1DDD2915-95C0-40AF-B414-9B4234A60009}" srcOrd="3" destOrd="0" presId="urn:microsoft.com/office/officeart/2005/8/layout/pList1"/>
    <dgm:cxn modelId="{D395637A-F9E8-48C9-98DF-73D05B653862}" type="presParOf" srcId="{AA0D69B9-B1C6-4C79-8988-BDA386712D74}" destId="{6221EAD5-65ED-4C12-8E5D-4B84C0C90A24}" srcOrd="4" destOrd="0" presId="urn:microsoft.com/office/officeart/2005/8/layout/pList1"/>
    <dgm:cxn modelId="{050AECB2-1848-4FC6-94C8-7E3244A468D3}" type="presParOf" srcId="{6221EAD5-65ED-4C12-8E5D-4B84C0C90A24}" destId="{1280E856-C085-4E9E-8CF7-F45F138CCFB2}" srcOrd="0" destOrd="0" presId="urn:microsoft.com/office/officeart/2005/8/layout/pList1"/>
    <dgm:cxn modelId="{F5351945-00AB-4AC9-A406-324B8714FAA2}" type="presParOf" srcId="{6221EAD5-65ED-4C12-8E5D-4B84C0C90A24}" destId="{29B4DD34-D00C-4ACB-86E0-6FA67D3CAD8C}" srcOrd="1" destOrd="0" presId="urn:microsoft.com/office/officeart/2005/8/layout/pList1"/>
    <dgm:cxn modelId="{1855DBBC-C46C-4D5E-809F-58ED2268AA8C}" type="presParOf" srcId="{AA0D69B9-B1C6-4C79-8988-BDA386712D74}" destId="{5258AEF7-CE90-4580-B7F5-4E4D4E8EE19E}" srcOrd="5" destOrd="0" presId="urn:microsoft.com/office/officeart/2005/8/layout/pList1"/>
    <dgm:cxn modelId="{9D993F2D-A18F-4E6C-8D1D-F2CB3EF58F05}" type="presParOf" srcId="{AA0D69B9-B1C6-4C79-8988-BDA386712D74}" destId="{2271833A-C17A-4C0F-A30D-52DAC41A71EE}" srcOrd="6" destOrd="0" presId="urn:microsoft.com/office/officeart/2005/8/layout/pList1"/>
    <dgm:cxn modelId="{B4E169FB-D281-4248-AA84-997A324BC1EE}" type="presParOf" srcId="{2271833A-C17A-4C0F-A30D-52DAC41A71EE}" destId="{6F9E24EF-55E8-4843-B9E8-232146669C89}" srcOrd="0" destOrd="0" presId="urn:microsoft.com/office/officeart/2005/8/layout/pList1"/>
    <dgm:cxn modelId="{8F952DE5-C8CA-4D24-ADAF-58C52D765331}" type="presParOf" srcId="{2271833A-C17A-4C0F-A30D-52DAC41A71EE}" destId="{E16B1B0B-1FBA-49FA-947E-88DE5CDBF86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CA5CCA-05A0-4B92-B303-42F955C8FD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0EF88EF-6E5D-48E2-9F5D-CE5AD338F91E}">
      <dgm:prSet custT="1"/>
      <dgm:spPr>
        <a:solidFill>
          <a:schemeClr val="accent5">
            <a:lumMod val="20000"/>
            <a:lumOff val="80000"/>
          </a:schemeClr>
        </a:solidFill>
      </dgm:spPr>
      <dgm:t>
        <a:bodyPr/>
        <a:lstStyle/>
        <a:p>
          <a:pPr algn="ctr"/>
          <a:r>
            <a:rPr lang="en-GB" sz="2400" b="1" i="0">
              <a:solidFill>
                <a:schemeClr val="tx1"/>
              </a:solidFill>
            </a:rPr>
            <a:t>    </a:t>
          </a:r>
          <a:r>
            <a:rPr lang="en-GB" sz="2800" b="1" i="0">
              <a:solidFill>
                <a:schemeClr val="tx1"/>
              </a:solidFill>
            </a:rPr>
            <a:t>Authentic assessment is exclusively about the world of work &amp; fostering employability</a:t>
          </a:r>
          <a:endParaRPr lang="en-US" sz="2800" dirty="0">
            <a:solidFill>
              <a:schemeClr val="tx1"/>
            </a:solidFill>
          </a:endParaRPr>
        </a:p>
      </dgm:t>
    </dgm:pt>
    <dgm:pt modelId="{D087169F-93D4-43C0-9B36-B35790F73ABA}" type="parTrans" cxnId="{19000421-3479-475E-9312-661A6F17F09A}">
      <dgm:prSet/>
      <dgm:spPr/>
      <dgm:t>
        <a:bodyPr/>
        <a:lstStyle/>
        <a:p>
          <a:endParaRPr lang="en-US"/>
        </a:p>
      </dgm:t>
    </dgm:pt>
    <dgm:pt modelId="{F411810A-6DAF-4F31-AE11-C599F96165E2}" type="sibTrans" cxnId="{19000421-3479-475E-9312-661A6F17F09A}">
      <dgm:prSet/>
      <dgm:spPr/>
      <dgm:t>
        <a:bodyPr/>
        <a:lstStyle/>
        <a:p>
          <a:endParaRPr lang="en-US"/>
        </a:p>
      </dgm:t>
    </dgm:pt>
    <dgm:pt modelId="{EB4C3B19-1AAD-4891-8BF2-2AB3084A39A3}">
      <dgm:prSet custT="1"/>
      <dgm:spPr>
        <a:solidFill>
          <a:schemeClr val="accent6">
            <a:lumMod val="20000"/>
            <a:lumOff val="80000"/>
          </a:schemeClr>
        </a:solidFill>
      </dgm:spPr>
      <dgm:t>
        <a:bodyPr/>
        <a:lstStyle/>
        <a:p>
          <a:pPr algn="ctr"/>
          <a:r>
            <a:rPr lang="en-GB" sz="2800" b="1" i="0">
              <a:solidFill>
                <a:schemeClr val="tx1"/>
              </a:solidFill>
            </a:rPr>
            <a:t>It’s a binary choice- ‘traditional’ assessment versus</a:t>
          </a:r>
        </a:p>
        <a:p>
          <a:pPr algn="ctr"/>
          <a:r>
            <a:rPr lang="en-GB" sz="2800" b="1" i="0">
              <a:solidFill>
                <a:schemeClr val="tx1"/>
              </a:solidFill>
            </a:rPr>
            <a:t> ‘authentic’ assessment.</a:t>
          </a:r>
          <a:r>
            <a:rPr lang="en-US" sz="2400" b="1" i="0">
              <a:solidFill>
                <a:schemeClr val="tx1"/>
              </a:solidFill>
            </a:rPr>
            <a:t>​</a:t>
          </a:r>
          <a:endParaRPr lang="en-US" sz="2400">
            <a:solidFill>
              <a:schemeClr val="tx1"/>
            </a:solidFill>
          </a:endParaRPr>
        </a:p>
      </dgm:t>
    </dgm:pt>
    <dgm:pt modelId="{FDFB2F10-650C-4BE5-B17F-9011C285C0A5}" type="parTrans" cxnId="{B4C887E4-897A-4DF8-B433-24C8160E720E}">
      <dgm:prSet/>
      <dgm:spPr/>
      <dgm:t>
        <a:bodyPr/>
        <a:lstStyle/>
        <a:p>
          <a:endParaRPr lang="en-US"/>
        </a:p>
      </dgm:t>
    </dgm:pt>
    <dgm:pt modelId="{BF2580E8-C755-4B93-95BF-5E28588691AB}" type="sibTrans" cxnId="{B4C887E4-897A-4DF8-B433-24C8160E720E}">
      <dgm:prSet/>
      <dgm:spPr/>
      <dgm:t>
        <a:bodyPr/>
        <a:lstStyle/>
        <a:p>
          <a:endParaRPr lang="en-US"/>
        </a:p>
      </dgm:t>
    </dgm:pt>
    <dgm:pt modelId="{B45A9ECF-0D69-4429-B003-A9741220B9B8}">
      <dgm:prSet custT="1"/>
      <dgm:spPr>
        <a:solidFill>
          <a:schemeClr val="accent5">
            <a:lumMod val="20000"/>
            <a:lumOff val="80000"/>
          </a:schemeClr>
        </a:solidFill>
      </dgm:spPr>
      <dgm:t>
        <a:bodyPr/>
        <a:lstStyle/>
        <a:p>
          <a:pPr algn="ctr"/>
          <a:r>
            <a:rPr lang="en-GB" sz="2700" b="1" i="0"/>
            <a:t>        </a:t>
          </a:r>
          <a:r>
            <a:rPr lang="en-GB" sz="2800" b="1" i="0">
              <a:solidFill>
                <a:schemeClr val="tx1"/>
              </a:solidFill>
            </a:rPr>
            <a:t>It's all or nothing: using authentic approaches means abandoning everything we've done before.</a:t>
          </a:r>
          <a:r>
            <a:rPr lang="en-GB" sz="2700" b="1" i="0"/>
            <a:t>​</a:t>
          </a:r>
          <a:endParaRPr lang="en-US" sz="2700"/>
        </a:p>
      </dgm:t>
    </dgm:pt>
    <dgm:pt modelId="{F8E3CCDD-005A-478C-9BD0-A3F58BBC63A8}" type="parTrans" cxnId="{7D85C193-3895-468C-9832-C771476E69FB}">
      <dgm:prSet/>
      <dgm:spPr/>
      <dgm:t>
        <a:bodyPr/>
        <a:lstStyle/>
        <a:p>
          <a:endParaRPr lang="en-US"/>
        </a:p>
      </dgm:t>
    </dgm:pt>
    <dgm:pt modelId="{B2F42D05-83FF-44C3-B322-B49C1FC92E7F}" type="sibTrans" cxnId="{7D85C193-3895-468C-9832-C771476E69FB}">
      <dgm:prSet/>
      <dgm:spPr/>
      <dgm:t>
        <a:bodyPr/>
        <a:lstStyle/>
        <a:p>
          <a:endParaRPr lang="en-US"/>
        </a:p>
      </dgm:t>
    </dgm:pt>
    <dgm:pt modelId="{4EBAF8EC-90D6-43A0-8097-C2221B17FDBB}">
      <dgm:prSet custT="1"/>
      <dgm:spPr>
        <a:solidFill>
          <a:schemeClr val="accent6">
            <a:lumMod val="20000"/>
            <a:lumOff val="80000"/>
          </a:schemeClr>
        </a:solidFill>
      </dgm:spPr>
      <dgm:t>
        <a:bodyPr/>
        <a:lstStyle/>
        <a:p>
          <a:pPr algn="ctr"/>
          <a:r>
            <a:rPr lang="en-GB" sz="3600" b="1" i="0"/>
            <a:t>        </a:t>
          </a:r>
          <a:r>
            <a:rPr lang="en-GB" sz="2800" b="1" i="0">
              <a:solidFill>
                <a:schemeClr val="tx1"/>
              </a:solidFill>
            </a:rPr>
            <a:t>You can only do authentic assessment in practical subjects &amp;      professional areas</a:t>
          </a:r>
          <a:r>
            <a:rPr lang="en-US" sz="2800" b="1" i="0">
              <a:solidFill>
                <a:schemeClr val="tx1"/>
              </a:solidFill>
            </a:rPr>
            <a:t>​</a:t>
          </a:r>
          <a:r>
            <a:rPr lang="en-US" sz="2800" b="1">
              <a:solidFill>
                <a:schemeClr val="tx1"/>
              </a:solidFill>
            </a:rPr>
            <a:t> </a:t>
          </a:r>
          <a:r>
            <a:rPr lang="en-GB" sz="2800" b="1" i="0">
              <a:solidFill>
                <a:schemeClr val="tx1"/>
              </a:solidFill>
            </a:rPr>
            <a:t>or in Work Related Learning/placement settings</a:t>
          </a:r>
          <a:endParaRPr lang="en-US" sz="2800">
            <a:solidFill>
              <a:schemeClr val="tx1"/>
            </a:solidFill>
          </a:endParaRPr>
        </a:p>
      </dgm:t>
    </dgm:pt>
    <dgm:pt modelId="{8D5DB182-9666-4AE4-A42D-2B4720800DC0}" type="parTrans" cxnId="{8FC8C647-A26D-4810-A570-243B240A3EF6}">
      <dgm:prSet/>
      <dgm:spPr/>
      <dgm:t>
        <a:bodyPr/>
        <a:lstStyle/>
        <a:p>
          <a:endParaRPr lang="en-US"/>
        </a:p>
      </dgm:t>
    </dgm:pt>
    <dgm:pt modelId="{6F921BFF-6DDD-46C9-9794-11A40163BDFA}" type="sibTrans" cxnId="{8FC8C647-A26D-4810-A570-243B240A3EF6}">
      <dgm:prSet/>
      <dgm:spPr/>
      <dgm:t>
        <a:bodyPr/>
        <a:lstStyle/>
        <a:p>
          <a:endParaRPr lang="en-US"/>
        </a:p>
      </dgm:t>
    </dgm:pt>
    <dgm:pt modelId="{5335FF3E-5353-47EA-9217-BE3C36EF0F95}" type="pres">
      <dgm:prSet presAssocID="{0ACA5CCA-05A0-4B92-B303-42F955C8FDEB}" presName="linear" presStyleCnt="0">
        <dgm:presLayoutVars>
          <dgm:animLvl val="lvl"/>
          <dgm:resizeHandles val="exact"/>
        </dgm:presLayoutVars>
      </dgm:prSet>
      <dgm:spPr/>
    </dgm:pt>
    <dgm:pt modelId="{A681F148-6D83-4271-A512-CE1E212946C9}" type="pres">
      <dgm:prSet presAssocID="{80EF88EF-6E5D-48E2-9F5D-CE5AD338F91E}" presName="parentText" presStyleLbl="node1" presStyleIdx="0" presStyleCnt="4">
        <dgm:presLayoutVars>
          <dgm:chMax val="0"/>
          <dgm:bulletEnabled val="1"/>
        </dgm:presLayoutVars>
      </dgm:prSet>
      <dgm:spPr/>
    </dgm:pt>
    <dgm:pt modelId="{2704C3E1-1A13-431F-AE8E-4A67B165B0A1}" type="pres">
      <dgm:prSet presAssocID="{F411810A-6DAF-4F31-AE11-C599F96165E2}" presName="spacer" presStyleCnt="0"/>
      <dgm:spPr/>
    </dgm:pt>
    <dgm:pt modelId="{82DEF5CD-9817-41A6-8070-B6F0DB2197E8}" type="pres">
      <dgm:prSet presAssocID="{EB4C3B19-1AAD-4891-8BF2-2AB3084A39A3}" presName="parentText" presStyleLbl="node1" presStyleIdx="1" presStyleCnt="4" custScaleY="69261" custLinFactNeighborX="-4336" custLinFactNeighborY="5773">
        <dgm:presLayoutVars>
          <dgm:chMax val="0"/>
          <dgm:bulletEnabled val="1"/>
        </dgm:presLayoutVars>
      </dgm:prSet>
      <dgm:spPr/>
    </dgm:pt>
    <dgm:pt modelId="{A1318703-6254-48AA-904B-F230E4721332}" type="pres">
      <dgm:prSet presAssocID="{BF2580E8-C755-4B93-95BF-5E28588691AB}" presName="spacer" presStyleCnt="0"/>
      <dgm:spPr/>
    </dgm:pt>
    <dgm:pt modelId="{94DF24DD-3072-4A3B-81D7-8CAA37F3138B}" type="pres">
      <dgm:prSet presAssocID="{B45A9ECF-0D69-4429-B003-A9741220B9B8}" presName="parentText" presStyleLbl="node1" presStyleIdx="2" presStyleCnt="4" custScaleY="70369">
        <dgm:presLayoutVars>
          <dgm:chMax val="0"/>
          <dgm:bulletEnabled val="1"/>
        </dgm:presLayoutVars>
      </dgm:prSet>
      <dgm:spPr/>
    </dgm:pt>
    <dgm:pt modelId="{71135524-4B04-4A13-AD40-61BFF2F985F9}" type="pres">
      <dgm:prSet presAssocID="{B2F42D05-83FF-44C3-B322-B49C1FC92E7F}" presName="spacer" presStyleCnt="0"/>
      <dgm:spPr/>
    </dgm:pt>
    <dgm:pt modelId="{A8A96B1A-12FC-464A-98F4-B8616AF78970}" type="pres">
      <dgm:prSet presAssocID="{4EBAF8EC-90D6-43A0-8097-C2221B17FDBB}" presName="parentText" presStyleLbl="node1" presStyleIdx="3" presStyleCnt="4">
        <dgm:presLayoutVars>
          <dgm:chMax val="0"/>
          <dgm:bulletEnabled val="1"/>
        </dgm:presLayoutVars>
      </dgm:prSet>
      <dgm:spPr/>
    </dgm:pt>
  </dgm:ptLst>
  <dgm:cxnLst>
    <dgm:cxn modelId="{19000421-3479-475E-9312-661A6F17F09A}" srcId="{0ACA5CCA-05A0-4B92-B303-42F955C8FDEB}" destId="{80EF88EF-6E5D-48E2-9F5D-CE5AD338F91E}" srcOrd="0" destOrd="0" parTransId="{D087169F-93D4-43C0-9B36-B35790F73ABA}" sibTransId="{F411810A-6DAF-4F31-AE11-C599F96165E2}"/>
    <dgm:cxn modelId="{B98A2546-5AA0-4780-B47D-C370FAD770AA}" type="presOf" srcId="{80EF88EF-6E5D-48E2-9F5D-CE5AD338F91E}" destId="{A681F148-6D83-4271-A512-CE1E212946C9}" srcOrd="0" destOrd="0" presId="urn:microsoft.com/office/officeart/2005/8/layout/vList2"/>
    <dgm:cxn modelId="{8FC8C647-A26D-4810-A570-243B240A3EF6}" srcId="{0ACA5CCA-05A0-4B92-B303-42F955C8FDEB}" destId="{4EBAF8EC-90D6-43A0-8097-C2221B17FDBB}" srcOrd="3" destOrd="0" parTransId="{8D5DB182-9666-4AE4-A42D-2B4720800DC0}" sibTransId="{6F921BFF-6DDD-46C9-9794-11A40163BDFA}"/>
    <dgm:cxn modelId="{B0EA0A4E-25E9-4F30-B4AC-DBDABC624421}" type="presOf" srcId="{4EBAF8EC-90D6-43A0-8097-C2221B17FDBB}" destId="{A8A96B1A-12FC-464A-98F4-B8616AF78970}" srcOrd="0" destOrd="0" presId="urn:microsoft.com/office/officeart/2005/8/layout/vList2"/>
    <dgm:cxn modelId="{7D85C193-3895-468C-9832-C771476E69FB}" srcId="{0ACA5CCA-05A0-4B92-B303-42F955C8FDEB}" destId="{B45A9ECF-0D69-4429-B003-A9741220B9B8}" srcOrd="2" destOrd="0" parTransId="{F8E3CCDD-005A-478C-9BD0-A3F58BBC63A8}" sibTransId="{B2F42D05-83FF-44C3-B322-B49C1FC92E7F}"/>
    <dgm:cxn modelId="{0FFB44B6-B386-4B57-99FD-20EA13335E44}" type="presOf" srcId="{0ACA5CCA-05A0-4B92-B303-42F955C8FDEB}" destId="{5335FF3E-5353-47EA-9217-BE3C36EF0F95}" srcOrd="0" destOrd="0" presId="urn:microsoft.com/office/officeart/2005/8/layout/vList2"/>
    <dgm:cxn modelId="{CA4AD5CF-258F-46F4-9FEF-32A12D7F77EA}" type="presOf" srcId="{EB4C3B19-1AAD-4891-8BF2-2AB3084A39A3}" destId="{82DEF5CD-9817-41A6-8070-B6F0DB2197E8}" srcOrd="0" destOrd="0" presId="urn:microsoft.com/office/officeart/2005/8/layout/vList2"/>
    <dgm:cxn modelId="{B36025D1-852F-4B6D-8867-0B05FC6A1BA5}" type="presOf" srcId="{B45A9ECF-0D69-4429-B003-A9741220B9B8}" destId="{94DF24DD-3072-4A3B-81D7-8CAA37F3138B}" srcOrd="0" destOrd="0" presId="urn:microsoft.com/office/officeart/2005/8/layout/vList2"/>
    <dgm:cxn modelId="{B4C887E4-897A-4DF8-B433-24C8160E720E}" srcId="{0ACA5CCA-05A0-4B92-B303-42F955C8FDEB}" destId="{EB4C3B19-1AAD-4891-8BF2-2AB3084A39A3}" srcOrd="1" destOrd="0" parTransId="{FDFB2F10-650C-4BE5-B17F-9011C285C0A5}" sibTransId="{BF2580E8-C755-4B93-95BF-5E28588691AB}"/>
    <dgm:cxn modelId="{A531CD1A-9C13-4A89-B84B-F89879E8DCE0}" type="presParOf" srcId="{5335FF3E-5353-47EA-9217-BE3C36EF0F95}" destId="{A681F148-6D83-4271-A512-CE1E212946C9}" srcOrd="0" destOrd="0" presId="urn:microsoft.com/office/officeart/2005/8/layout/vList2"/>
    <dgm:cxn modelId="{099D16CD-DDEB-4313-979D-99EE85743D04}" type="presParOf" srcId="{5335FF3E-5353-47EA-9217-BE3C36EF0F95}" destId="{2704C3E1-1A13-431F-AE8E-4A67B165B0A1}" srcOrd="1" destOrd="0" presId="urn:microsoft.com/office/officeart/2005/8/layout/vList2"/>
    <dgm:cxn modelId="{67000567-F34A-4E0D-8B12-8D4EA47CD01E}" type="presParOf" srcId="{5335FF3E-5353-47EA-9217-BE3C36EF0F95}" destId="{82DEF5CD-9817-41A6-8070-B6F0DB2197E8}" srcOrd="2" destOrd="0" presId="urn:microsoft.com/office/officeart/2005/8/layout/vList2"/>
    <dgm:cxn modelId="{AD446D9C-410F-48DD-A6C0-10920BB51C69}" type="presParOf" srcId="{5335FF3E-5353-47EA-9217-BE3C36EF0F95}" destId="{A1318703-6254-48AA-904B-F230E4721332}" srcOrd="3" destOrd="0" presId="urn:microsoft.com/office/officeart/2005/8/layout/vList2"/>
    <dgm:cxn modelId="{999928B0-46D8-4B68-A57A-BF5239900717}" type="presParOf" srcId="{5335FF3E-5353-47EA-9217-BE3C36EF0F95}" destId="{94DF24DD-3072-4A3B-81D7-8CAA37F3138B}" srcOrd="4" destOrd="0" presId="urn:microsoft.com/office/officeart/2005/8/layout/vList2"/>
    <dgm:cxn modelId="{558F7965-1B86-4350-8161-80652B62FFBC}" type="presParOf" srcId="{5335FF3E-5353-47EA-9217-BE3C36EF0F95}" destId="{71135524-4B04-4A13-AD40-61BFF2F985F9}" srcOrd="5" destOrd="0" presId="urn:microsoft.com/office/officeart/2005/8/layout/vList2"/>
    <dgm:cxn modelId="{0B5B9673-F2E6-4539-80B9-F487B01921D5}" type="presParOf" srcId="{5335FF3E-5353-47EA-9217-BE3C36EF0F95}" destId="{A8A96B1A-12FC-464A-98F4-B8616AF7897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5B53C2-2FE3-4F50-8EA5-72081FC6EE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F18F8C-136E-4B2D-BF05-32D925637D3B}">
      <dgm:prSet custT="1"/>
      <dgm:spPr/>
      <dgm:t>
        <a:bodyPr/>
        <a:lstStyle/>
        <a:p>
          <a:pPr>
            <a:lnSpc>
              <a:spcPct val="100000"/>
            </a:lnSpc>
          </a:pPr>
          <a:r>
            <a:rPr lang="en-GB" sz="2400" dirty="0"/>
            <a:t>Enhanced engagement </a:t>
          </a:r>
          <a:endParaRPr lang="en-US" sz="2400" dirty="0"/>
        </a:p>
      </dgm:t>
    </dgm:pt>
    <dgm:pt modelId="{E7172B04-1EAE-46DD-A458-2EC7B79520AE}" type="parTrans" cxnId="{A34E157D-701E-4D52-A644-B206AD57857D}">
      <dgm:prSet/>
      <dgm:spPr/>
      <dgm:t>
        <a:bodyPr/>
        <a:lstStyle/>
        <a:p>
          <a:endParaRPr lang="en-US"/>
        </a:p>
      </dgm:t>
    </dgm:pt>
    <dgm:pt modelId="{55E2EEDB-D357-478F-BD7A-9AF852BD77DA}" type="sibTrans" cxnId="{A34E157D-701E-4D52-A644-B206AD57857D}">
      <dgm:prSet/>
      <dgm:spPr/>
      <dgm:t>
        <a:bodyPr/>
        <a:lstStyle/>
        <a:p>
          <a:endParaRPr lang="en-US"/>
        </a:p>
      </dgm:t>
    </dgm:pt>
    <dgm:pt modelId="{2110E443-149F-4FB3-8D96-F85824D85F9B}">
      <dgm:prSet custT="1"/>
      <dgm:spPr/>
      <dgm:t>
        <a:bodyPr/>
        <a:lstStyle/>
        <a:p>
          <a:pPr>
            <a:lnSpc>
              <a:spcPct val="100000"/>
            </a:lnSpc>
          </a:pPr>
          <a:r>
            <a:rPr lang="en-GB" sz="1800" dirty="0"/>
            <a:t>Improved student satisfaction &amp; contributes to increasing students’ efforts to reach educational goals </a:t>
          </a:r>
          <a:endParaRPr lang="en-US" sz="1800" dirty="0"/>
        </a:p>
      </dgm:t>
    </dgm:pt>
    <dgm:pt modelId="{ED2D24E8-D555-43AE-9FBA-C8EC6818F347}" type="parTrans" cxnId="{F0AA2C11-6E88-41D3-BF62-FB35382285DF}">
      <dgm:prSet/>
      <dgm:spPr/>
      <dgm:t>
        <a:bodyPr/>
        <a:lstStyle/>
        <a:p>
          <a:endParaRPr lang="en-US"/>
        </a:p>
      </dgm:t>
    </dgm:pt>
    <dgm:pt modelId="{20B3A0DE-98AF-4C70-B52F-3D4F50B88681}" type="sibTrans" cxnId="{F0AA2C11-6E88-41D3-BF62-FB35382285DF}">
      <dgm:prSet/>
      <dgm:spPr/>
      <dgm:t>
        <a:bodyPr/>
        <a:lstStyle/>
        <a:p>
          <a:endParaRPr lang="en-US"/>
        </a:p>
      </dgm:t>
    </dgm:pt>
    <dgm:pt modelId="{335F69B6-4B2C-4881-9453-0FD8DBF6FD98}">
      <dgm:prSet/>
      <dgm:spPr/>
      <dgm:t>
        <a:bodyPr/>
        <a:lstStyle/>
        <a:p>
          <a:pPr>
            <a:lnSpc>
              <a:spcPct val="100000"/>
            </a:lnSpc>
          </a:pPr>
          <a:r>
            <a:rPr lang="en-GB"/>
            <a:t>Enhanced employability skills</a:t>
          </a:r>
          <a:endParaRPr lang="en-US"/>
        </a:p>
      </dgm:t>
    </dgm:pt>
    <dgm:pt modelId="{23647218-470C-4803-8858-6616FECB2BD2}" type="parTrans" cxnId="{5E6A220E-DA2C-4625-9A99-46C978F40094}">
      <dgm:prSet/>
      <dgm:spPr/>
      <dgm:t>
        <a:bodyPr/>
        <a:lstStyle/>
        <a:p>
          <a:endParaRPr lang="en-US"/>
        </a:p>
      </dgm:t>
    </dgm:pt>
    <dgm:pt modelId="{A96BEABD-5412-4B33-BEC9-0B42B9ED370A}" type="sibTrans" cxnId="{5E6A220E-DA2C-4625-9A99-46C978F40094}">
      <dgm:prSet/>
      <dgm:spPr/>
      <dgm:t>
        <a:bodyPr/>
        <a:lstStyle/>
        <a:p>
          <a:endParaRPr lang="en-US"/>
        </a:p>
      </dgm:t>
    </dgm:pt>
    <dgm:pt modelId="{528BD2D3-4520-4DCA-871B-805084A09524}" type="pres">
      <dgm:prSet presAssocID="{BC5B53C2-2FE3-4F50-8EA5-72081FC6EE83}" presName="root" presStyleCnt="0">
        <dgm:presLayoutVars>
          <dgm:dir/>
          <dgm:resizeHandles val="exact"/>
        </dgm:presLayoutVars>
      </dgm:prSet>
      <dgm:spPr/>
    </dgm:pt>
    <dgm:pt modelId="{2A35EDA3-FF7B-423A-A84B-0FA62949B389}" type="pres">
      <dgm:prSet presAssocID="{40F18F8C-136E-4B2D-BF05-32D925637D3B}" presName="compNode" presStyleCnt="0"/>
      <dgm:spPr/>
    </dgm:pt>
    <dgm:pt modelId="{0C4179C1-0454-4F20-B67B-011BFAD0A2BB}" type="pres">
      <dgm:prSet presAssocID="{40F18F8C-136E-4B2D-BF05-32D925637D3B}" presName="bgRect" presStyleLbl="bgShp" presStyleIdx="0" presStyleCnt="3" custLinFactNeighborX="-6035" custLinFactNeighborY="-43"/>
      <dgm:spPr>
        <a:solidFill>
          <a:srgbClr val="8ED0AC"/>
        </a:solidFill>
      </dgm:spPr>
    </dgm:pt>
    <dgm:pt modelId="{8F9EDC4D-0656-4422-8A08-F35E05530DBD}" type="pres">
      <dgm:prSet presAssocID="{40F18F8C-136E-4B2D-BF05-32D925637D3B}" presName="iconRect" presStyleLbl="node1" presStyleIdx="0" presStyleCnt="3"/>
      <dgm:spPr>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00B050"/>
          </a:solidFill>
        </a:ln>
      </dgm:spPr>
      <dgm:extLst>
        <a:ext uri="{E40237B7-FDA0-4F09-8148-C483321AD2D9}">
          <dgm14:cNvPr xmlns:dgm14="http://schemas.microsoft.com/office/drawing/2010/diagram" id="0" name="" descr="Handshake"/>
        </a:ext>
      </dgm:extLst>
    </dgm:pt>
    <dgm:pt modelId="{7610E448-B4CD-4630-AD34-E29EA3CF0B2C}" type="pres">
      <dgm:prSet presAssocID="{40F18F8C-136E-4B2D-BF05-32D925637D3B}" presName="spaceRect" presStyleCnt="0"/>
      <dgm:spPr/>
    </dgm:pt>
    <dgm:pt modelId="{DD9478F5-42E6-4BC6-96F6-899121BF22B8}" type="pres">
      <dgm:prSet presAssocID="{40F18F8C-136E-4B2D-BF05-32D925637D3B}" presName="parTx" presStyleLbl="revTx" presStyleIdx="0" presStyleCnt="3">
        <dgm:presLayoutVars>
          <dgm:chMax val="0"/>
          <dgm:chPref val="0"/>
        </dgm:presLayoutVars>
      </dgm:prSet>
      <dgm:spPr/>
    </dgm:pt>
    <dgm:pt modelId="{07317100-1704-4202-BEF1-DF98179D9D10}" type="pres">
      <dgm:prSet presAssocID="{55E2EEDB-D357-478F-BD7A-9AF852BD77DA}" presName="sibTrans" presStyleCnt="0"/>
      <dgm:spPr/>
    </dgm:pt>
    <dgm:pt modelId="{8445BB5A-DA41-4513-AA2C-C49C8D728FBD}" type="pres">
      <dgm:prSet presAssocID="{2110E443-149F-4FB3-8D96-F85824D85F9B}" presName="compNode" presStyleCnt="0"/>
      <dgm:spPr/>
    </dgm:pt>
    <dgm:pt modelId="{D49FF01B-1BDF-4A26-BDCB-EF18F6801237}" type="pres">
      <dgm:prSet presAssocID="{2110E443-149F-4FB3-8D96-F85824D85F9B}" presName="bgRect" presStyleLbl="bgShp" presStyleIdx="1" presStyleCnt="3"/>
      <dgm:spPr>
        <a:solidFill>
          <a:srgbClr val="8ED0AC"/>
        </a:solidFill>
      </dgm:spPr>
    </dgm:pt>
    <dgm:pt modelId="{04D25319-ABF6-4AF1-BAEE-24FF19566C4D}" type="pres">
      <dgm:prSet presAssocID="{2110E443-149F-4FB3-8D96-F85824D85F9B}" presName="iconRect" presStyleLbl="node1" presStyleIdx="1" presStyleCnt="3"/>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hield Tick with solid fill"/>
        </a:ext>
      </dgm:extLst>
    </dgm:pt>
    <dgm:pt modelId="{F3C96E08-4961-465D-981C-430A604059E4}" type="pres">
      <dgm:prSet presAssocID="{2110E443-149F-4FB3-8D96-F85824D85F9B}" presName="spaceRect" presStyleCnt="0"/>
      <dgm:spPr/>
    </dgm:pt>
    <dgm:pt modelId="{EDBD2511-F86A-4D9E-A354-AD867B425935}" type="pres">
      <dgm:prSet presAssocID="{2110E443-149F-4FB3-8D96-F85824D85F9B}" presName="parTx" presStyleLbl="revTx" presStyleIdx="1" presStyleCnt="3">
        <dgm:presLayoutVars>
          <dgm:chMax val="0"/>
          <dgm:chPref val="0"/>
        </dgm:presLayoutVars>
      </dgm:prSet>
      <dgm:spPr/>
    </dgm:pt>
    <dgm:pt modelId="{A870AAE8-3346-4A11-851C-A44FCB55A48F}" type="pres">
      <dgm:prSet presAssocID="{20B3A0DE-98AF-4C70-B52F-3D4F50B88681}" presName="sibTrans" presStyleCnt="0"/>
      <dgm:spPr/>
    </dgm:pt>
    <dgm:pt modelId="{2B9BBA7D-21A5-4F00-83D4-9548F0A143D0}" type="pres">
      <dgm:prSet presAssocID="{335F69B6-4B2C-4881-9453-0FD8DBF6FD98}" presName="compNode" presStyleCnt="0"/>
      <dgm:spPr/>
    </dgm:pt>
    <dgm:pt modelId="{C51C5636-D96F-4B8A-9626-1EF362EC5499}" type="pres">
      <dgm:prSet presAssocID="{335F69B6-4B2C-4881-9453-0FD8DBF6FD98}" presName="bgRect" presStyleLbl="bgShp" presStyleIdx="2" presStyleCnt="3"/>
      <dgm:spPr>
        <a:solidFill>
          <a:srgbClr val="8ED0AC"/>
        </a:solidFill>
      </dgm:spPr>
    </dgm:pt>
    <dgm:pt modelId="{4D8A693C-45B5-4604-A389-DAE08A07D9AE}" type="pres">
      <dgm:prSet presAssocID="{335F69B6-4B2C-4881-9453-0FD8DBF6FD98}" presName="iconRect" presStyleLbl="node1" presStyleIdx="2" presStyleCnt="3"/>
      <dgm:spPr>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D5E52B0-0589-4C93-AB11-6FFDC1252116}" type="pres">
      <dgm:prSet presAssocID="{335F69B6-4B2C-4881-9453-0FD8DBF6FD98}" presName="spaceRect" presStyleCnt="0"/>
      <dgm:spPr/>
    </dgm:pt>
    <dgm:pt modelId="{94C75CAA-F3D8-4EF7-AA5E-09CB5970081B}" type="pres">
      <dgm:prSet presAssocID="{335F69B6-4B2C-4881-9453-0FD8DBF6FD98}" presName="parTx" presStyleLbl="revTx" presStyleIdx="2" presStyleCnt="3">
        <dgm:presLayoutVars>
          <dgm:chMax val="0"/>
          <dgm:chPref val="0"/>
        </dgm:presLayoutVars>
      </dgm:prSet>
      <dgm:spPr/>
    </dgm:pt>
  </dgm:ptLst>
  <dgm:cxnLst>
    <dgm:cxn modelId="{5E6A220E-DA2C-4625-9A99-46C978F40094}" srcId="{BC5B53C2-2FE3-4F50-8EA5-72081FC6EE83}" destId="{335F69B6-4B2C-4881-9453-0FD8DBF6FD98}" srcOrd="2" destOrd="0" parTransId="{23647218-470C-4803-8858-6616FECB2BD2}" sibTransId="{A96BEABD-5412-4B33-BEC9-0B42B9ED370A}"/>
    <dgm:cxn modelId="{F0AA2C11-6E88-41D3-BF62-FB35382285DF}" srcId="{BC5B53C2-2FE3-4F50-8EA5-72081FC6EE83}" destId="{2110E443-149F-4FB3-8D96-F85824D85F9B}" srcOrd="1" destOrd="0" parTransId="{ED2D24E8-D555-43AE-9FBA-C8EC6818F347}" sibTransId="{20B3A0DE-98AF-4C70-B52F-3D4F50B88681}"/>
    <dgm:cxn modelId="{239F841E-CFDA-44FC-AA5A-4DFE841FF2EF}" type="presOf" srcId="{40F18F8C-136E-4B2D-BF05-32D925637D3B}" destId="{DD9478F5-42E6-4BC6-96F6-899121BF22B8}" srcOrd="0" destOrd="0" presId="urn:microsoft.com/office/officeart/2018/2/layout/IconVerticalSolidList"/>
    <dgm:cxn modelId="{1EA29A62-0D5F-46E2-8319-96968FA7C057}" type="presOf" srcId="{BC5B53C2-2FE3-4F50-8EA5-72081FC6EE83}" destId="{528BD2D3-4520-4DCA-871B-805084A09524}" srcOrd="0" destOrd="0" presId="urn:microsoft.com/office/officeart/2018/2/layout/IconVerticalSolidList"/>
    <dgm:cxn modelId="{5E813471-853D-4DA4-8670-35264A4196FA}" type="presOf" srcId="{2110E443-149F-4FB3-8D96-F85824D85F9B}" destId="{EDBD2511-F86A-4D9E-A354-AD867B425935}" srcOrd="0" destOrd="0" presId="urn:microsoft.com/office/officeart/2018/2/layout/IconVerticalSolidList"/>
    <dgm:cxn modelId="{A34E157D-701E-4D52-A644-B206AD57857D}" srcId="{BC5B53C2-2FE3-4F50-8EA5-72081FC6EE83}" destId="{40F18F8C-136E-4B2D-BF05-32D925637D3B}" srcOrd="0" destOrd="0" parTransId="{E7172B04-1EAE-46DD-A458-2EC7B79520AE}" sibTransId="{55E2EEDB-D357-478F-BD7A-9AF852BD77DA}"/>
    <dgm:cxn modelId="{872232AC-5F10-4652-925F-6F1DA01B74D7}" type="presOf" srcId="{335F69B6-4B2C-4881-9453-0FD8DBF6FD98}" destId="{94C75CAA-F3D8-4EF7-AA5E-09CB5970081B}" srcOrd="0" destOrd="0" presId="urn:microsoft.com/office/officeart/2018/2/layout/IconVerticalSolidList"/>
    <dgm:cxn modelId="{6956577F-FF78-4EC3-981D-E905D14E0369}" type="presParOf" srcId="{528BD2D3-4520-4DCA-871B-805084A09524}" destId="{2A35EDA3-FF7B-423A-A84B-0FA62949B389}" srcOrd="0" destOrd="0" presId="urn:microsoft.com/office/officeart/2018/2/layout/IconVerticalSolidList"/>
    <dgm:cxn modelId="{1E78BAB1-8BEC-4AFE-8CBE-BEEF428DE7B9}" type="presParOf" srcId="{2A35EDA3-FF7B-423A-A84B-0FA62949B389}" destId="{0C4179C1-0454-4F20-B67B-011BFAD0A2BB}" srcOrd="0" destOrd="0" presId="urn:microsoft.com/office/officeart/2018/2/layout/IconVerticalSolidList"/>
    <dgm:cxn modelId="{E4A3679E-A2A8-4A56-9ABE-470E50B8E42A}" type="presParOf" srcId="{2A35EDA3-FF7B-423A-A84B-0FA62949B389}" destId="{8F9EDC4D-0656-4422-8A08-F35E05530DBD}" srcOrd="1" destOrd="0" presId="urn:microsoft.com/office/officeart/2018/2/layout/IconVerticalSolidList"/>
    <dgm:cxn modelId="{98D1288C-2ABD-4EF5-905F-51564A114CFF}" type="presParOf" srcId="{2A35EDA3-FF7B-423A-A84B-0FA62949B389}" destId="{7610E448-B4CD-4630-AD34-E29EA3CF0B2C}" srcOrd="2" destOrd="0" presId="urn:microsoft.com/office/officeart/2018/2/layout/IconVerticalSolidList"/>
    <dgm:cxn modelId="{56082105-8AC3-45D5-AEAA-3DA244E7125C}" type="presParOf" srcId="{2A35EDA3-FF7B-423A-A84B-0FA62949B389}" destId="{DD9478F5-42E6-4BC6-96F6-899121BF22B8}" srcOrd="3" destOrd="0" presId="urn:microsoft.com/office/officeart/2018/2/layout/IconVerticalSolidList"/>
    <dgm:cxn modelId="{A3E4DE97-AA6B-481B-894B-5E8A25F710CE}" type="presParOf" srcId="{528BD2D3-4520-4DCA-871B-805084A09524}" destId="{07317100-1704-4202-BEF1-DF98179D9D10}" srcOrd="1" destOrd="0" presId="urn:microsoft.com/office/officeart/2018/2/layout/IconVerticalSolidList"/>
    <dgm:cxn modelId="{9226B429-B610-480F-B478-11044F80081A}" type="presParOf" srcId="{528BD2D3-4520-4DCA-871B-805084A09524}" destId="{8445BB5A-DA41-4513-AA2C-C49C8D728FBD}" srcOrd="2" destOrd="0" presId="urn:microsoft.com/office/officeart/2018/2/layout/IconVerticalSolidList"/>
    <dgm:cxn modelId="{E3987D30-2E12-4C08-944C-541AD00FD3D2}" type="presParOf" srcId="{8445BB5A-DA41-4513-AA2C-C49C8D728FBD}" destId="{D49FF01B-1BDF-4A26-BDCB-EF18F6801237}" srcOrd="0" destOrd="0" presId="urn:microsoft.com/office/officeart/2018/2/layout/IconVerticalSolidList"/>
    <dgm:cxn modelId="{38453155-445A-463F-8933-EC8DCAB244EC}" type="presParOf" srcId="{8445BB5A-DA41-4513-AA2C-C49C8D728FBD}" destId="{04D25319-ABF6-4AF1-BAEE-24FF19566C4D}" srcOrd="1" destOrd="0" presId="urn:microsoft.com/office/officeart/2018/2/layout/IconVerticalSolidList"/>
    <dgm:cxn modelId="{F0B9C2E3-7BB4-4C8F-B3C2-CD1E21693A6B}" type="presParOf" srcId="{8445BB5A-DA41-4513-AA2C-C49C8D728FBD}" destId="{F3C96E08-4961-465D-981C-430A604059E4}" srcOrd="2" destOrd="0" presId="urn:microsoft.com/office/officeart/2018/2/layout/IconVerticalSolidList"/>
    <dgm:cxn modelId="{BA31B9EF-A8B2-4833-A81B-A7776A18EFAF}" type="presParOf" srcId="{8445BB5A-DA41-4513-AA2C-C49C8D728FBD}" destId="{EDBD2511-F86A-4D9E-A354-AD867B425935}" srcOrd="3" destOrd="0" presId="urn:microsoft.com/office/officeart/2018/2/layout/IconVerticalSolidList"/>
    <dgm:cxn modelId="{E6485CB6-D659-41BC-918C-58B14AA3B49D}" type="presParOf" srcId="{528BD2D3-4520-4DCA-871B-805084A09524}" destId="{A870AAE8-3346-4A11-851C-A44FCB55A48F}" srcOrd="3" destOrd="0" presId="urn:microsoft.com/office/officeart/2018/2/layout/IconVerticalSolidList"/>
    <dgm:cxn modelId="{D5AD7D4B-A9F6-476E-A6FA-E7B581210D77}" type="presParOf" srcId="{528BD2D3-4520-4DCA-871B-805084A09524}" destId="{2B9BBA7D-21A5-4F00-83D4-9548F0A143D0}" srcOrd="4" destOrd="0" presId="urn:microsoft.com/office/officeart/2018/2/layout/IconVerticalSolidList"/>
    <dgm:cxn modelId="{D57F50E2-E074-4C9B-8C74-CD8562B47B9B}" type="presParOf" srcId="{2B9BBA7D-21A5-4F00-83D4-9548F0A143D0}" destId="{C51C5636-D96F-4B8A-9626-1EF362EC5499}" srcOrd="0" destOrd="0" presId="urn:microsoft.com/office/officeart/2018/2/layout/IconVerticalSolidList"/>
    <dgm:cxn modelId="{31F0638C-CAA9-4A3A-A7CB-2E3B4A76C49E}" type="presParOf" srcId="{2B9BBA7D-21A5-4F00-83D4-9548F0A143D0}" destId="{4D8A693C-45B5-4604-A389-DAE08A07D9AE}" srcOrd="1" destOrd="0" presId="urn:microsoft.com/office/officeart/2018/2/layout/IconVerticalSolidList"/>
    <dgm:cxn modelId="{A7E674EB-982F-4E74-AC60-0E25187E4730}" type="presParOf" srcId="{2B9BBA7D-21A5-4F00-83D4-9548F0A143D0}" destId="{3D5E52B0-0589-4C93-AB11-6FFDC1252116}" srcOrd="2" destOrd="0" presId="urn:microsoft.com/office/officeart/2018/2/layout/IconVerticalSolidList"/>
    <dgm:cxn modelId="{D335ED1E-905C-4BA0-A373-2C8BDFF00ED3}" type="presParOf" srcId="{2B9BBA7D-21A5-4F00-83D4-9548F0A143D0}" destId="{94C75CAA-F3D8-4EF7-AA5E-09CB597008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5B53C2-2FE3-4F50-8EA5-72081FC6EE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F18F8C-136E-4B2D-BF05-32D925637D3B}">
      <dgm:prSet/>
      <dgm:spPr/>
      <dgm:t>
        <a:bodyPr/>
        <a:lstStyle/>
        <a:p>
          <a:pPr>
            <a:lnSpc>
              <a:spcPct val="100000"/>
            </a:lnSpc>
          </a:pPr>
          <a:r>
            <a:rPr lang="en-GB"/>
            <a:t>Unfamiliar: students require guidance</a:t>
          </a:r>
          <a:endParaRPr lang="en-US"/>
        </a:p>
      </dgm:t>
    </dgm:pt>
    <dgm:pt modelId="{E7172B04-1EAE-46DD-A458-2EC7B79520AE}" type="parTrans" cxnId="{A34E157D-701E-4D52-A644-B206AD57857D}">
      <dgm:prSet/>
      <dgm:spPr/>
      <dgm:t>
        <a:bodyPr/>
        <a:lstStyle/>
        <a:p>
          <a:endParaRPr lang="en-US"/>
        </a:p>
      </dgm:t>
    </dgm:pt>
    <dgm:pt modelId="{55E2EEDB-D357-478F-BD7A-9AF852BD77DA}" type="sibTrans" cxnId="{A34E157D-701E-4D52-A644-B206AD57857D}">
      <dgm:prSet/>
      <dgm:spPr/>
      <dgm:t>
        <a:bodyPr/>
        <a:lstStyle/>
        <a:p>
          <a:endParaRPr lang="en-US"/>
        </a:p>
      </dgm:t>
    </dgm:pt>
    <dgm:pt modelId="{2110E443-149F-4FB3-8D96-F85824D85F9B}">
      <dgm:prSet/>
      <dgm:spPr>
        <a:solidFill>
          <a:srgbClr val="BDF0F1"/>
        </a:solidFill>
      </dgm:spPr>
      <dgm:t>
        <a:bodyPr/>
        <a:lstStyle/>
        <a:p>
          <a:pPr>
            <a:lnSpc>
              <a:spcPct val="100000"/>
            </a:lnSpc>
          </a:pPr>
          <a:r>
            <a:rPr lang="en-GB"/>
            <a:t>Time consuming and costly</a:t>
          </a:r>
          <a:endParaRPr lang="en-US"/>
        </a:p>
      </dgm:t>
    </dgm:pt>
    <dgm:pt modelId="{ED2D24E8-D555-43AE-9FBA-C8EC6818F347}" type="parTrans" cxnId="{F0AA2C11-6E88-41D3-BF62-FB35382285DF}">
      <dgm:prSet/>
      <dgm:spPr/>
      <dgm:t>
        <a:bodyPr/>
        <a:lstStyle/>
        <a:p>
          <a:endParaRPr lang="en-US"/>
        </a:p>
      </dgm:t>
    </dgm:pt>
    <dgm:pt modelId="{20B3A0DE-98AF-4C70-B52F-3D4F50B88681}" type="sibTrans" cxnId="{F0AA2C11-6E88-41D3-BF62-FB35382285DF}">
      <dgm:prSet/>
      <dgm:spPr/>
      <dgm:t>
        <a:bodyPr/>
        <a:lstStyle/>
        <a:p>
          <a:endParaRPr lang="en-US"/>
        </a:p>
      </dgm:t>
    </dgm:pt>
    <dgm:pt modelId="{335F69B6-4B2C-4881-9453-0FD8DBF6FD98}">
      <dgm:prSet/>
      <dgm:spPr/>
      <dgm:t>
        <a:bodyPr/>
        <a:lstStyle/>
        <a:p>
          <a:pPr>
            <a:lnSpc>
              <a:spcPct val="100000"/>
            </a:lnSpc>
          </a:pPr>
          <a:r>
            <a:rPr lang="en-GB"/>
            <a:t>Staff concerns about workload implications</a:t>
          </a:r>
          <a:endParaRPr lang="en-US"/>
        </a:p>
      </dgm:t>
    </dgm:pt>
    <dgm:pt modelId="{23647218-470C-4803-8858-6616FECB2BD2}" type="parTrans" cxnId="{5E6A220E-DA2C-4625-9A99-46C978F40094}">
      <dgm:prSet/>
      <dgm:spPr/>
      <dgm:t>
        <a:bodyPr/>
        <a:lstStyle/>
        <a:p>
          <a:endParaRPr lang="en-US"/>
        </a:p>
      </dgm:t>
    </dgm:pt>
    <dgm:pt modelId="{A96BEABD-5412-4B33-BEC9-0B42B9ED370A}" type="sibTrans" cxnId="{5E6A220E-DA2C-4625-9A99-46C978F40094}">
      <dgm:prSet/>
      <dgm:spPr/>
      <dgm:t>
        <a:bodyPr/>
        <a:lstStyle/>
        <a:p>
          <a:endParaRPr lang="en-US"/>
        </a:p>
      </dgm:t>
    </dgm:pt>
    <dgm:pt modelId="{528BD2D3-4520-4DCA-871B-805084A09524}" type="pres">
      <dgm:prSet presAssocID="{BC5B53C2-2FE3-4F50-8EA5-72081FC6EE83}" presName="root" presStyleCnt="0">
        <dgm:presLayoutVars>
          <dgm:dir/>
          <dgm:resizeHandles val="exact"/>
        </dgm:presLayoutVars>
      </dgm:prSet>
      <dgm:spPr/>
    </dgm:pt>
    <dgm:pt modelId="{2A35EDA3-FF7B-423A-A84B-0FA62949B389}" type="pres">
      <dgm:prSet presAssocID="{40F18F8C-136E-4B2D-BF05-32D925637D3B}" presName="compNode" presStyleCnt="0"/>
      <dgm:spPr/>
    </dgm:pt>
    <dgm:pt modelId="{0C4179C1-0454-4F20-B67B-011BFAD0A2BB}" type="pres">
      <dgm:prSet presAssocID="{40F18F8C-136E-4B2D-BF05-32D925637D3B}" presName="bgRect" presStyleLbl="bgShp" presStyleIdx="0" presStyleCnt="3" custLinFactNeighborX="-677" custLinFactNeighborY="-14498"/>
      <dgm:spPr>
        <a:solidFill>
          <a:srgbClr val="BDF0F1"/>
        </a:solidFill>
      </dgm:spPr>
    </dgm:pt>
    <dgm:pt modelId="{8F9EDC4D-0656-4422-8A08-F35E05530DBD}" type="pres">
      <dgm:prSet presAssocID="{40F18F8C-136E-4B2D-BF05-32D925637D3B}"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face with solid fill with solid fill"/>
        </a:ext>
      </dgm:extLst>
    </dgm:pt>
    <dgm:pt modelId="{7610E448-B4CD-4630-AD34-E29EA3CF0B2C}" type="pres">
      <dgm:prSet presAssocID="{40F18F8C-136E-4B2D-BF05-32D925637D3B}" presName="spaceRect" presStyleCnt="0"/>
      <dgm:spPr/>
    </dgm:pt>
    <dgm:pt modelId="{DD9478F5-42E6-4BC6-96F6-899121BF22B8}" type="pres">
      <dgm:prSet presAssocID="{40F18F8C-136E-4B2D-BF05-32D925637D3B}" presName="parTx" presStyleLbl="revTx" presStyleIdx="0" presStyleCnt="3">
        <dgm:presLayoutVars>
          <dgm:chMax val="0"/>
          <dgm:chPref val="0"/>
        </dgm:presLayoutVars>
      </dgm:prSet>
      <dgm:spPr/>
    </dgm:pt>
    <dgm:pt modelId="{07317100-1704-4202-BEF1-DF98179D9D10}" type="pres">
      <dgm:prSet presAssocID="{55E2EEDB-D357-478F-BD7A-9AF852BD77DA}" presName="sibTrans" presStyleCnt="0"/>
      <dgm:spPr/>
    </dgm:pt>
    <dgm:pt modelId="{8445BB5A-DA41-4513-AA2C-C49C8D728FBD}" type="pres">
      <dgm:prSet presAssocID="{2110E443-149F-4FB3-8D96-F85824D85F9B}" presName="compNode" presStyleCnt="0"/>
      <dgm:spPr/>
    </dgm:pt>
    <dgm:pt modelId="{D49FF01B-1BDF-4A26-BDCB-EF18F6801237}" type="pres">
      <dgm:prSet presAssocID="{2110E443-149F-4FB3-8D96-F85824D85F9B}" presName="bgRect" presStyleLbl="bgShp" presStyleIdx="1" presStyleCnt="3"/>
      <dgm:spPr>
        <a:solidFill>
          <a:srgbClr val="BDF0F1"/>
        </a:solidFill>
      </dgm:spPr>
    </dgm:pt>
    <dgm:pt modelId="{04D25319-ABF6-4AF1-BAEE-24FF19566C4D}" type="pres">
      <dgm:prSet presAssocID="{2110E443-149F-4FB3-8D96-F85824D85F9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ins with solid fill"/>
        </a:ext>
      </dgm:extLst>
    </dgm:pt>
    <dgm:pt modelId="{F3C96E08-4961-465D-981C-430A604059E4}" type="pres">
      <dgm:prSet presAssocID="{2110E443-149F-4FB3-8D96-F85824D85F9B}" presName="spaceRect" presStyleCnt="0"/>
      <dgm:spPr/>
    </dgm:pt>
    <dgm:pt modelId="{EDBD2511-F86A-4D9E-A354-AD867B425935}" type="pres">
      <dgm:prSet presAssocID="{2110E443-149F-4FB3-8D96-F85824D85F9B}" presName="parTx" presStyleLbl="revTx" presStyleIdx="1" presStyleCnt="3">
        <dgm:presLayoutVars>
          <dgm:chMax val="0"/>
          <dgm:chPref val="0"/>
        </dgm:presLayoutVars>
      </dgm:prSet>
      <dgm:spPr/>
    </dgm:pt>
    <dgm:pt modelId="{A870AAE8-3346-4A11-851C-A44FCB55A48F}" type="pres">
      <dgm:prSet presAssocID="{20B3A0DE-98AF-4C70-B52F-3D4F50B88681}" presName="sibTrans" presStyleCnt="0"/>
      <dgm:spPr/>
    </dgm:pt>
    <dgm:pt modelId="{2B9BBA7D-21A5-4F00-83D4-9548F0A143D0}" type="pres">
      <dgm:prSet presAssocID="{335F69B6-4B2C-4881-9453-0FD8DBF6FD98}" presName="compNode" presStyleCnt="0"/>
      <dgm:spPr/>
    </dgm:pt>
    <dgm:pt modelId="{C51C5636-D96F-4B8A-9626-1EF362EC5499}" type="pres">
      <dgm:prSet presAssocID="{335F69B6-4B2C-4881-9453-0FD8DBF6FD98}" presName="bgRect" presStyleLbl="bgShp" presStyleIdx="2" presStyleCnt="3"/>
      <dgm:spPr>
        <a:solidFill>
          <a:srgbClr val="BDF0F1"/>
        </a:solidFill>
      </dgm:spPr>
    </dgm:pt>
    <dgm:pt modelId="{4D8A693C-45B5-4604-A389-DAE08A07D9AE}" type="pres">
      <dgm:prSet presAssocID="{335F69B6-4B2C-4881-9453-0FD8DBF6FD9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pinning Plates with solid fill"/>
        </a:ext>
      </dgm:extLst>
    </dgm:pt>
    <dgm:pt modelId="{3D5E52B0-0589-4C93-AB11-6FFDC1252116}" type="pres">
      <dgm:prSet presAssocID="{335F69B6-4B2C-4881-9453-0FD8DBF6FD98}" presName="spaceRect" presStyleCnt="0"/>
      <dgm:spPr/>
    </dgm:pt>
    <dgm:pt modelId="{94C75CAA-F3D8-4EF7-AA5E-09CB5970081B}" type="pres">
      <dgm:prSet presAssocID="{335F69B6-4B2C-4881-9453-0FD8DBF6FD98}" presName="parTx" presStyleLbl="revTx" presStyleIdx="2" presStyleCnt="3">
        <dgm:presLayoutVars>
          <dgm:chMax val="0"/>
          <dgm:chPref val="0"/>
        </dgm:presLayoutVars>
      </dgm:prSet>
      <dgm:spPr/>
    </dgm:pt>
  </dgm:ptLst>
  <dgm:cxnLst>
    <dgm:cxn modelId="{5E6A220E-DA2C-4625-9A99-46C978F40094}" srcId="{BC5B53C2-2FE3-4F50-8EA5-72081FC6EE83}" destId="{335F69B6-4B2C-4881-9453-0FD8DBF6FD98}" srcOrd="2" destOrd="0" parTransId="{23647218-470C-4803-8858-6616FECB2BD2}" sibTransId="{A96BEABD-5412-4B33-BEC9-0B42B9ED370A}"/>
    <dgm:cxn modelId="{F0AA2C11-6E88-41D3-BF62-FB35382285DF}" srcId="{BC5B53C2-2FE3-4F50-8EA5-72081FC6EE83}" destId="{2110E443-149F-4FB3-8D96-F85824D85F9B}" srcOrd="1" destOrd="0" parTransId="{ED2D24E8-D555-43AE-9FBA-C8EC6818F347}" sibTransId="{20B3A0DE-98AF-4C70-B52F-3D4F50B88681}"/>
    <dgm:cxn modelId="{239F841E-CFDA-44FC-AA5A-4DFE841FF2EF}" type="presOf" srcId="{40F18F8C-136E-4B2D-BF05-32D925637D3B}" destId="{DD9478F5-42E6-4BC6-96F6-899121BF22B8}" srcOrd="0" destOrd="0" presId="urn:microsoft.com/office/officeart/2018/2/layout/IconVerticalSolidList"/>
    <dgm:cxn modelId="{1EA29A62-0D5F-46E2-8319-96968FA7C057}" type="presOf" srcId="{BC5B53C2-2FE3-4F50-8EA5-72081FC6EE83}" destId="{528BD2D3-4520-4DCA-871B-805084A09524}" srcOrd="0" destOrd="0" presId="urn:microsoft.com/office/officeart/2018/2/layout/IconVerticalSolidList"/>
    <dgm:cxn modelId="{5E813471-853D-4DA4-8670-35264A4196FA}" type="presOf" srcId="{2110E443-149F-4FB3-8D96-F85824D85F9B}" destId="{EDBD2511-F86A-4D9E-A354-AD867B425935}" srcOrd="0" destOrd="0" presId="urn:microsoft.com/office/officeart/2018/2/layout/IconVerticalSolidList"/>
    <dgm:cxn modelId="{A34E157D-701E-4D52-A644-B206AD57857D}" srcId="{BC5B53C2-2FE3-4F50-8EA5-72081FC6EE83}" destId="{40F18F8C-136E-4B2D-BF05-32D925637D3B}" srcOrd="0" destOrd="0" parTransId="{E7172B04-1EAE-46DD-A458-2EC7B79520AE}" sibTransId="{55E2EEDB-D357-478F-BD7A-9AF852BD77DA}"/>
    <dgm:cxn modelId="{872232AC-5F10-4652-925F-6F1DA01B74D7}" type="presOf" srcId="{335F69B6-4B2C-4881-9453-0FD8DBF6FD98}" destId="{94C75CAA-F3D8-4EF7-AA5E-09CB5970081B}" srcOrd="0" destOrd="0" presId="urn:microsoft.com/office/officeart/2018/2/layout/IconVerticalSolidList"/>
    <dgm:cxn modelId="{6956577F-FF78-4EC3-981D-E905D14E0369}" type="presParOf" srcId="{528BD2D3-4520-4DCA-871B-805084A09524}" destId="{2A35EDA3-FF7B-423A-A84B-0FA62949B389}" srcOrd="0" destOrd="0" presId="urn:microsoft.com/office/officeart/2018/2/layout/IconVerticalSolidList"/>
    <dgm:cxn modelId="{1E78BAB1-8BEC-4AFE-8CBE-BEEF428DE7B9}" type="presParOf" srcId="{2A35EDA3-FF7B-423A-A84B-0FA62949B389}" destId="{0C4179C1-0454-4F20-B67B-011BFAD0A2BB}" srcOrd="0" destOrd="0" presId="urn:microsoft.com/office/officeart/2018/2/layout/IconVerticalSolidList"/>
    <dgm:cxn modelId="{E4A3679E-A2A8-4A56-9ABE-470E50B8E42A}" type="presParOf" srcId="{2A35EDA3-FF7B-423A-A84B-0FA62949B389}" destId="{8F9EDC4D-0656-4422-8A08-F35E05530DBD}" srcOrd="1" destOrd="0" presId="urn:microsoft.com/office/officeart/2018/2/layout/IconVerticalSolidList"/>
    <dgm:cxn modelId="{98D1288C-2ABD-4EF5-905F-51564A114CFF}" type="presParOf" srcId="{2A35EDA3-FF7B-423A-A84B-0FA62949B389}" destId="{7610E448-B4CD-4630-AD34-E29EA3CF0B2C}" srcOrd="2" destOrd="0" presId="urn:microsoft.com/office/officeart/2018/2/layout/IconVerticalSolidList"/>
    <dgm:cxn modelId="{56082105-8AC3-45D5-AEAA-3DA244E7125C}" type="presParOf" srcId="{2A35EDA3-FF7B-423A-A84B-0FA62949B389}" destId="{DD9478F5-42E6-4BC6-96F6-899121BF22B8}" srcOrd="3" destOrd="0" presId="urn:microsoft.com/office/officeart/2018/2/layout/IconVerticalSolidList"/>
    <dgm:cxn modelId="{A3E4DE97-AA6B-481B-894B-5E8A25F710CE}" type="presParOf" srcId="{528BD2D3-4520-4DCA-871B-805084A09524}" destId="{07317100-1704-4202-BEF1-DF98179D9D10}" srcOrd="1" destOrd="0" presId="urn:microsoft.com/office/officeart/2018/2/layout/IconVerticalSolidList"/>
    <dgm:cxn modelId="{9226B429-B610-480F-B478-11044F80081A}" type="presParOf" srcId="{528BD2D3-4520-4DCA-871B-805084A09524}" destId="{8445BB5A-DA41-4513-AA2C-C49C8D728FBD}" srcOrd="2" destOrd="0" presId="urn:microsoft.com/office/officeart/2018/2/layout/IconVerticalSolidList"/>
    <dgm:cxn modelId="{E3987D30-2E12-4C08-944C-541AD00FD3D2}" type="presParOf" srcId="{8445BB5A-DA41-4513-AA2C-C49C8D728FBD}" destId="{D49FF01B-1BDF-4A26-BDCB-EF18F6801237}" srcOrd="0" destOrd="0" presId="urn:microsoft.com/office/officeart/2018/2/layout/IconVerticalSolidList"/>
    <dgm:cxn modelId="{38453155-445A-463F-8933-EC8DCAB244EC}" type="presParOf" srcId="{8445BB5A-DA41-4513-AA2C-C49C8D728FBD}" destId="{04D25319-ABF6-4AF1-BAEE-24FF19566C4D}" srcOrd="1" destOrd="0" presId="urn:microsoft.com/office/officeart/2018/2/layout/IconVerticalSolidList"/>
    <dgm:cxn modelId="{F0B9C2E3-7BB4-4C8F-B3C2-CD1E21693A6B}" type="presParOf" srcId="{8445BB5A-DA41-4513-AA2C-C49C8D728FBD}" destId="{F3C96E08-4961-465D-981C-430A604059E4}" srcOrd="2" destOrd="0" presId="urn:microsoft.com/office/officeart/2018/2/layout/IconVerticalSolidList"/>
    <dgm:cxn modelId="{BA31B9EF-A8B2-4833-A81B-A7776A18EFAF}" type="presParOf" srcId="{8445BB5A-DA41-4513-AA2C-C49C8D728FBD}" destId="{EDBD2511-F86A-4D9E-A354-AD867B425935}" srcOrd="3" destOrd="0" presId="urn:microsoft.com/office/officeart/2018/2/layout/IconVerticalSolidList"/>
    <dgm:cxn modelId="{E6485CB6-D659-41BC-918C-58B14AA3B49D}" type="presParOf" srcId="{528BD2D3-4520-4DCA-871B-805084A09524}" destId="{A870AAE8-3346-4A11-851C-A44FCB55A48F}" srcOrd="3" destOrd="0" presId="urn:microsoft.com/office/officeart/2018/2/layout/IconVerticalSolidList"/>
    <dgm:cxn modelId="{D5AD7D4B-A9F6-476E-A6FA-E7B581210D77}" type="presParOf" srcId="{528BD2D3-4520-4DCA-871B-805084A09524}" destId="{2B9BBA7D-21A5-4F00-83D4-9548F0A143D0}" srcOrd="4" destOrd="0" presId="urn:microsoft.com/office/officeart/2018/2/layout/IconVerticalSolidList"/>
    <dgm:cxn modelId="{D57F50E2-E074-4C9B-8C74-CD8562B47B9B}" type="presParOf" srcId="{2B9BBA7D-21A5-4F00-83D4-9548F0A143D0}" destId="{C51C5636-D96F-4B8A-9626-1EF362EC5499}" srcOrd="0" destOrd="0" presId="urn:microsoft.com/office/officeart/2018/2/layout/IconVerticalSolidList"/>
    <dgm:cxn modelId="{31F0638C-CAA9-4A3A-A7CB-2E3B4A76C49E}" type="presParOf" srcId="{2B9BBA7D-21A5-4F00-83D4-9548F0A143D0}" destId="{4D8A693C-45B5-4604-A389-DAE08A07D9AE}" srcOrd="1" destOrd="0" presId="urn:microsoft.com/office/officeart/2018/2/layout/IconVerticalSolidList"/>
    <dgm:cxn modelId="{A7E674EB-982F-4E74-AC60-0E25187E4730}" type="presParOf" srcId="{2B9BBA7D-21A5-4F00-83D4-9548F0A143D0}" destId="{3D5E52B0-0589-4C93-AB11-6FFDC1252116}" srcOrd="2" destOrd="0" presId="urn:microsoft.com/office/officeart/2018/2/layout/IconVerticalSolidList"/>
    <dgm:cxn modelId="{D335ED1E-905C-4BA0-A373-2C8BDFF00ED3}" type="presParOf" srcId="{2B9BBA7D-21A5-4F00-83D4-9548F0A143D0}" destId="{94C75CAA-F3D8-4EF7-AA5E-09CB5970081B}"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EDC46-D279-47A7-B1CB-255F3498057D}">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962B5-917F-45B8-B040-C29D030D14DF}">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An electronic or hardcopy portfolio</a:t>
          </a:r>
          <a:endParaRPr lang="en-US" sz="2100" kern="1200"/>
        </a:p>
      </dsp:txBody>
      <dsp:txXfrm>
        <a:off x="0" y="675"/>
        <a:ext cx="6900512" cy="614976"/>
      </dsp:txXfrm>
    </dsp:sp>
    <dsp:sp modelId="{5113B8A7-1269-4CA3-BD49-635818357767}">
      <dsp:nvSpPr>
        <dsp:cNvPr id="0" name=""/>
        <dsp:cNvSpPr/>
      </dsp:nvSpPr>
      <dsp:spPr>
        <a:xfrm>
          <a:off x="0" y="615652"/>
          <a:ext cx="6900512" cy="0"/>
        </a:xfrm>
        <a:prstGeom prst="line">
          <a:avLst/>
        </a:prstGeom>
        <a:solidFill>
          <a:schemeClr val="accent2">
            <a:hueOff val="-182445"/>
            <a:satOff val="-1592"/>
            <a:lumOff val="-2059"/>
            <a:alphaOff val="0"/>
          </a:schemeClr>
        </a:solidFill>
        <a:ln w="12700" cap="flat" cmpd="sng" algn="ctr">
          <a:solidFill>
            <a:schemeClr val="accent2">
              <a:hueOff val="-182445"/>
              <a:satOff val="-1592"/>
              <a:lumOff val="-2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334F2-29A9-4280-A940-BA85287188D1}">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A viva voce or interactive oral assessment</a:t>
          </a:r>
          <a:endParaRPr lang="en-US" sz="2100" kern="1200"/>
        </a:p>
      </dsp:txBody>
      <dsp:txXfrm>
        <a:off x="0" y="615652"/>
        <a:ext cx="6900512" cy="614976"/>
      </dsp:txXfrm>
    </dsp:sp>
    <dsp:sp modelId="{D31479D4-D6B2-4F42-B368-39FB243BB20D}">
      <dsp:nvSpPr>
        <dsp:cNvPr id="0" name=""/>
        <dsp:cNvSpPr/>
      </dsp:nvSpPr>
      <dsp:spPr>
        <a:xfrm>
          <a:off x="0" y="1230628"/>
          <a:ext cx="6900512" cy="0"/>
        </a:xfrm>
        <a:prstGeom prst="line">
          <a:avLst/>
        </a:prstGeom>
        <a:solidFill>
          <a:schemeClr val="accent2">
            <a:hueOff val="-364891"/>
            <a:satOff val="-3184"/>
            <a:lumOff val="-4118"/>
            <a:alphaOff val="0"/>
          </a:schemeClr>
        </a:solidFill>
        <a:ln w="12700" cap="flat" cmpd="sng" algn="ctr">
          <a:solidFill>
            <a:schemeClr val="accent2">
              <a:hueOff val="-364891"/>
              <a:satOff val="-3184"/>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C8611-7CFE-45FA-AFA9-B154000B4885}">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Blogs</a:t>
          </a:r>
          <a:endParaRPr lang="en-US" sz="2100" kern="1200"/>
        </a:p>
      </dsp:txBody>
      <dsp:txXfrm>
        <a:off x="0" y="1230628"/>
        <a:ext cx="6900512" cy="614976"/>
      </dsp:txXfrm>
    </dsp:sp>
    <dsp:sp modelId="{EBE6391C-030A-425A-83E3-5B7124E2B3C1}">
      <dsp:nvSpPr>
        <dsp:cNvPr id="0" name=""/>
        <dsp:cNvSpPr/>
      </dsp:nvSpPr>
      <dsp:spPr>
        <a:xfrm>
          <a:off x="0" y="1845605"/>
          <a:ext cx="6900512" cy="0"/>
        </a:xfrm>
        <a:prstGeom prst="line">
          <a:avLst/>
        </a:prstGeom>
        <a:solidFill>
          <a:schemeClr val="accent2">
            <a:hueOff val="-547336"/>
            <a:satOff val="-4775"/>
            <a:lumOff val="-6177"/>
            <a:alphaOff val="0"/>
          </a:schemeClr>
        </a:solidFill>
        <a:ln w="12700" cap="flat" cmpd="sng" algn="ctr">
          <a:solidFill>
            <a:schemeClr val="accent2">
              <a:hueOff val="-547336"/>
              <a:satOff val="-4775"/>
              <a:lumOff val="-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3A8DD5-15C1-48D5-A360-FD33FC0D05B3}">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Articles or other types of publication</a:t>
          </a:r>
        </a:p>
      </dsp:txBody>
      <dsp:txXfrm>
        <a:off x="0" y="1845605"/>
        <a:ext cx="6900512" cy="614976"/>
      </dsp:txXfrm>
    </dsp:sp>
    <dsp:sp modelId="{564A36DD-95B9-44FA-8534-3EB29B934922}">
      <dsp:nvSpPr>
        <dsp:cNvPr id="0" name=""/>
        <dsp:cNvSpPr/>
      </dsp:nvSpPr>
      <dsp:spPr>
        <a:xfrm>
          <a:off x="0" y="2460582"/>
          <a:ext cx="6900512" cy="0"/>
        </a:xfrm>
        <a:prstGeom prst="line">
          <a:avLst/>
        </a:prstGeom>
        <a:solidFill>
          <a:schemeClr val="accent2">
            <a:hueOff val="-729781"/>
            <a:satOff val="-6367"/>
            <a:lumOff val="-8236"/>
            <a:alphaOff val="0"/>
          </a:schemeClr>
        </a:solidFill>
        <a:ln w="12700" cap="flat" cmpd="sng" algn="ctr">
          <a:solidFill>
            <a:schemeClr val="accent2">
              <a:hueOff val="-729781"/>
              <a:satOff val="-6367"/>
              <a:lumOff val="-8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963A4-D1DD-4C5F-B770-DAECEED3D0D2}">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Videos/audios/podcasts</a:t>
          </a:r>
        </a:p>
      </dsp:txBody>
      <dsp:txXfrm>
        <a:off x="0" y="2460582"/>
        <a:ext cx="6900512" cy="614976"/>
      </dsp:txXfrm>
    </dsp:sp>
    <dsp:sp modelId="{4973C20A-1258-45EA-A846-ADF3F33AC342}">
      <dsp:nvSpPr>
        <dsp:cNvPr id="0" name=""/>
        <dsp:cNvSpPr/>
      </dsp:nvSpPr>
      <dsp:spPr>
        <a:xfrm>
          <a:off x="0" y="3075558"/>
          <a:ext cx="6900512" cy="0"/>
        </a:xfrm>
        <a:prstGeom prst="line">
          <a:avLst/>
        </a:prstGeom>
        <a:solidFill>
          <a:schemeClr val="accent2">
            <a:hueOff val="-912227"/>
            <a:satOff val="-7959"/>
            <a:lumOff val="-10294"/>
            <a:alphaOff val="0"/>
          </a:schemeClr>
        </a:solidFill>
        <a:ln w="12700" cap="flat" cmpd="sng" algn="ctr">
          <a:solidFill>
            <a:schemeClr val="accent2">
              <a:hueOff val="-912227"/>
              <a:satOff val="-7959"/>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6B953-6754-441D-A940-75EBB8284A09}">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Rough guides, leaflets and other public documents/outputs</a:t>
          </a:r>
          <a:endParaRPr lang="en-US" sz="2100" kern="1200"/>
        </a:p>
      </dsp:txBody>
      <dsp:txXfrm>
        <a:off x="0" y="3075558"/>
        <a:ext cx="6900512" cy="614976"/>
      </dsp:txXfrm>
    </dsp:sp>
    <dsp:sp modelId="{CA07F0EE-9FC7-470E-9B2D-8219904DBDC5}">
      <dsp:nvSpPr>
        <dsp:cNvPr id="0" name=""/>
        <dsp:cNvSpPr/>
      </dsp:nvSpPr>
      <dsp:spPr>
        <a:xfrm>
          <a:off x="0" y="3690535"/>
          <a:ext cx="6900512" cy="0"/>
        </a:xfrm>
        <a:prstGeom prst="line">
          <a:avLst/>
        </a:prstGeom>
        <a:solidFill>
          <a:schemeClr val="accent2">
            <a:hueOff val="-1094672"/>
            <a:satOff val="-9550"/>
            <a:lumOff val="-12353"/>
            <a:alphaOff val="0"/>
          </a:schemeClr>
        </a:solidFill>
        <a:ln w="12700" cap="flat" cmpd="sng" algn="ctr">
          <a:solidFill>
            <a:schemeClr val="accent2">
              <a:hueOff val="-1094672"/>
              <a:satOff val="-9550"/>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65EB5-20C9-49C4-98EC-120D1778621D}">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Annotated bibliographies</a:t>
          </a:r>
          <a:endParaRPr lang="en-US" sz="2100" kern="1200" dirty="0"/>
        </a:p>
      </dsp:txBody>
      <dsp:txXfrm>
        <a:off x="0" y="3690535"/>
        <a:ext cx="6900512" cy="614976"/>
      </dsp:txXfrm>
    </dsp:sp>
    <dsp:sp modelId="{4E00B430-471C-4A90-A230-9BF7E9086B1C}">
      <dsp:nvSpPr>
        <dsp:cNvPr id="0" name=""/>
        <dsp:cNvSpPr/>
      </dsp:nvSpPr>
      <dsp:spPr>
        <a:xfrm>
          <a:off x="0" y="4305512"/>
          <a:ext cx="6900512" cy="0"/>
        </a:xfrm>
        <a:prstGeom prst="line">
          <a:avLst/>
        </a:prstGeom>
        <a:solidFill>
          <a:schemeClr val="accent2">
            <a:hueOff val="-1277118"/>
            <a:satOff val="-11142"/>
            <a:lumOff val="-14412"/>
            <a:alphaOff val="0"/>
          </a:schemeClr>
        </a:solidFill>
        <a:ln w="12700" cap="flat" cmpd="sng" algn="ctr">
          <a:solidFill>
            <a:schemeClr val="accent2">
              <a:hueOff val="-1277118"/>
              <a:satOff val="-11142"/>
              <a:lumOff val="-1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DF3091-CE73-4954-85B1-EBF788AD4917}">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Creative artefacts </a:t>
          </a:r>
          <a:endParaRPr lang="en-US" sz="2100" kern="1200"/>
        </a:p>
      </dsp:txBody>
      <dsp:txXfrm>
        <a:off x="0" y="4305512"/>
        <a:ext cx="6900512" cy="614976"/>
      </dsp:txXfrm>
    </dsp:sp>
    <dsp:sp modelId="{C05CA2BC-2923-4743-972C-A4A9A750A4F8}">
      <dsp:nvSpPr>
        <dsp:cNvPr id="0" name=""/>
        <dsp:cNvSpPr/>
      </dsp:nvSpPr>
      <dsp:spPr>
        <a:xfrm>
          <a:off x="0" y="4920488"/>
          <a:ext cx="6900512" cy="0"/>
        </a:xfrm>
        <a:prstGeom prst="line">
          <a:avLst/>
        </a:prstGeom>
        <a:solidFill>
          <a:schemeClr val="accent2">
            <a:hueOff val="-1459563"/>
            <a:satOff val="-12734"/>
            <a:lumOff val="-16471"/>
            <a:alphaOff val="0"/>
          </a:schemeClr>
        </a:solidFill>
        <a:ln w="12700" cap="flat" cmpd="sng" algn="ctr">
          <a:solidFill>
            <a:schemeClr val="accent2">
              <a:hueOff val="-1459563"/>
              <a:satOff val="-12734"/>
              <a:lumOff val="-1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9624E-4BA7-45E9-822E-E44467FDBB7B}">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Presentations or performances </a:t>
          </a:r>
          <a:endParaRPr lang="en-US" sz="2100" kern="1200"/>
        </a:p>
      </dsp:txBody>
      <dsp:txXfrm>
        <a:off x="0" y="4920488"/>
        <a:ext cx="6900512" cy="6149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2AD45-F784-495F-ABDE-28F3DBBC2E8A}">
      <dsp:nvSpPr>
        <dsp:cNvPr id="0" name=""/>
        <dsp:cNvSpPr/>
      </dsp:nvSpPr>
      <dsp:spPr>
        <a:xfrm>
          <a:off x="0" y="4978"/>
          <a:ext cx="6364224" cy="1029964"/>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5577AE6B-6BF3-44F3-8D8C-A6F496095327}">
      <dsp:nvSpPr>
        <dsp:cNvPr id="0" name=""/>
        <dsp:cNvSpPr/>
      </dsp:nvSpPr>
      <dsp:spPr>
        <a:xfrm>
          <a:off x="311564" y="236720"/>
          <a:ext cx="567034" cy="5664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70B249-89C3-4873-B777-53BAAE0CA357}">
      <dsp:nvSpPr>
        <dsp:cNvPr id="0" name=""/>
        <dsp:cNvSpPr/>
      </dsp:nvSpPr>
      <dsp:spPr>
        <a:xfrm>
          <a:off x="1190163" y="4978"/>
          <a:ext cx="5102572"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THE COVID COLLECTION </a:t>
          </a:r>
          <a:br>
            <a:rPr lang="en-US" sz="1600" kern="1200"/>
          </a:br>
          <a:r>
            <a:rPr lang="en-US" sz="2000" b="1" u="sng" kern="1200">
              <a:hlinkClick xmlns:r="http://schemas.openxmlformats.org/officeDocument/2006/relationships" r:id="rId3"/>
            </a:rPr>
            <a:t>https://sally-brown.net/kay-sambell-and-sally-brown-covid-19-assessment-collection/</a:t>
          </a:r>
          <a:br>
            <a:rPr lang="en-US" sz="1600" b="1" u="sng" kern="1200"/>
          </a:br>
          <a:endParaRPr lang="en-US" sz="1600" kern="1200"/>
        </a:p>
      </dsp:txBody>
      <dsp:txXfrm>
        <a:off x="1190163" y="4978"/>
        <a:ext cx="5102572" cy="1158710"/>
      </dsp:txXfrm>
    </dsp:sp>
    <dsp:sp modelId="{D8B3052A-90F3-46D8-8B4D-F298088AA2B4}">
      <dsp:nvSpPr>
        <dsp:cNvPr id="0" name=""/>
        <dsp:cNvSpPr/>
      </dsp:nvSpPr>
      <dsp:spPr>
        <a:xfrm>
          <a:off x="0" y="1453366"/>
          <a:ext cx="6364224" cy="10299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217CF-77C3-438B-87E3-C17D328CAA8F}">
      <dsp:nvSpPr>
        <dsp:cNvPr id="0" name=""/>
        <dsp:cNvSpPr/>
      </dsp:nvSpPr>
      <dsp:spPr>
        <a:xfrm>
          <a:off x="311564" y="1685108"/>
          <a:ext cx="567034" cy="566480"/>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DE97A2-D7B3-4203-8C4F-74B3149074B4}">
      <dsp:nvSpPr>
        <dsp:cNvPr id="0" name=""/>
        <dsp:cNvSpPr/>
      </dsp:nvSpPr>
      <dsp:spPr>
        <a:xfrm>
          <a:off x="1190163" y="1453366"/>
          <a:ext cx="5102572"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tx1"/>
              </a:solidFill>
            </a:rPr>
            <a:t>19</a:t>
          </a:r>
          <a:r>
            <a:rPr lang="en-US" sz="2100" b="1" kern="1200" baseline="30000">
              <a:solidFill>
                <a:schemeClr val="tx1"/>
              </a:solidFill>
            </a:rPr>
            <a:t>th</a:t>
          </a:r>
          <a:r>
            <a:rPr lang="en-US" sz="2100" b="1" kern="1200">
              <a:solidFill>
                <a:schemeClr val="tx1"/>
              </a:solidFill>
            </a:rPr>
            <a:t> March &amp; 3</a:t>
          </a:r>
          <a:r>
            <a:rPr lang="en-US" sz="2100" b="1" kern="1200" baseline="30000">
              <a:solidFill>
                <a:schemeClr val="tx1"/>
              </a:solidFill>
            </a:rPr>
            <a:t>rd</a:t>
          </a:r>
          <a:r>
            <a:rPr lang="en-US" sz="2100" b="1" kern="1200">
              <a:solidFill>
                <a:schemeClr val="tx1"/>
              </a:solidFill>
            </a:rPr>
            <a:t> May 2021 Compendia of examples of authentic assessment in practice from diverse disciplines</a:t>
          </a:r>
          <a:endParaRPr lang="en-US" sz="2100" kern="1200">
            <a:solidFill>
              <a:schemeClr val="tx1"/>
            </a:solidFill>
          </a:endParaRPr>
        </a:p>
      </dsp:txBody>
      <dsp:txXfrm>
        <a:off x="1190163" y="1453366"/>
        <a:ext cx="5102572" cy="1158710"/>
      </dsp:txXfrm>
    </dsp:sp>
    <dsp:sp modelId="{5AADCEB5-6BC8-49C5-875D-C7A8F1203996}">
      <dsp:nvSpPr>
        <dsp:cNvPr id="0" name=""/>
        <dsp:cNvSpPr/>
      </dsp:nvSpPr>
      <dsp:spPr>
        <a:xfrm>
          <a:off x="0" y="2901754"/>
          <a:ext cx="6364224" cy="1029964"/>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AFF1A941-66A5-4079-A9E5-99E61B4D0B91}">
      <dsp:nvSpPr>
        <dsp:cNvPr id="0" name=""/>
        <dsp:cNvSpPr/>
      </dsp:nvSpPr>
      <dsp:spPr>
        <a:xfrm>
          <a:off x="311564" y="3133496"/>
          <a:ext cx="567034" cy="566480"/>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D69669-4404-47E9-8697-66BFE4B55232}">
      <dsp:nvSpPr>
        <dsp:cNvPr id="0" name=""/>
        <dsp:cNvSpPr/>
      </dsp:nvSpPr>
      <dsp:spPr>
        <a:xfrm>
          <a:off x="1190163" y="2901754"/>
          <a:ext cx="5102572"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33450">
            <a:lnSpc>
              <a:spcPct val="90000"/>
            </a:lnSpc>
            <a:spcBef>
              <a:spcPct val="0"/>
            </a:spcBef>
            <a:spcAft>
              <a:spcPct val="35000"/>
            </a:spcAft>
            <a:buNone/>
          </a:pPr>
          <a:r>
            <a:rPr lang="en-US" sz="2100" b="1" i="0" kern="1200"/>
            <a:t>9th June 2021 Mechanics tales: Motivating Mathematics learning through assessment. </a:t>
          </a:r>
          <a:endParaRPr lang="en-US" sz="2100" kern="1200"/>
        </a:p>
      </dsp:txBody>
      <dsp:txXfrm>
        <a:off x="1190163" y="2901754"/>
        <a:ext cx="5102572" cy="1158710"/>
      </dsp:txXfrm>
    </dsp:sp>
    <dsp:sp modelId="{9B6AD19C-62D5-44A2-B141-BAF5ABEFC012}">
      <dsp:nvSpPr>
        <dsp:cNvPr id="0" name=""/>
        <dsp:cNvSpPr/>
      </dsp:nvSpPr>
      <dsp:spPr>
        <a:xfrm>
          <a:off x="0" y="4350142"/>
          <a:ext cx="6364224" cy="102996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E5FFA-94BF-4550-B4B9-48C049028849}">
      <dsp:nvSpPr>
        <dsp:cNvPr id="0" name=""/>
        <dsp:cNvSpPr/>
      </dsp:nvSpPr>
      <dsp:spPr>
        <a:xfrm>
          <a:off x="311564" y="4581885"/>
          <a:ext cx="567034" cy="566480"/>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82587-4286-4829-B3C3-193E20C9514D}">
      <dsp:nvSpPr>
        <dsp:cNvPr id="0" name=""/>
        <dsp:cNvSpPr/>
      </dsp:nvSpPr>
      <dsp:spPr>
        <a:xfrm>
          <a:off x="1190163" y="4350142"/>
          <a:ext cx="5102572"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tx1"/>
              </a:solidFill>
            </a:rPr>
            <a:t>13</a:t>
          </a:r>
          <a:r>
            <a:rPr lang="en-US" sz="2100" b="1" kern="1200" baseline="30000">
              <a:solidFill>
                <a:schemeClr val="tx1"/>
              </a:solidFill>
            </a:rPr>
            <a:t>th</a:t>
          </a:r>
          <a:r>
            <a:rPr lang="en-US" sz="2100" b="1" kern="1200">
              <a:solidFill>
                <a:schemeClr val="tx1"/>
              </a:solidFill>
            </a:rPr>
            <a:t> August, 17</a:t>
          </a:r>
          <a:r>
            <a:rPr lang="en-US" sz="2100" b="1" kern="1200" baseline="30000">
              <a:solidFill>
                <a:schemeClr val="tx1"/>
              </a:solidFill>
            </a:rPr>
            <a:t>th</a:t>
          </a:r>
          <a:r>
            <a:rPr lang="en-US" sz="2100" b="1" kern="1200">
              <a:solidFill>
                <a:schemeClr val="tx1"/>
              </a:solidFill>
            </a:rPr>
            <a:t> Nov 2021 Two more compendia of examples of authentic assessment in practice</a:t>
          </a:r>
          <a:endParaRPr lang="en-US" sz="2100" kern="1200">
            <a:solidFill>
              <a:schemeClr val="tx1"/>
            </a:solidFill>
          </a:endParaRPr>
        </a:p>
      </dsp:txBody>
      <dsp:txXfrm>
        <a:off x="1190163" y="4350142"/>
        <a:ext cx="5102572" cy="11587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7C77B-B605-41C5-BC92-04EF6BC494EA}">
      <dsp:nvSpPr>
        <dsp:cNvPr id="0" name=""/>
        <dsp:cNvSpPr/>
      </dsp:nvSpPr>
      <dsp:spPr>
        <a:xfrm>
          <a:off x="0" y="3910"/>
          <a:ext cx="5433370" cy="848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4EB4C-9727-481E-A294-46A990CD4F15}">
      <dsp:nvSpPr>
        <dsp:cNvPr id="0" name=""/>
        <dsp:cNvSpPr/>
      </dsp:nvSpPr>
      <dsp:spPr>
        <a:xfrm>
          <a:off x="256765" y="194892"/>
          <a:ext cx="467301" cy="4668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F078F-6684-465F-A547-C9A87B83A391}">
      <dsp:nvSpPr>
        <dsp:cNvPr id="0" name=""/>
        <dsp:cNvSpPr/>
      </dsp:nvSpPr>
      <dsp:spPr>
        <a:xfrm>
          <a:off x="980832" y="3910"/>
          <a:ext cx="4216511" cy="84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20" tIns="89920" rIns="89920" bIns="89920" numCol="1" spcCol="1270" anchor="ctr" anchorCtr="0">
          <a:noAutofit/>
        </a:bodyPr>
        <a:lstStyle/>
        <a:p>
          <a:pPr marL="0" lvl="0" indent="0" algn="l" defTabSz="1422400">
            <a:lnSpc>
              <a:spcPct val="100000"/>
            </a:lnSpc>
            <a:spcBef>
              <a:spcPct val="0"/>
            </a:spcBef>
            <a:spcAft>
              <a:spcPct val="35000"/>
            </a:spcAft>
            <a:buNone/>
          </a:pPr>
          <a:r>
            <a:rPr lang="en-GB" sz="3200" kern="1200"/>
            <a:t>Leaflet or guidance document</a:t>
          </a:r>
          <a:endParaRPr lang="en-US" sz="3200" kern="1200"/>
        </a:p>
      </dsp:txBody>
      <dsp:txXfrm>
        <a:off x="980832" y="3910"/>
        <a:ext cx="4216511" cy="849639"/>
      </dsp:txXfrm>
    </dsp:sp>
    <dsp:sp modelId="{627CF370-C557-4313-8E29-F82BD3F15D1E}">
      <dsp:nvSpPr>
        <dsp:cNvPr id="0" name=""/>
        <dsp:cNvSpPr/>
      </dsp:nvSpPr>
      <dsp:spPr>
        <a:xfrm>
          <a:off x="0" y="1053465"/>
          <a:ext cx="5433370" cy="848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BDE20-D53B-42F8-A2A0-9C8BE9363D80}">
      <dsp:nvSpPr>
        <dsp:cNvPr id="0" name=""/>
        <dsp:cNvSpPr/>
      </dsp:nvSpPr>
      <dsp:spPr>
        <a:xfrm>
          <a:off x="256765" y="1244447"/>
          <a:ext cx="467301" cy="4668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9ED46-42B0-44CD-A75C-ED726F7DE7AC}">
      <dsp:nvSpPr>
        <dsp:cNvPr id="0" name=""/>
        <dsp:cNvSpPr/>
      </dsp:nvSpPr>
      <dsp:spPr>
        <a:xfrm>
          <a:off x="980832" y="1053465"/>
          <a:ext cx="4216511" cy="84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20" tIns="89920" rIns="89920" bIns="89920" numCol="1" spcCol="1270" anchor="ctr" anchorCtr="0">
          <a:noAutofit/>
        </a:bodyPr>
        <a:lstStyle/>
        <a:p>
          <a:pPr marL="0" lvl="0" indent="0" algn="l" defTabSz="1422400">
            <a:lnSpc>
              <a:spcPct val="100000"/>
            </a:lnSpc>
            <a:spcBef>
              <a:spcPct val="0"/>
            </a:spcBef>
            <a:spcAft>
              <a:spcPct val="35000"/>
            </a:spcAft>
            <a:buNone/>
          </a:pPr>
          <a:r>
            <a:rPr lang="en-GB" sz="3200" kern="1200"/>
            <a:t>Reflective commentary</a:t>
          </a:r>
          <a:endParaRPr lang="en-US" sz="3200" kern="1200"/>
        </a:p>
      </dsp:txBody>
      <dsp:txXfrm>
        <a:off x="980832" y="1053465"/>
        <a:ext cx="4216511" cy="849639"/>
      </dsp:txXfrm>
    </dsp:sp>
    <dsp:sp modelId="{B724FCAC-AD51-4861-AE5B-5B4FEE006FDF}">
      <dsp:nvSpPr>
        <dsp:cNvPr id="0" name=""/>
        <dsp:cNvSpPr/>
      </dsp:nvSpPr>
      <dsp:spPr>
        <a:xfrm>
          <a:off x="0" y="2103020"/>
          <a:ext cx="5433370" cy="848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5DFDB-8FED-435E-A4DD-30F5C2A2A43F}">
      <dsp:nvSpPr>
        <dsp:cNvPr id="0" name=""/>
        <dsp:cNvSpPr/>
      </dsp:nvSpPr>
      <dsp:spPr>
        <a:xfrm>
          <a:off x="256765" y="2294002"/>
          <a:ext cx="467301" cy="4668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80B0B-13B2-4BEB-8FB3-835769D0046D}">
      <dsp:nvSpPr>
        <dsp:cNvPr id="0" name=""/>
        <dsp:cNvSpPr/>
      </dsp:nvSpPr>
      <dsp:spPr>
        <a:xfrm>
          <a:off x="980832" y="2103020"/>
          <a:ext cx="4216511" cy="84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20" tIns="89920" rIns="89920" bIns="89920" numCol="1" spcCol="1270" anchor="ctr" anchorCtr="0">
          <a:noAutofit/>
        </a:bodyPr>
        <a:lstStyle/>
        <a:p>
          <a:pPr marL="0" lvl="0" indent="0" algn="l" defTabSz="1422400">
            <a:lnSpc>
              <a:spcPct val="100000"/>
            </a:lnSpc>
            <a:spcBef>
              <a:spcPct val="0"/>
            </a:spcBef>
            <a:spcAft>
              <a:spcPct val="35000"/>
            </a:spcAft>
            <a:buNone/>
          </a:pPr>
          <a:r>
            <a:rPr lang="en-GB" sz="3200" kern="1200"/>
            <a:t>Grant application/bid for funding</a:t>
          </a:r>
          <a:endParaRPr lang="en-US" sz="3200" kern="1200"/>
        </a:p>
      </dsp:txBody>
      <dsp:txXfrm>
        <a:off x="980832" y="2103020"/>
        <a:ext cx="4216511" cy="849639"/>
      </dsp:txXfrm>
    </dsp:sp>
    <dsp:sp modelId="{110F4F10-39AF-423C-A52B-8E65C49B026B}">
      <dsp:nvSpPr>
        <dsp:cNvPr id="0" name=""/>
        <dsp:cNvSpPr/>
      </dsp:nvSpPr>
      <dsp:spPr>
        <a:xfrm>
          <a:off x="0" y="3120159"/>
          <a:ext cx="5433370" cy="8488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727C4-CF09-4009-BB88-260E76A78DCE}">
      <dsp:nvSpPr>
        <dsp:cNvPr id="0" name=""/>
        <dsp:cNvSpPr/>
      </dsp:nvSpPr>
      <dsp:spPr>
        <a:xfrm>
          <a:off x="256765" y="3343558"/>
          <a:ext cx="467301" cy="4668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C1420-D9A4-45EC-9F5A-EE7F41D09A16}">
      <dsp:nvSpPr>
        <dsp:cNvPr id="0" name=""/>
        <dsp:cNvSpPr/>
      </dsp:nvSpPr>
      <dsp:spPr>
        <a:xfrm>
          <a:off x="980832" y="3152575"/>
          <a:ext cx="4216511" cy="84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20" tIns="89920" rIns="89920" bIns="89920" numCol="1" spcCol="1270" anchor="ctr" anchorCtr="0">
          <a:noAutofit/>
        </a:bodyPr>
        <a:lstStyle/>
        <a:p>
          <a:pPr marL="0" lvl="0" indent="0" algn="l" defTabSz="1422400">
            <a:lnSpc>
              <a:spcPct val="100000"/>
            </a:lnSpc>
            <a:spcBef>
              <a:spcPct val="0"/>
            </a:spcBef>
            <a:spcAft>
              <a:spcPct val="35000"/>
            </a:spcAft>
            <a:buNone/>
          </a:pPr>
          <a:r>
            <a:rPr lang="en-GB" sz="3200" kern="1200"/>
            <a:t>Analysis of live data</a:t>
          </a:r>
          <a:endParaRPr lang="en-US" sz="3200" kern="1200"/>
        </a:p>
      </dsp:txBody>
      <dsp:txXfrm>
        <a:off x="980832" y="3152575"/>
        <a:ext cx="4216511" cy="8496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320F3-847A-4662-82BB-FB9BDF46A4BB}">
      <dsp:nvSpPr>
        <dsp:cNvPr id="0" name=""/>
        <dsp:cNvSpPr/>
      </dsp:nvSpPr>
      <dsp:spPr>
        <a:xfrm>
          <a:off x="-5440884" y="-833196"/>
          <a:ext cx="6479162" cy="6479162"/>
        </a:xfrm>
        <a:prstGeom prst="blockArc">
          <a:avLst>
            <a:gd name="adj1" fmla="val 18900000"/>
            <a:gd name="adj2" fmla="val 2700000"/>
            <a:gd name="adj3" fmla="val 33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ED20B-5D79-49CE-AF0E-045DBB57BD55}">
      <dsp:nvSpPr>
        <dsp:cNvPr id="0" name=""/>
        <dsp:cNvSpPr/>
      </dsp:nvSpPr>
      <dsp:spPr>
        <a:xfrm>
          <a:off x="668012" y="481277"/>
          <a:ext cx="9090705" cy="962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027" tIns="116840" rIns="116840" bIns="116840" numCol="1" spcCol="1270" anchor="ctr" anchorCtr="0">
          <a:noAutofit/>
        </a:bodyPr>
        <a:lstStyle/>
        <a:p>
          <a:pPr marL="0" lvl="0" indent="0" algn="l" defTabSz="2044700">
            <a:lnSpc>
              <a:spcPct val="100000"/>
            </a:lnSpc>
            <a:spcBef>
              <a:spcPct val="0"/>
            </a:spcBef>
            <a:spcAft>
              <a:spcPct val="35000"/>
            </a:spcAft>
            <a:buNone/>
          </a:pPr>
          <a:r>
            <a:rPr lang="en-GB" sz="4600" kern="1200" dirty="0"/>
            <a:t>Ban/ revert?</a:t>
          </a:r>
        </a:p>
      </dsp:txBody>
      <dsp:txXfrm>
        <a:off x="668012" y="481277"/>
        <a:ext cx="9090705" cy="962554"/>
      </dsp:txXfrm>
    </dsp:sp>
    <dsp:sp modelId="{7A2BC17D-E775-45F7-973D-B3C24D398839}">
      <dsp:nvSpPr>
        <dsp:cNvPr id="0" name=""/>
        <dsp:cNvSpPr/>
      </dsp:nvSpPr>
      <dsp:spPr>
        <a:xfrm>
          <a:off x="66416" y="360957"/>
          <a:ext cx="1203192" cy="1203192"/>
        </a:xfrm>
        <a:prstGeom prst="mathMultiply">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2DBA7-8C9C-4F22-A361-5AFE4F58BCBF}">
      <dsp:nvSpPr>
        <dsp:cNvPr id="0" name=""/>
        <dsp:cNvSpPr/>
      </dsp:nvSpPr>
      <dsp:spPr>
        <a:xfrm>
          <a:off x="1017900" y="1925108"/>
          <a:ext cx="8740816" cy="962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027" tIns="116840" rIns="116840" bIns="116840" numCol="1" spcCol="1270" anchor="ctr" anchorCtr="0">
          <a:noAutofit/>
        </a:bodyPr>
        <a:lstStyle/>
        <a:p>
          <a:pPr marL="0" lvl="0" indent="0" algn="l" defTabSz="2044700">
            <a:lnSpc>
              <a:spcPct val="100000"/>
            </a:lnSpc>
            <a:spcBef>
              <a:spcPct val="0"/>
            </a:spcBef>
            <a:spcAft>
              <a:spcPct val="35000"/>
            </a:spcAft>
            <a:buNone/>
          </a:pPr>
          <a:r>
            <a:rPr lang="en-GB" sz="4600" kern="1200" dirty="0"/>
            <a:t>Outsmart / detect?</a:t>
          </a:r>
        </a:p>
      </dsp:txBody>
      <dsp:txXfrm>
        <a:off x="1017900" y="1925108"/>
        <a:ext cx="8740816" cy="962554"/>
      </dsp:txXfrm>
    </dsp:sp>
    <dsp:sp modelId="{0988B88D-F77A-495E-A536-543A4B8589F8}">
      <dsp:nvSpPr>
        <dsp:cNvPr id="0" name=""/>
        <dsp:cNvSpPr/>
      </dsp:nvSpPr>
      <dsp:spPr>
        <a:xfrm>
          <a:off x="416304" y="1804788"/>
          <a:ext cx="1203192" cy="1203192"/>
        </a:xfrm>
        <a:prstGeom prst="mathMultiply">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80ACE-FD3C-4791-85A9-B4955EE3DDC8}">
      <dsp:nvSpPr>
        <dsp:cNvPr id="0" name=""/>
        <dsp:cNvSpPr/>
      </dsp:nvSpPr>
      <dsp:spPr>
        <a:xfrm>
          <a:off x="668012" y="3368939"/>
          <a:ext cx="9090705" cy="962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027" tIns="116840" rIns="116840" bIns="116840" numCol="1" spcCol="1270" anchor="ctr" anchorCtr="0">
          <a:noAutofit/>
        </a:bodyPr>
        <a:lstStyle/>
        <a:p>
          <a:pPr marL="0" lvl="0" indent="0" algn="l" defTabSz="2044700">
            <a:lnSpc>
              <a:spcPct val="100000"/>
            </a:lnSpc>
            <a:spcBef>
              <a:spcPct val="0"/>
            </a:spcBef>
            <a:spcAft>
              <a:spcPct val="35000"/>
            </a:spcAft>
            <a:buNone/>
          </a:pPr>
          <a:r>
            <a:rPr lang="en-GB" sz="4600" kern="1200" dirty="0"/>
            <a:t>Embrace / enable?</a:t>
          </a:r>
        </a:p>
      </dsp:txBody>
      <dsp:txXfrm>
        <a:off x="668012" y="3368939"/>
        <a:ext cx="9090705" cy="962554"/>
      </dsp:txXfrm>
    </dsp:sp>
    <dsp:sp modelId="{8E4BA030-8A4E-4F91-B819-D1E83A365CD9}">
      <dsp:nvSpPr>
        <dsp:cNvPr id="0" name=""/>
        <dsp:cNvSpPr/>
      </dsp:nvSpPr>
      <dsp:spPr>
        <a:xfrm>
          <a:off x="66416" y="3248619"/>
          <a:ext cx="1203192" cy="1203192"/>
        </a:xfrm>
        <a:prstGeom prst="star5">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2DFC1-4A86-40E3-93BC-8D7948482C83}">
      <dsp:nvSpPr>
        <dsp:cNvPr id="0" name=""/>
        <dsp:cNvSpPr/>
      </dsp:nvSpPr>
      <dsp:spPr>
        <a:xfrm>
          <a:off x="0" y="3438"/>
          <a:ext cx="8948672" cy="732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BF307-A685-4370-B496-BC041131F369}">
      <dsp:nvSpPr>
        <dsp:cNvPr id="0" name=""/>
        <dsp:cNvSpPr/>
      </dsp:nvSpPr>
      <dsp:spPr>
        <a:xfrm>
          <a:off x="221581" y="168251"/>
          <a:ext cx="402875" cy="402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1AAA6-22D0-47FE-BFF2-F443879EFE8A}">
      <dsp:nvSpPr>
        <dsp:cNvPr id="0" name=""/>
        <dsp:cNvSpPr/>
      </dsp:nvSpPr>
      <dsp:spPr>
        <a:xfrm>
          <a:off x="846037" y="3438"/>
          <a:ext cx="8102634" cy="7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3" tIns="77523" rIns="77523" bIns="77523" numCol="1" spcCol="1270" anchor="ctr" anchorCtr="0">
          <a:noAutofit/>
        </a:bodyPr>
        <a:lstStyle/>
        <a:p>
          <a:pPr marL="0" lvl="0" indent="0" algn="l" defTabSz="800100">
            <a:lnSpc>
              <a:spcPct val="100000"/>
            </a:lnSpc>
            <a:spcBef>
              <a:spcPct val="0"/>
            </a:spcBef>
            <a:spcAft>
              <a:spcPct val="35000"/>
            </a:spcAft>
            <a:buNone/>
          </a:pPr>
          <a:r>
            <a:rPr lang="en-GB" sz="1800" kern="1200"/>
            <a:t>Real-life scenario ( or time release case study) to guide a genuinely two-way, free-flowing, unscripted conversation, that’s been designed to verbally assess students </a:t>
          </a:r>
          <a:endParaRPr lang="en-US" sz="1800" kern="1200"/>
        </a:p>
      </dsp:txBody>
      <dsp:txXfrm>
        <a:off x="846037" y="3438"/>
        <a:ext cx="8102634" cy="732500"/>
      </dsp:txXfrm>
    </dsp:sp>
    <dsp:sp modelId="{16699008-35E4-4B37-AF49-9B86840FF98D}">
      <dsp:nvSpPr>
        <dsp:cNvPr id="0" name=""/>
        <dsp:cNvSpPr/>
      </dsp:nvSpPr>
      <dsp:spPr>
        <a:xfrm>
          <a:off x="0" y="919063"/>
          <a:ext cx="8948672" cy="732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068BFB-3C01-4179-9E23-B233A7F39985}">
      <dsp:nvSpPr>
        <dsp:cNvPr id="0" name=""/>
        <dsp:cNvSpPr/>
      </dsp:nvSpPr>
      <dsp:spPr>
        <a:xfrm>
          <a:off x="221581" y="1083876"/>
          <a:ext cx="402875" cy="402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C5AB4-79D4-459A-847A-E508C86964D5}">
      <dsp:nvSpPr>
        <dsp:cNvPr id="0" name=""/>
        <dsp:cNvSpPr/>
      </dsp:nvSpPr>
      <dsp:spPr>
        <a:xfrm>
          <a:off x="846037" y="919063"/>
          <a:ext cx="8102634" cy="7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3" tIns="77523" rIns="77523" bIns="77523" numCol="1" spcCol="1270" anchor="ctr" anchorCtr="0">
          <a:noAutofit/>
        </a:bodyPr>
        <a:lstStyle/>
        <a:p>
          <a:pPr marL="0" lvl="0" indent="0" algn="l" defTabSz="800100">
            <a:lnSpc>
              <a:spcPct val="100000"/>
            </a:lnSpc>
            <a:spcBef>
              <a:spcPct val="0"/>
            </a:spcBef>
            <a:spcAft>
              <a:spcPct val="35000"/>
            </a:spcAft>
            <a:buNone/>
          </a:pPr>
          <a:r>
            <a:rPr lang="en-GB" sz="1800" kern="1200"/>
            <a:t>requires learners to synthesise and apply the skills and learning they have developed </a:t>
          </a:r>
          <a:endParaRPr lang="en-US" sz="1800" kern="1200"/>
        </a:p>
      </dsp:txBody>
      <dsp:txXfrm>
        <a:off x="846037" y="919063"/>
        <a:ext cx="8102634" cy="732500"/>
      </dsp:txXfrm>
    </dsp:sp>
    <dsp:sp modelId="{EF73DC5D-F321-4C3D-9CDE-4AB3BEF98D19}">
      <dsp:nvSpPr>
        <dsp:cNvPr id="0" name=""/>
        <dsp:cNvSpPr/>
      </dsp:nvSpPr>
      <dsp:spPr>
        <a:xfrm>
          <a:off x="0" y="1834688"/>
          <a:ext cx="8948672" cy="732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68C4C-38B6-4E63-9EEA-C19A0965E728}">
      <dsp:nvSpPr>
        <dsp:cNvPr id="0" name=""/>
        <dsp:cNvSpPr/>
      </dsp:nvSpPr>
      <dsp:spPr>
        <a:xfrm>
          <a:off x="221581" y="1999501"/>
          <a:ext cx="402875" cy="402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7CCFE-1976-4518-B208-7155228F1F81}">
      <dsp:nvSpPr>
        <dsp:cNvPr id="0" name=""/>
        <dsp:cNvSpPr/>
      </dsp:nvSpPr>
      <dsp:spPr>
        <a:xfrm>
          <a:off x="846037" y="1834688"/>
          <a:ext cx="8102634" cy="7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3" tIns="77523" rIns="77523" bIns="77523" numCol="1" spcCol="1270" anchor="ctr" anchorCtr="0">
          <a:noAutofit/>
        </a:bodyPr>
        <a:lstStyle/>
        <a:p>
          <a:pPr marL="0" lvl="0" indent="0" algn="l" defTabSz="800100">
            <a:lnSpc>
              <a:spcPct val="100000"/>
            </a:lnSpc>
            <a:spcBef>
              <a:spcPct val="0"/>
            </a:spcBef>
            <a:spcAft>
              <a:spcPct val="35000"/>
            </a:spcAft>
            <a:buNone/>
          </a:pPr>
          <a:r>
            <a:rPr lang="en-GB" sz="1800" kern="1200"/>
            <a:t>demonstrate  agility &amp; apply their learning in a conversational and fluid manner in a two- way interactive conversation. </a:t>
          </a:r>
          <a:endParaRPr lang="en-US" sz="1800" kern="1200"/>
        </a:p>
      </dsp:txBody>
      <dsp:txXfrm>
        <a:off x="846037" y="1834688"/>
        <a:ext cx="8102634" cy="732500"/>
      </dsp:txXfrm>
    </dsp:sp>
    <dsp:sp modelId="{E8E6BF40-96B2-4226-9FD8-2BFBDCCFEE0E}">
      <dsp:nvSpPr>
        <dsp:cNvPr id="0" name=""/>
        <dsp:cNvSpPr/>
      </dsp:nvSpPr>
      <dsp:spPr>
        <a:xfrm>
          <a:off x="0" y="2750314"/>
          <a:ext cx="8948672" cy="732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01D47D-A1C6-4B62-88C2-5A8137EA28D8}">
      <dsp:nvSpPr>
        <dsp:cNvPr id="0" name=""/>
        <dsp:cNvSpPr/>
      </dsp:nvSpPr>
      <dsp:spPr>
        <a:xfrm>
          <a:off x="221581" y="2915126"/>
          <a:ext cx="402875" cy="4028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87E7BD-6D7A-44BE-908A-B7057477C504}">
      <dsp:nvSpPr>
        <dsp:cNvPr id="0" name=""/>
        <dsp:cNvSpPr/>
      </dsp:nvSpPr>
      <dsp:spPr>
        <a:xfrm>
          <a:off x="846037" y="2750314"/>
          <a:ext cx="8102634" cy="7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3" tIns="77523" rIns="77523" bIns="77523" numCol="1" spcCol="1270" anchor="ctr" anchorCtr="0">
          <a:noAutofit/>
        </a:bodyPr>
        <a:lstStyle/>
        <a:p>
          <a:pPr marL="0" lvl="0" indent="0" algn="l" defTabSz="800100">
            <a:lnSpc>
              <a:spcPct val="100000"/>
            </a:lnSpc>
            <a:spcBef>
              <a:spcPct val="0"/>
            </a:spcBef>
            <a:spcAft>
              <a:spcPct val="35000"/>
            </a:spcAft>
            <a:buNone/>
          </a:pPr>
          <a:r>
            <a:rPr lang="en-GB" sz="1800" kern="1200"/>
            <a:t>authentic and linked to employability and lifewide situations</a:t>
          </a:r>
          <a:endParaRPr lang="en-US" sz="1800" kern="1200"/>
        </a:p>
      </dsp:txBody>
      <dsp:txXfrm>
        <a:off x="846037" y="2750314"/>
        <a:ext cx="8102634" cy="732500"/>
      </dsp:txXfrm>
    </dsp:sp>
    <dsp:sp modelId="{F3320AA6-31D3-41E7-A6A2-539EC8E2283F}">
      <dsp:nvSpPr>
        <dsp:cNvPr id="0" name=""/>
        <dsp:cNvSpPr/>
      </dsp:nvSpPr>
      <dsp:spPr>
        <a:xfrm>
          <a:off x="0" y="3665939"/>
          <a:ext cx="8948672" cy="732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81BC41-18A4-4112-9BA5-14AB01DE03B0}">
      <dsp:nvSpPr>
        <dsp:cNvPr id="0" name=""/>
        <dsp:cNvSpPr/>
      </dsp:nvSpPr>
      <dsp:spPr>
        <a:xfrm>
          <a:off x="221581" y="3830751"/>
          <a:ext cx="402875" cy="40287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86D575-2DF6-4337-B00F-ED83E5C43568}">
      <dsp:nvSpPr>
        <dsp:cNvPr id="0" name=""/>
        <dsp:cNvSpPr/>
      </dsp:nvSpPr>
      <dsp:spPr>
        <a:xfrm>
          <a:off x="846037" y="3665939"/>
          <a:ext cx="8102634" cy="7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3" tIns="77523" rIns="77523" bIns="77523" numCol="1" spcCol="1270" anchor="ctr" anchorCtr="0">
          <a:noAutofit/>
        </a:bodyPr>
        <a:lstStyle/>
        <a:p>
          <a:pPr marL="0" lvl="0" indent="0" algn="l" defTabSz="800100">
            <a:lnSpc>
              <a:spcPct val="100000"/>
            </a:lnSpc>
            <a:spcBef>
              <a:spcPct val="0"/>
            </a:spcBef>
            <a:spcAft>
              <a:spcPct val="35000"/>
            </a:spcAft>
            <a:buNone/>
          </a:pPr>
          <a:r>
            <a:rPr lang="en-GB" sz="1800" kern="1200"/>
            <a:t>shown to work effectively in a range of disciplines and, most importantly, at scale, with hundreds of students (not just small cohorts) </a:t>
          </a:r>
          <a:endParaRPr lang="en-US" sz="1800" kern="1200"/>
        </a:p>
      </dsp:txBody>
      <dsp:txXfrm>
        <a:off x="846037" y="3665939"/>
        <a:ext cx="8102634" cy="73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A3426-26D6-40DD-A566-37543764E106}">
      <dsp:nvSpPr>
        <dsp:cNvPr id="0" name=""/>
        <dsp:cNvSpPr/>
      </dsp:nvSpPr>
      <dsp:spPr>
        <a:xfrm>
          <a:off x="0" y="680"/>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109A9-ADAC-4F41-876B-98801B9D47C1}">
      <dsp:nvSpPr>
        <dsp:cNvPr id="0" name=""/>
        <dsp:cNvSpPr/>
      </dsp:nvSpPr>
      <dsp:spPr>
        <a:xfrm>
          <a:off x="172836" y="129236"/>
          <a:ext cx="314248" cy="314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75B8A-8721-4E9B-9914-64E4E721556D}">
      <dsp:nvSpPr>
        <dsp:cNvPr id="0" name=""/>
        <dsp:cNvSpPr/>
      </dsp:nvSpPr>
      <dsp:spPr>
        <a:xfrm>
          <a:off x="659921" y="680"/>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Challenge</a:t>
          </a:r>
          <a:endParaRPr lang="en-US" sz="1600" kern="1200"/>
        </a:p>
      </dsp:txBody>
      <dsp:txXfrm>
        <a:off x="659921" y="680"/>
        <a:ext cx="5609116" cy="571360"/>
      </dsp:txXfrm>
    </dsp:sp>
    <dsp:sp modelId="{3F446C87-417D-4D79-A6C7-B41F1A507B87}">
      <dsp:nvSpPr>
        <dsp:cNvPr id="0" name=""/>
        <dsp:cNvSpPr/>
      </dsp:nvSpPr>
      <dsp:spPr>
        <a:xfrm>
          <a:off x="0" y="714880"/>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E14D1-0CCE-4E33-ADAB-E2986B2B147B}">
      <dsp:nvSpPr>
        <dsp:cNvPr id="0" name=""/>
        <dsp:cNvSpPr/>
      </dsp:nvSpPr>
      <dsp:spPr>
        <a:xfrm>
          <a:off x="172836" y="843436"/>
          <a:ext cx="314248" cy="314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6D9363-D47B-48BB-9CB6-2E4F5DADF5EB}">
      <dsp:nvSpPr>
        <dsp:cNvPr id="0" name=""/>
        <dsp:cNvSpPr/>
      </dsp:nvSpPr>
      <dsp:spPr>
        <a:xfrm>
          <a:off x="659921" y="714880"/>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Product/outcome</a:t>
          </a:r>
          <a:endParaRPr lang="en-US" sz="1600" kern="1200"/>
        </a:p>
      </dsp:txBody>
      <dsp:txXfrm>
        <a:off x="659921" y="714880"/>
        <a:ext cx="5609116" cy="571360"/>
      </dsp:txXfrm>
    </dsp:sp>
    <dsp:sp modelId="{05723006-8530-46B0-B9AE-445209C0DEFE}">
      <dsp:nvSpPr>
        <dsp:cNvPr id="0" name=""/>
        <dsp:cNvSpPr/>
      </dsp:nvSpPr>
      <dsp:spPr>
        <a:xfrm>
          <a:off x="0" y="1429081"/>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6441D-9CAA-4DC6-8E42-B816ACECB90F}">
      <dsp:nvSpPr>
        <dsp:cNvPr id="0" name=""/>
        <dsp:cNvSpPr/>
      </dsp:nvSpPr>
      <dsp:spPr>
        <a:xfrm>
          <a:off x="172836" y="1557637"/>
          <a:ext cx="314248" cy="314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07D565-D67A-4C74-8013-BB794F43BB2B}">
      <dsp:nvSpPr>
        <dsp:cNvPr id="0" name=""/>
        <dsp:cNvSpPr/>
      </dsp:nvSpPr>
      <dsp:spPr>
        <a:xfrm>
          <a:off x="659921" y="1429081"/>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Transfer </a:t>
          </a:r>
          <a:endParaRPr lang="en-US" sz="1600" kern="1200"/>
        </a:p>
      </dsp:txBody>
      <dsp:txXfrm>
        <a:off x="659921" y="1429081"/>
        <a:ext cx="5609116" cy="571360"/>
      </dsp:txXfrm>
    </dsp:sp>
    <dsp:sp modelId="{1710B8BB-AB75-47EE-B30E-CBBFACFFF053}">
      <dsp:nvSpPr>
        <dsp:cNvPr id="0" name=""/>
        <dsp:cNvSpPr/>
      </dsp:nvSpPr>
      <dsp:spPr>
        <a:xfrm>
          <a:off x="0" y="2143281"/>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6F57C3-A2B7-4769-9833-9822887C38C7}">
      <dsp:nvSpPr>
        <dsp:cNvPr id="0" name=""/>
        <dsp:cNvSpPr/>
      </dsp:nvSpPr>
      <dsp:spPr>
        <a:xfrm>
          <a:off x="172836" y="2271838"/>
          <a:ext cx="314248" cy="3142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0EF99-0FEA-49A5-9095-EC629F8A1380}">
      <dsp:nvSpPr>
        <dsp:cNvPr id="0" name=""/>
        <dsp:cNvSpPr/>
      </dsp:nvSpPr>
      <dsp:spPr>
        <a:xfrm>
          <a:off x="659921" y="2143281"/>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Metacognition</a:t>
          </a:r>
          <a:endParaRPr lang="en-US" sz="1600" kern="1200"/>
        </a:p>
      </dsp:txBody>
      <dsp:txXfrm>
        <a:off x="659921" y="2143281"/>
        <a:ext cx="5609116" cy="571360"/>
      </dsp:txXfrm>
    </dsp:sp>
    <dsp:sp modelId="{3A869607-5A0A-4098-8555-2BE04EBCC25D}">
      <dsp:nvSpPr>
        <dsp:cNvPr id="0" name=""/>
        <dsp:cNvSpPr/>
      </dsp:nvSpPr>
      <dsp:spPr>
        <a:xfrm>
          <a:off x="0" y="2857482"/>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C0572B-F8CD-4C1A-84EA-407774EDEB84}">
      <dsp:nvSpPr>
        <dsp:cNvPr id="0" name=""/>
        <dsp:cNvSpPr/>
      </dsp:nvSpPr>
      <dsp:spPr>
        <a:xfrm>
          <a:off x="172836" y="2986038"/>
          <a:ext cx="314248" cy="3142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4E80B6-28DF-48C9-83BD-E11529BC7A75}">
      <dsp:nvSpPr>
        <dsp:cNvPr id="0" name=""/>
        <dsp:cNvSpPr/>
      </dsp:nvSpPr>
      <dsp:spPr>
        <a:xfrm>
          <a:off x="659921" y="2857482"/>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Recognisable to stakeholders</a:t>
          </a:r>
          <a:endParaRPr lang="en-US" sz="1600" kern="1200"/>
        </a:p>
      </dsp:txBody>
      <dsp:txXfrm>
        <a:off x="659921" y="2857482"/>
        <a:ext cx="5609116" cy="571360"/>
      </dsp:txXfrm>
    </dsp:sp>
    <dsp:sp modelId="{CE41D94B-C2E3-4E27-929A-D643A09C46A9}">
      <dsp:nvSpPr>
        <dsp:cNvPr id="0" name=""/>
        <dsp:cNvSpPr/>
      </dsp:nvSpPr>
      <dsp:spPr>
        <a:xfrm>
          <a:off x="0" y="3571683"/>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C1DC5-1052-4F40-9468-81106E390D59}">
      <dsp:nvSpPr>
        <dsp:cNvPr id="0" name=""/>
        <dsp:cNvSpPr/>
      </dsp:nvSpPr>
      <dsp:spPr>
        <a:xfrm>
          <a:off x="172836" y="3700239"/>
          <a:ext cx="314248" cy="3142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CD6FC3-49EE-4DC7-AC76-E58C3D6F4CDB}">
      <dsp:nvSpPr>
        <dsp:cNvPr id="0" name=""/>
        <dsp:cNvSpPr/>
      </dsp:nvSpPr>
      <dsp:spPr>
        <a:xfrm>
          <a:off x="659921" y="3571683"/>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Fidelity</a:t>
          </a:r>
          <a:endParaRPr lang="en-US" sz="1600" kern="1200"/>
        </a:p>
      </dsp:txBody>
      <dsp:txXfrm>
        <a:off x="659921" y="3571683"/>
        <a:ext cx="5609116" cy="571360"/>
      </dsp:txXfrm>
    </dsp:sp>
    <dsp:sp modelId="{0EC6AF0C-1354-4344-8C52-9DA802FA98E6}">
      <dsp:nvSpPr>
        <dsp:cNvPr id="0" name=""/>
        <dsp:cNvSpPr/>
      </dsp:nvSpPr>
      <dsp:spPr>
        <a:xfrm>
          <a:off x="0" y="4285883"/>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75386-E264-424E-B7FE-1CE502847196}">
      <dsp:nvSpPr>
        <dsp:cNvPr id="0" name=""/>
        <dsp:cNvSpPr/>
      </dsp:nvSpPr>
      <dsp:spPr>
        <a:xfrm>
          <a:off x="172836" y="4414439"/>
          <a:ext cx="314248" cy="3142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19EA04-07F3-4D8B-A069-9782F5331A8C}">
      <dsp:nvSpPr>
        <dsp:cNvPr id="0" name=""/>
        <dsp:cNvSpPr/>
      </dsp:nvSpPr>
      <dsp:spPr>
        <a:xfrm>
          <a:off x="659921" y="4285883"/>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Discussion and feedback </a:t>
          </a:r>
          <a:endParaRPr lang="en-US" sz="1600" kern="1200"/>
        </a:p>
      </dsp:txBody>
      <dsp:txXfrm>
        <a:off x="659921" y="4285883"/>
        <a:ext cx="5609116" cy="571360"/>
      </dsp:txXfrm>
    </dsp:sp>
    <dsp:sp modelId="{96670587-7FEB-4295-ACB5-2EA2D8C9D53F}">
      <dsp:nvSpPr>
        <dsp:cNvPr id="0" name=""/>
        <dsp:cNvSpPr/>
      </dsp:nvSpPr>
      <dsp:spPr>
        <a:xfrm>
          <a:off x="0" y="5000084"/>
          <a:ext cx="6269038" cy="57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87B5AD-B688-46D8-A654-22A905CDCD84}">
      <dsp:nvSpPr>
        <dsp:cNvPr id="0" name=""/>
        <dsp:cNvSpPr/>
      </dsp:nvSpPr>
      <dsp:spPr>
        <a:xfrm>
          <a:off x="172836" y="5128640"/>
          <a:ext cx="314248" cy="31424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80F255-BB92-43AA-8290-E6992C3F729D}">
      <dsp:nvSpPr>
        <dsp:cNvPr id="0" name=""/>
        <dsp:cNvSpPr/>
      </dsp:nvSpPr>
      <dsp:spPr>
        <a:xfrm>
          <a:off x="659921" y="5000084"/>
          <a:ext cx="5609116" cy="57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69" tIns="60469" rIns="60469" bIns="60469" numCol="1" spcCol="1270" anchor="ctr" anchorCtr="0">
          <a:noAutofit/>
        </a:bodyPr>
        <a:lstStyle/>
        <a:p>
          <a:pPr marL="0" lvl="0" indent="0" algn="l" defTabSz="711200">
            <a:lnSpc>
              <a:spcPct val="100000"/>
            </a:lnSpc>
            <a:spcBef>
              <a:spcPct val="0"/>
            </a:spcBef>
            <a:spcAft>
              <a:spcPct val="35000"/>
            </a:spcAft>
            <a:buNone/>
          </a:pPr>
          <a:r>
            <a:rPr lang="en-GB" sz="1600" kern="1200"/>
            <a:t>Collaboration</a:t>
          </a:r>
          <a:endParaRPr lang="en-US" sz="1600" kern="1200"/>
        </a:p>
      </dsp:txBody>
      <dsp:txXfrm>
        <a:off x="659921" y="5000084"/>
        <a:ext cx="5609116" cy="571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22B65-2A0F-47B7-AB75-C1649F437104}">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73081-007E-45D0-B811-29F390D8C994}">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BE031C-2665-4AAA-80B6-C620EBE03DF5}">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Realism</a:t>
          </a:r>
          <a:endParaRPr lang="en-US" sz="2500" kern="1200"/>
        </a:p>
      </dsp:txBody>
      <dsp:txXfrm>
        <a:off x="1816103" y="671"/>
        <a:ext cx="4447536" cy="1572384"/>
      </dsp:txXfrm>
    </dsp:sp>
    <dsp:sp modelId="{56D4D10D-3943-44B2-95E4-9BAFDC9B9994}">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8B6C6-B22F-4377-A99A-A82B376728AA}">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6C4893-6A11-4247-8795-2FB7E563FFE7}">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Cognitive challenge</a:t>
          </a:r>
          <a:endParaRPr lang="en-US" sz="2500" kern="1200"/>
        </a:p>
      </dsp:txBody>
      <dsp:txXfrm>
        <a:off x="1816103" y="1966151"/>
        <a:ext cx="4447536" cy="1572384"/>
      </dsp:txXfrm>
    </dsp:sp>
    <dsp:sp modelId="{0E7D1473-EF47-4731-8CB6-14040D4EB427}">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45225E-51E4-4C31-B65D-3895043144BA}">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0354E9-395E-4FED-89D4-DDBB82F45741}">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Evaluative judgment</a:t>
          </a:r>
          <a:endParaRPr lang="en-US" sz="2500" kern="1200"/>
        </a:p>
      </dsp:txBody>
      <dsp:txXfrm>
        <a:off x="1816103" y="3931632"/>
        <a:ext cx="4447536" cy="1572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52F14-CB32-4FB9-A40D-47D0EB562CDC}">
      <dsp:nvSpPr>
        <dsp:cNvPr id="0" name=""/>
        <dsp:cNvSpPr/>
      </dsp:nvSpPr>
      <dsp:spPr>
        <a:xfrm>
          <a:off x="0" y="695"/>
          <a:ext cx="6117335" cy="1627234"/>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15CD984C-6091-4EA7-BB90-9AE4AFF1043C}">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193FB9-E106-40BC-80AB-E123B9CC7001}">
      <dsp:nvSpPr>
        <dsp:cNvPr id="0" name=""/>
        <dsp:cNvSpPr/>
      </dsp:nvSpPr>
      <dsp:spPr>
        <a:xfrm>
          <a:off x="1879455" y="695"/>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GB" sz="2100" b="1" kern="1200">
              <a:solidFill>
                <a:schemeClr val="tx1"/>
              </a:solidFill>
            </a:rPr>
            <a:t>Enhanced engagement </a:t>
          </a:r>
          <a:endParaRPr lang="en-US" sz="2100" b="1" kern="1200">
            <a:solidFill>
              <a:schemeClr val="tx1"/>
            </a:solidFill>
          </a:endParaRPr>
        </a:p>
      </dsp:txBody>
      <dsp:txXfrm>
        <a:off x="1879455" y="695"/>
        <a:ext cx="4237880" cy="1627234"/>
      </dsp:txXfrm>
    </dsp:sp>
    <dsp:sp modelId="{C4A51BCA-8197-49B0-A6C2-63F71E753A64}">
      <dsp:nvSpPr>
        <dsp:cNvPr id="0" name=""/>
        <dsp:cNvSpPr/>
      </dsp:nvSpPr>
      <dsp:spPr>
        <a:xfrm>
          <a:off x="0" y="2034738"/>
          <a:ext cx="6117335" cy="1627234"/>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F4A5500-9FA4-42C5-AB28-0705BF76A1F7}">
      <dsp:nvSpPr>
        <dsp:cNvPr id="0" name=""/>
        <dsp:cNvSpPr/>
      </dsp:nvSpPr>
      <dsp:spPr>
        <a:xfrm>
          <a:off x="492238" y="2400866"/>
          <a:ext cx="894979" cy="89497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96AC45-4CA7-448F-A30D-66626363F840}">
      <dsp:nvSpPr>
        <dsp:cNvPr id="0" name=""/>
        <dsp:cNvSpPr/>
      </dsp:nvSpPr>
      <dsp:spPr>
        <a:xfrm>
          <a:off x="1879455" y="2034738"/>
          <a:ext cx="4237880" cy="1627234"/>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GB" sz="2100" b="1" kern="1200">
              <a:solidFill>
                <a:schemeClr val="tx1"/>
              </a:solidFill>
            </a:rPr>
            <a:t>Improved student satisfaction &amp; contributes to increasing students’ efforts to reach educational goals </a:t>
          </a:r>
          <a:endParaRPr lang="en-US" sz="2100" b="1" kern="1200">
            <a:solidFill>
              <a:schemeClr val="tx1"/>
            </a:solidFill>
          </a:endParaRPr>
        </a:p>
      </dsp:txBody>
      <dsp:txXfrm>
        <a:off x="1879455" y="2034738"/>
        <a:ext cx="4237880" cy="1627234"/>
      </dsp:txXfrm>
    </dsp:sp>
    <dsp:sp modelId="{08F0D6DF-2F46-4E6F-9AC7-FECEC8D870AA}">
      <dsp:nvSpPr>
        <dsp:cNvPr id="0" name=""/>
        <dsp:cNvSpPr/>
      </dsp:nvSpPr>
      <dsp:spPr>
        <a:xfrm>
          <a:off x="0" y="4068781"/>
          <a:ext cx="6117335" cy="16272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F0A6B-F616-4D74-9FBD-3CF231CF93D0}">
      <dsp:nvSpPr>
        <dsp:cNvPr id="0" name=""/>
        <dsp:cNvSpPr/>
      </dsp:nvSpPr>
      <dsp:spPr>
        <a:xfrm>
          <a:off x="492238" y="4434909"/>
          <a:ext cx="894979" cy="894979"/>
        </a:xfrm>
        <a:prstGeom prst="rect">
          <a:avLst/>
        </a:prstGeom>
        <a:blipFill>
          <a:blip xmlns:r="http://schemas.openxmlformats.org/officeDocument/2006/relationships" r:embed="rId3"/>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715E23-BD84-491E-A13F-00250CE37F93}">
      <dsp:nvSpPr>
        <dsp:cNvPr id="0" name=""/>
        <dsp:cNvSpPr/>
      </dsp:nvSpPr>
      <dsp:spPr>
        <a:xfrm>
          <a:off x="1879455" y="4068781"/>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GB" sz="2100" b="1" kern="1200">
              <a:solidFill>
                <a:schemeClr val="tx1"/>
              </a:solidFill>
            </a:rPr>
            <a:t>Enhanced employability skills</a:t>
          </a:r>
          <a:endParaRPr lang="en-US" sz="2100" b="1" kern="1200">
            <a:solidFill>
              <a:schemeClr val="tx1"/>
            </a:solidFill>
          </a:endParaRPr>
        </a:p>
      </dsp:txBody>
      <dsp:txXfrm>
        <a:off x="1879455" y="4068781"/>
        <a:ext cx="4237880" cy="1627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09516-5E00-431D-AE51-1991CFF9F8F3}">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DD9B8-ADAC-4D91-B2B3-8D1433CAA9C0}">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6AD0F8-B46B-469F-95C6-850EA5FA9945}">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GB" sz="2500" b="0" i="0" kern="1200" dirty="0"/>
            <a:t>From real world/world of work to </a:t>
          </a:r>
          <a:r>
            <a:rPr lang="en-GB" sz="2500" b="1" i="0" kern="1200" dirty="0"/>
            <a:t>society</a:t>
          </a:r>
          <a:endParaRPr lang="en-US" sz="2500" b="1" kern="1200" dirty="0"/>
        </a:p>
      </dsp:txBody>
      <dsp:txXfrm>
        <a:off x="1945450" y="719"/>
        <a:ext cx="4643240" cy="1684372"/>
      </dsp:txXfrm>
    </dsp:sp>
    <dsp:sp modelId="{E25A39F7-05E4-4A85-B057-82EA741A3DCB}">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A0AA5-D5A2-44F7-9F4D-2DE1B916F005}">
      <dsp:nvSpPr>
        <dsp:cNvPr id="0" name=""/>
        <dsp:cNvSpPr/>
      </dsp:nvSpPr>
      <dsp:spPr>
        <a:xfrm>
          <a:off x="509522" y="2485169"/>
          <a:ext cx="926404" cy="9264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86600-5082-45E7-BE71-88EF6D99A062}">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GB" sz="2500" b="0" i="0" kern="1200" dirty="0"/>
            <a:t>From task performance to </a:t>
          </a:r>
          <a:r>
            <a:rPr lang="en-GB" sz="2500" b="1" i="0" kern="1200" dirty="0"/>
            <a:t>why we value the task</a:t>
          </a:r>
          <a:endParaRPr lang="en-US" sz="2500" b="1" kern="1200" dirty="0"/>
        </a:p>
      </dsp:txBody>
      <dsp:txXfrm>
        <a:off x="1945450" y="2106185"/>
        <a:ext cx="4643240" cy="1684372"/>
      </dsp:txXfrm>
    </dsp:sp>
    <dsp:sp modelId="{6F3570CC-6041-4DE4-9E1D-74770CC64142}">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606B5-7E5D-45CD-9809-175AF9504844}">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0E2403-02F2-40FF-A38E-F8A61025C040}">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GB" sz="2500" b="0" i="0" kern="1200" dirty="0"/>
            <a:t>From the status-quo of real-world/world of work to </a:t>
          </a:r>
          <a:r>
            <a:rPr lang="en-GB" sz="2500" b="1" i="0" kern="1200" dirty="0"/>
            <a:t>transforming society</a:t>
          </a:r>
          <a:endParaRPr lang="en-US" sz="2500" b="1" kern="1200" dirty="0"/>
        </a:p>
      </dsp:txBody>
      <dsp:txXfrm>
        <a:off x="1945450" y="4211650"/>
        <a:ext cx="4643240" cy="1684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7232D-9991-494F-BA2B-8F0109DD6E60}">
      <dsp:nvSpPr>
        <dsp:cNvPr id="0" name=""/>
        <dsp:cNvSpPr/>
      </dsp:nvSpPr>
      <dsp:spPr>
        <a:xfrm>
          <a:off x="5133" y="626069"/>
          <a:ext cx="2443028" cy="1683246"/>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71F30-66A3-42FF-BBC7-9EFC4CE8AD50}">
      <dsp:nvSpPr>
        <dsp:cNvPr id="0" name=""/>
        <dsp:cNvSpPr/>
      </dsp:nvSpPr>
      <dsp:spPr>
        <a:xfrm>
          <a:off x="5133" y="2309316"/>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GB" sz="1900" kern="1200">
              <a:latin typeface="Arial" panose="020B0604020202020204" pitchFamily="34" charset="0"/>
              <a:cs typeface="Arial" panose="020B0604020202020204" pitchFamily="34" charset="0"/>
            </a:rPr>
            <a:t>Relevant to future employment </a:t>
          </a:r>
        </a:p>
      </dsp:txBody>
      <dsp:txXfrm>
        <a:off x="5133" y="2309316"/>
        <a:ext cx="2443028" cy="906363"/>
      </dsp:txXfrm>
    </dsp:sp>
    <dsp:sp modelId="{C2C01885-0E9E-4621-9F6F-1EAC8644A34D}">
      <dsp:nvSpPr>
        <dsp:cNvPr id="0" name=""/>
        <dsp:cNvSpPr/>
      </dsp:nvSpPr>
      <dsp:spPr>
        <a:xfrm>
          <a:off x="2669628" y="565051"/>
          <a:ext cx="2443028" cy="1683246"/>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127B2-B556-4509-87F6-9344B2EC3CD3}">
      <dsp:nvSpPr>
        <dsp:cNvPr id="0" name=""/>
        <dsp:cNvSpPr/>
      </dsp:nvSpPr>
      <dsp:spPr>
        <a:xfrm>
          <a:off x="2692568" y="2309316"/>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GB" sz="1900" kern="1200">
              <a:latin typeface="Arial" panose="020B0604020202020204" pitchFamily="34" charset="0"/>
              <a:cs typeface="Arial" panose="020B0604020202020204" pitchFamily="34" charset="0"/>
            </a:rPr>
            <a:t>Relevant to the advancement of the discipline </a:t>
          </a:r>
        </a:p>
      </dsp:txBody>
      <dsp:txXfrm>
        <a:off x="2692568" y="2309316"/>
        <a:ext cx="2443028" cy="906363"/>
      </dsp:txXfrm>
    </dsp:sp>
    <dsp:sp modelId="{1280E856-C085-4E9E-8CF7-F45F138CCFB2}">
      <dsp:nvSpPr>
        <dsp:cNvPr id="0" name=""/>
        <dsp:cNvSpPr/>
      </dsp:nvSpPr>
      <dsp:spPr>
        <a:xfrm>
          <a:off x="5610685" y="686578"/>
          <a:ext cx="1981662" cy="1441212"/>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4DD34-D00C-4ACB-86E0-6FA67D3CAD8C}">
      <dsp:nvSpPr>
        <dsp:cNvPr id="0" name=""/>
        <dsp:cNvSpPr/>
      </dsp:nvSpPr>
      <dsp:spPr>
        <a:xfrm>
          <a:off x="5380002" y="2248808"/>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GB" sz="1900" kern="1200">
              <a:latin typeface="Arial" panose="020B0604020202020204" pitchFamily="34" charset="0"/>
              <a:cs typeface="Arial" panose="020B0604020202020204" pitchFamily="34" charset="0"/>
            </a:rPr>
            <a:t>Relevant to our collective future</a:t>
          </a:r>
        </a:p>
      </dsp:txBody>
      <dsp:txXfrm>
        <a:off x="5380002" y="2248808"/>
        <a:ext cx="2443028" cy="906363"/>
      </dsp:txXfrm>
    </dsp:sp>
    <dsp:sp modelId="{6F9E24EF-55E8-4843-B9E8-232146669C89}">
      <dsp:nvSpPr>
        <dsp:cNvPr id="0" name=""/>
        <dsp:cNvSpPr/>
      </dsp:nvSpPr>
      <dsp:spPr>
        <a:xfrm>
          <a:off x="8067437" y="626069"/>
          <a:ext cx="2443028" cy="1683246"/>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6B1B0B-1FBA-49FA-947E-88DE5CDBF86C}">
      <dsp:nvSpPr>
        <dsp:cNvPr id="0" name=""/>
        <dsp:cNvSpPr/>
      </dsp:nvSpPr>
      <dsp:spPr>
        <a:xfrm>
          <a:off x="8067437" y="2309316"/>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GB" sz="1900" kern="1200">
              <a:latin typeface="Arial" panose="020B0604020202020204" pitchFamily="34" charset="0"/>
              <a:cs typeface="Arial" panose="020B0604020202020204" pitchFamily="34" charset="0"/>
            </a:rPr>
            <a:t>Relevant to individual aspiration </a:t>
          </a:r>
        </a:p>
      </dsp:txBody>
      <dsp:txXfrm>
        <a:off x="8067437" y="2309316"/>
        <a:ext cx="2443028" cy="9063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1F148-6D83-4271-A512-CE1E212946C9}">
      <dsp:nvSpPr>
        <dsp:cNvPr id="0" name=""/>
        <dsp:cNvSpPr/>
      </dsp:nvSpPr>
      <dsp:spPr>
        <a:xfrm>
          <a:off x="0" y="458575"/>
          <a:ext cx="11776364" cy="1310400"/>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0" kern="1200">
              <a:solidFill>
                <a:schemeClr val="tx1"/>
              </a:solidFill>
            </a:rPr>
            <a:t>    </a:t>
          </a:r>
          <a:r>
            <a:rPr lang="en-GB" sz="2800" b="1" i="0" kern="1200">
              <a:solidFill>
                <a:schemeClr val="tx1"/>
              </a:solidFill>
            </a:rPr>
            <a:t>Authentic assessment is exclusively about the world of work &amp; fostering employability</a:t>
          </a:r>
          <a:endParaRPr lang="en-US" sz="2800" kern="1200" dirty="0">
            <a:solidFill>
              <a:schemeClr val="tx1"/>
            </a:solidFill>
          </a:endParaRPr>
        </a:p>
      </dsp:txBody>
      <dsp:txXfrm>
        <a:off x="63968" y="522543"/>
        <a:ext cx="11648428" cy="1182464"/>
      </dsp:txXfrm>
    </dsp:sp>
    <dsp:sp modelId="{82DEF5CD-9817-41A6-8070-B6F0DB2197E8}">
      <dsp:nvSpPr>
        <dsp:cNvPr id="0" name=""/>
        <dsp:cNvSpPr/>
      </dsp:nvSpPr>
      <dsp:spPr>
        <a:xfrm>
          <a:off x="0" y="1963936"/>
          <a:ext cx="11776364" cy="907596"/>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i="0" kern="1200">
              <a:solidFill>
                <a:schemeClr val="tx1"/>
              </a:solidFill>
            </a:rPr>
            <a:t>It’s a binary choice- ‘traditional’ assessment versus</a:t>
          </a:r>
        </a:p>
        <a:p>
          <a:pPr marL="0" lvl="0" indent="0" algn="ctr" defTabSz="1244600">
            <a:lnSpc>
              <a:spcPct val="90000"/>
            </a:lnSpc>
            <a:spcBef>
              <a:spcPct val="0"/>
            </a:spcBef>
            <a:spcAft>
              <a:spcPct val="35000"/>
            </a:spcAft>
            <a:buNone/>
          </a:pPr>
          <a:r>
            <a:rPr lang="en-GB" sz="2800" b="1" i="0" kern="1200">
              <a:solidFill>
                <a:schemeClr val="tx1"/>
              </a:solidFill>
            </a:rPr>
            <a:t> ‘authentic’ assessment.</a:t>
          </a:r>
          <a:r>
            <a:rPr lang="en-US" sz="2400" b="1" i="0" kern="1200">
              <a:solidFill>
                <a:schemeClr val="tx1"/>
              </a:solidFill>
            </a:rPr>
            <a:t>​</a:t>
          </a:r>
          <a:endParaRPr lang="en-US" sz="2400" kern="1200">
            <a:solidFill>
              <a:schemeClr val="tx1"/>
            </a:solidFill>
          </a:endParaRPr>
        </a:p>
      </dsp:txBody>
      <dsp:txXfrm>
        <a:off x="44305" y="2008241"/>
        <a:ext cx="11687754" cy="818986"/>
      </dsp:txXfrm>
    </dsp:sp>
    <dsp:sp modelId="{94DF24DD-3072-4A3B-81D7-8CAA37F3138B}">
      <dsp:nvSpPr>
        <dsp:cNvPr id="0" name=""/>
        <dsp:cNvSpPr/>
      </dsp:nvSpPr>
      <dsp:spPr>
        <a:xfrm>
          <a:off x="0" y="3045211"/>
          <a:ext cx="11776364" cy="922115"/>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i="0" kern="1200"/>
            <a:t>        </a:t>
          </a:r>
          <a:r>
            <a:rPr lang="en-GB" sz="2800" b="1" i="0" kern="1200">
              <a:solidFill>
                <a:schemeClr val="tx1"/>
              </a:solidFill>
            </a:rPr>
            <a:t>It's all or nothing: using authentic approaches means abandoning everything we've done before.</a:t>
          </a:r>
          <a:r>
            <a:rPr lang="en-GB" sz="2700" b="1" i="0" kern="1200"/>
            <a:t>​</a:t>
          </a:r>
          <a:endParaRPr lang="en-US" sz="2700" kern="1200"/>
        </a:p>
      </dsp:txBody>
      <dsp:txXfrm>
        <a:off x="45014" y="3090225"/>
        <a:ext cx="11686336" cy="832087"/>
      </dsp:txXfrm>
    </dsp:sp>
    <dsp:sp modelId="{A8A96B1A-12FC-464A-98F4-B8616AF78970}">
      <dsp:nvSpPr>
        <dsp:cNvPr id="0" name=""/>
        <dsp:cNvSpPr/>
      </dsp:nvSpPr>
      <dsp:spPr>
        <a:xfrm>
          <a:off x="0" y="4151646"/>
          <a:ext cx="11776364" cy="1310400"/>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i="0" kern="1200"/>
            <a:t>        </a:t>
          </a:r>
          <a:r>
            <a:rPr lang="en-GB" sz="2800" b="1" i="0" kern="1200">
              <a:solidFill>
                <a:schemeClr val="tx1"/>
              </a:solidFill>
            </a:rPr>
            <a:t>You can only do authentic assessment in practical subjects &amp;      professional areas</a:t>
          </a:r>
          <a:r>
            <a:rPr lang="en-US" sz="2800" b="1" i="0" kern="1200">
              <a:solidFill>
                <a:schemeClr val="tx1"/>
              </a:solidFill>
            </a:rPr>
            <a:t>​</a:t>
          </a:r>
          <a:r>
            <a:rPr lang="en-US" sz="2800" b="1" kern="1200">
              <a:solidFill>
                <a:schemeClr val="tx1"/>
              </a:solidFill>
            </a:rPr>
            <a:t> </a:t>
          </a:r>
          <a:r>
            <a:rPr lang="en-GB" sz="2800" b="1" i="0" kern="1200">
              <a:solidFill>
                <a:schemeClr val="tx1"/>
              </a:solidFill>
            </a:rPr>
            <a:t>or in Work Related Learning/placement settings</a:t>
          </a:r>
          <a:endParaRPr lang="en-US" sz="2800" kern="1200">
            <a:solidFill>
              <a:schemeClr val="tx1"/>
            </a:solidFill>
          </a:endParaRPr>
        </a:p>
      </dsp:txBody>
      <dsp:txXfrm>
        <a:off x="63968" y="4215614"/>
        <a:ext cx="11648428" cy="1182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179C1-0454-4F20-B67B-011BFAD0A2BB}">
      <dsp:nvSpPr>
        <dsp:cNvPr id="0" name=""/>
        <dsp:cNvSpPr/>
      </dsp:nvSpPr>
      <dsp:spPr>
        <a:xfrm>
          <a:off x="0" y="1810"/>
          <a:ext cx="5157787" cy="1019592"/>
        </a:xfrm>
        <a:prstGeom prst="roundRect">
          <a:avLst>
            <a:gd name="adj" fmla="val 10000"/>
          </a:avLst>
        </a:prstGeom>
        <a:solidFill>
          <a:srgbClr val="8ED0AC"/>
        </a:solidFill>
        <a:ln>
          <a:noFill/>
        </a:ln>
        <a:effectLst/>
      </dsp:spPr>
      <dsp:style>
        <a:lnRef idx="0">
          <a:scrgbClr r="0" g="0" b="0"/>
        </a:lnRef>
        <a:fillRef idx="1">
          <a:scrgbClr r="0" g="0" b="0"/>
        </a:fillRef>
        <a:effectRef idx="0">
          <a:scrgbClr r="0" g="0" b="0"/>
        </a:effectRef>
        <a:fontRef idx="minor"/>
      </dsp:style>
    </dsp:sp>
    <dsp:sp modelId="{8F9EDC4D-0656-4422-8A08-F35E05530DBD}">
      <dsp:nvSpPr>
        <dsp:cNvPr id="0" name=""/>
        <dsp:cNvSpPr/>
      </dsp:nvSpPr>
      <dsp:spPr>
        <a:xfrm>
          <a:off x="308426" y="231656"/>
          <a:ext cx="561323" cy="560775"/>
        </a:xfrm>
        <a:prstGeom prst="rect">
          <a:avLst/>
        </a:prstGeom>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478F5-42E6-4BC6-96F6-899121BF22B8}">
      <dsp:nvSpPr>
        <dsp:cNvPr id="0" name=""/>
        <dsp:cNvSpPr/>
      </dsp:nvSpPr>
      <dsp:spPr>
        <a:xfrm>
          <a:off x="1178177" y="2248"/>
          <a:ext cx="3961465" cy="105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279" tIns="111279" rIns="111279" bIns="111279" numCol="1" spcCol="1270" anchor="ctr" anchorCtr="0">
          <a:noAutofit/>
        </a:bodyPr>
        <a:lstStyle/>
        <a:p>
          <a:pPr marL="0" lvl="0" indent="0" algn="l" defTabSz="1066800">
            <a:lnSpc>
              <a:spcPct val="100000"/>
            </a:lnSpc>
            <a:spcBef>
              <a:spcPct val="0"/>
            </a:spcBef>
            <a:spcAft>
              <a:spcPct val="35000"/>
            </a:spcAft>
            <a:buNone/>
          </a:pPr>
          <a:r>
            <a:rPr lang="en-GB" sz="2400" kern="1200" dirty="0"/>
            <a:t>Enhanced engagement </a:t>
          </a:r>
          <a:endParaRPr lang="en-US" sz="2400" kern="1200" dirty="0"/>
        </a:p>
      </dsp:txBody>
      <dsp:txXfrm>
        <a:off x="1178177" y="2248"/>
        <a:ext cx="3961465" cy="1051454"/>
      </dsp:txXfrm>
    </dsp:sp>
    <dsp:sp modelId="{D49FF01B-1BDF-4A26-BDCB-EF18F6801237}">
      <dsp:nvSpPr>
        <dsp:cNvPr id="0" name=""/>
        <dsp:cNvSpPr/>
      </dsp:nvSpPr>
      <dsp:spPr>
        <a:xfrm>
          <a:off x="0" y="1316566"/>
          <a:ext cx="5157787" cy="1019592"/>
        </a:xfrm>
        <a:prstGeom prst="roundRect">
          <a:avLst>
            <a:gd name="adj" fmla="val 10000"/>
          </a:avLst>
        </a:prstGeom>
        <a:solidFill>
          <a:srgbClr val="8ED0AC"/>
        </a:solidFill>
        <a:ln>
          <a:noFill/>
        </a:ln>
        <a:effectLst/>
      </dsp:spPr>
      <dsp:style>
        <a:lnRef idx="0">
          <a:scrgbClr r="0" g="0" b="0"/>
        </a:lnRef>
        <a:fillRef idx="1">
          <a:scrgbClr r="0" g="0" b="0"/>
        </a:fillRef>
        <a:effectRef idx="0">
          <a:scrgbClr r="0" g="0" b="0"/>
        </a:effectRef>
        <a:fontRef idx="minor"/>
      </dsp:style>
    </dsp:sp>
    <dsp:sp modelId="{04D25319-ABF6-4AF1-BAEE-24FF19566C4D}">
      <dsp:nvSpPr>
        <dsp:cNvPr id="0" name=""/>
        <dsp:cNvSpPr/>
      </dsp:nvSpPr>
      <dsp:spPr>
        <a:xfrm>
          <a:off x="308426" y="1545974"/>
          <a:ext cx="561323" cy="560775"/>
        </a:xfrm>
        <a:prstGeom prst="rect">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D2511-F86A-4D9E-A354-AD867B425935}">
      <dsp:nvSpPr>
        <dsp:cNvPr id="0" name=""/>
        <dsp:cNvSpPr/>
      </dsp:nvSpPr>
      <dsp:spPr>
        <a:xfrm>
          <a:off x="1178177" y="1316566"/>
          <a:ext cx="3961465" cy="105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279" tIns="111279" rIns="111279" bIns="111279" numCol="1" spcCol="1270" anchor="ctr" anchorCtr="0">
          <a:noAutofit/>
        </a:bodyPr>
        <a:lstStyle/>
        <a:p>
          <a:pPr marL="0" lvl="0" indent="0" algn="l" defTabSz="800100">
            <a:lnSpc>
              <a:spcPct val="100000"/>
            </a:lnSpc>
            <a:spcBef>
              <a:spcPct val="0"/>
            </a:spcBef>
            <a:spcAft>
              <a:spcPct val="35000"/>
            </a:spcAft>
            <a:buNone/>
          </a:pPr>
          <a:r>
            <a:rPr lang="en-GB" sz="1800" kern="1200" dirty="0"/>
            <a:t>Improved student satisfaction &amp; contributes to increasing students’ efforts to reach educational goals </a:t>
          </a:r>
          <a:endParaRPr lang="en-US" sz="1800" kern="1200" dirty="0"/>
        </a:p>
      </dsp:txBody>
      <dsp:txXfrm>
        <a:off x="1178177" y="1316566"/>
        <a:ext cx="3961465" cy="1051454"/>
      </dsp:txXfrm>
    </dsp:sp>
    <dsp:sp modelId="{C51C5636-D96F-4B8A-9626-1EF362EC5499}">
      <dsp:nvSpPr>
        <dsp:cNvPr id="0" name=""/>
        <dsp:cNvSpPr/>
      </dsp:nvSpPr>
      <dsp:spPr>
        <a:xfrm>
          <a:off x="0" y="2630884"/>
          <a:ext cx="5157787" cy="1019592"/>
        </a:xfrm>
        <a:prstGeom prst="roundRect">
          <a:avLst>
            <a:gd name="adj" fmla="val 10000"/>
          </a:avLst>
        </a:prstGeom>
        <a:solidFill>
          <a:srgbClr val="8ED0AC"/>
        </a:solidFill>
        <a:ln>
          <a:noFill/>
        </a:ln>
        <a:effectLst/>
      </dsp:spPr>
      <dsp:style>
        <a:lnRef idx="0">
          <a:scrgbClr r="0" g="0" b="0"/>
        </a:lnRef>
        <a:fillRef idx="1">
          <a:scrgbClr r="0" g="0" b="0"/>
        </a:fillRef>
        <a:effectRef idx="0">
          <a:scrgbClr r="0" g="0" b="0"/>
        </a:effectRef>
        <a:fontRef idx="minor"/>
      </dsp:style>
    </dsp:sp>
    <dsp:sp modelId="{4D8A693C-45B5-4604-A389-DAE08A07D9AE}">
      <dsp:nvSpPr>
        <dsp:cNvPr id="0" name=""/>
        <dsp:cNvSpPr/>
      </dsp:nvSpPr>
      <dsp:spPr>
        <a:xfrm>
          <a:off x="308426" y="2860293"/>
          <a:ext cx="561323" cy="560775"/>
        </a:xfrm>
        <a:prstGeom prst="rect">
          <a:avLst/>
        </a:prstGeom>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75CAA-F3D8-4EF7-AA5E-09CB5970081B}">
      <dsp:nvSpPr>
        <dsp:cNvPr id="0" name=""/>
        <dsp:cNvSpPr/>
      </dsp:nvSpPr>
      <dsp:spPr>
        <a:xfrm>
          <a:off x="1178177" y="2630884"/>
          <a:ext cx="3961465" cy="105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279" tIns="111279" rIns="111279" bIns="111279" numCol="1" spcCol="1270" anchor="ctr" anchorCtr="0">
          <a:noAutofit/>
        </a:bodyPr>
        <a:lstStyle/>
        <a:p>
          <a:pPr marL="0" lvl="0" indent="0" algn="l" defTabSz="1111250">
            <a:lnSpc>
              <a:spcPct val="100000"/>
            </a:lnSpc>
            <a:spcBef>
              <a:spcPct val="0"/>
            </a:spcBef>
            <a:spcAft>
              <a:spcPct val="35000"/>
            </a:spcAft>
            <a:buNone/>
          </a:pPr>
          <a:r>
            <a:rPr lang="en-GB" sz="2500" kern="1200"/>
            <a:t>Enhanced employability skills</a:t>
          </a:r>
          <a:endParaRPr lang="en-US" sz="2500" kern="1200"/>
        </a:p>
      </dsp:txBody>
      <dsp:txXfrm>
        <a:off x="1178177" y="2630884"/>
        <a:ext cx="3961465" cy="10514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179C1-0454-4F20-B67B-011BFAD0A2BB}">
      <dsp:nvSpPr>
        <dsp:cNvPr id="0" name=""/>
        <dsp:cNvSpPr/>
      </dsp:nvSpPr>
      <dsp:spPr>
        <a:xfrm>
          <a:off x="0" y="0"/>
          <a:ext cx="5157787" cy="1052482"/>
        </a:xfrm>
        <a:prstGeom prst="roundRect">
          <a:avLst>
            <a:gd name="adj" fmla="val 10000"/>
          </a:avLst>
        </a:prstGeom>
        <a:solidFill>
          <a:srgbClr val="BDF0F1"/>
        </a:solidFill>
        <a:ln>
          <a:noFill/>
        </a:ln>
        <a:effectLst/>
      </dsp:spPr>
      <dsp:style>
        <a:lnRef idx="0">
          <a:scrgbClr r="0" g="0" b="0"/>
        </a:lnRef>
        <a:fillRef idx="1">
          <a:scrgbClr r="0" g="0" b="0"/>
        </a:fillRef>
        <a:effectRef idx="0">
          <a:scrgbClr r="0" g="0" b="0"/>
        </a:effectRef>
        <a:fontRef idx="minor"/>
      </dsp:style>
    </dsp:sp>
    <dsp:sp modelId="{8F9EDC4D-0656-4422-8A08-F35E05530DBD}">
      <dsp:nvSpPr>
        <dsp:cNvPr id="0" name=""/>
        <dsp:cNvSpPr/>
      </dsp:nvSpPr>
      <dsp:spPr>
        <a:xfrm>
          <a:off x="318375" y="237258"/>
          <a:ext cx="578865" cy="5788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478F5-42E6-4BC6-96F6-899121BF22B8}">
      <dsp:nvSpPr>
        <dsp:cNvPr id="0" name=""/>
        <dsp:cNvSpPr/>
      </dsp:nvSpPr>
      <dsp:spPr>
        <a:xfrm>
          <a:off x="1215617" y="449"/>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1111250">
            <a:lnSpc>
              <a:spcPct val="100000"/>
            </a:lnSpc>
            <a:spcBef>
              <a:spcPct val="0"/>
            </a:spcBef>
            <a:spcAft>
              <a:spcPct val="35000"/>
            </a:spcAft>
            <a:buNone/>
          </a:pPr>
          <a:r>
            <a:rPr lang="en-GB" sz="2500" kern="1200"/>
            <a:t>Unfamiliar: students require guidance</a:t>
          </a:r>
          <a:endParaRPr lang="en-US" sz="2500" kern="1200"/>
        </a:p>
      </dsp:txBody>
      <dsp:txXfrm>
        <a:off x="1215617" y="449"/>
        <a:ext cx="3942169" cy="1052482"/>
      </dsp:txXfrm>
    </dsp:sp>
    <dsp:sp modelId="{D49FF01B-1BDF-4A26-BDCB-EF18F6801237}">
      <dsp:nvSpPr>
        <dsp:cNvPr id="0" name=""/>
        <dsp:cNvSpPr/>
      </dsp:nvSpPr>
      <dsp:spPr>
        <a:xfrm>
          <a:off x="0" y="1316052"/>
          <a:ext cx="5157787" cy="1052482"/>
        </a:xfrm>
        <a:prstGeom prst="roundRect">
          <a:avLst>
            <a:gd name="adj" fmla="val 10000"/>
          </a:avLst>
        </a:prstGeom>
        <a:solidFill>
          <a:srgbClr val="BDF0F1"/>
        </a:solidFill>
        <a:ln>
          <a:noFill/>
        </a:ln>
        <a:effectLst/>
      </dsp:spPr>
      <dsp:style>
        <a:lnRef idx="0">
          <a:scrgbClr r="0" g="0" b="0"/>
        </a:lnRef>
        <a:fillRef idx="1">
          <a:scrgbClr r="0" g="0" b="0"/>
        </a:fillRef>
        <a:effectRef idx="0">
          <a:scrgbClr r="0" g="0" b="0"/>
        </a:effectRef>
        <a:fontRef idx="minor"/>
      </dsp:style>
    </dsp:sp>
    <dsp:sp modelId="{04D25319-ABF6-4AF1-BAEE-24FF19566C4D}">
      <dsp:nvSpPr>
        <dsp:cNvPr id="0" name=""/>
        <dsp:cNvSpPr/>
      </dsp:nvSpPr>
      <dsp:spPr>
        <a:xfrm>
          <a:off x="318375" y="1552861"/>
          <a:ext cx="578865" cy="5788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D2511-F86A-4D9E-A354-AD867B425935}">
      <dsp:nvSpPr>
        <dsp:cNvPr id="0" name=""/>
        <dsp:cNvSpPr/>
      </dsp:nvSpPr>
      <dsp:spPr>
        <a:xfrm>
          <a:off x="1215617" y="1316052"/>
          <a:ext cx="3942169" cy="1052482"/>
        </a:xfrm>
        <a:prstGeom prst="rect">
          <a:avLst/>
        </a:prstGeom>
        <a:solidFill>
          <a:srgbClr val="BDF0F1"/>
        </a:solid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1111250">
            <a:lnSpc>
              <a:spcPct val="100000"/>
            </a:lnSpc>
            <a:spcBef>
              <a:spcPct val="0"/>
            </a:spcBef>
            <a:spcAft>
              <a:spcPct val="35000"/>
            </a:spcAft>
            <a:buNone/>
          </a:pPr>
          <a:r>
            <a:rPr lang="en-GB" sz="2500" kern="1200"/>
            <a:t>Time consuming and costly</a:t>
          </a:r>
          <a:endParaRPr lang="en-US" sz="2500" kern="1200"/>
        </a:p>
      </dsp:txBody>
      <dsp:txXfrm>
        <a:off x="1215617" y="1316052"/>
        <a:ext cx="3942169" cy="1052482"/>
      </dsp:txXfrm>
    </dsp:sp>
    <dsp:sp modelId="{C51C5636-D96F-4B8A-9626-1EF362EC5499}">
      <dsp:nvSpPr>
        <dsp:cNvPr id="0" name=""/>
        <dsp:cNvSpPr/>
      </dsp:nvSpPr>
      <dsp:spPr>
        <a:xfrm>
          <a:off x="0" y="2631655"/>
          <a:ext cx="5157787" cy="1052482"/>
        </a:xfrm>
        <a:prstGeom prst="roundRect">
          <a:avLst>
            <a:gd name="adj" fmla="val 10000"/>
          </a:avLst>
        </a:prstGeom>
        <a:solidFill>
          <a:srgbClr val="BDF0F1"/>
        </a:solidFill>
        <a:ln>
          <a:noFill/>
        </a:ln>
        <a:effectLst/>
      </dsp:spPr>
      <dsp:style>
        <a:lnRef idx="0">
          <a:scrgbClr r="0" g="0" b="0"/>
        </a:lnRef>
        <a:fillRef idx="1">
          <a:scrgbClr r="0" g="0" b="0"/>
        </a:fillRef>
        <a:effectRef idx="0">
          <a:scrgbClr r="0" g="0" b="0"/>
        </a:effectRef>
        <a:fontRef idx="minor"/>
      </dsp:style>
    </dsp:sp>
    <dsp:sp modelId="{4D8A693C-45B5-4604-A389-DAE08A07D9AE}">
      <dsp:nvSpPr>
        <dsp:cNvPr id="0" name=""/>
        <dsp:cNvSpPr/>
      </dsp:nvSpPr>
      <dsp:spPr>
        <a:xfrm>
          <a:off x="318375" y="2868464"/>
          <a:ext cx="578865" cy="578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75CAA-F3D8-4EF7-AA5E-09CB5970081B}">
      <dsp:nvSpPr>
        <dsp:cNvPr id="0" name=""/>
        <dsp:cNvSpPr/>
      </dsp:nvSpPr>
      <dsp:spPr>
        <a:xfrm>
          <a:off x="1215617" y="2631655"/>
          <a:ext cx="3942169" cy="105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88" tIns="111388" rIns="111388" bIns="111388" numCol="1" spcCol="1270" anchor="ctr" anchorCtr="0">
          <a:noAutofit/>
        </a:bodyPr>
        <a:lstStyle/>
        <a:p>
          <a:pPr marL="0" lvl="0" indent="0" algn="l" defTabSz="1111250">
            <a:lnSpc>
              <a:spcPct val="100000"/>
            </a:lnSpc>
            <a:spcBef>
              <a:spcPct val="0"/>
            </a:spcBef>
            <a:spcAft>
              <a:spcPct val="35000"/>
            </a:spcAft>
            <a:buNone/>
          </a:pPr>
          <a:r>
            <a:rPr lang="en-GB" sz="2500" kern="1200"/>
            <a:t>Staff concerns about workload implications</a:t>
          </a:r>
          <a:endParaRPr lang="en-US" sz="2500" kern="1200"/>
        </a:p>
      </dsp:txBody>
      <dsp:txXfrm>
        <a:off x="1215617" y="2631655"/>
        <a:ext cx="3942169" cy="10524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5559" cy="50267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1"/>
            <a:ext cx="2985559" cy="502675"/>
          </a:xfrm>
          <a:prstGeom prst="rect">
            <a:avLst/>
          </a:prstGeom>
        </p:spPr>
        <p:txBody>
          <a:bodyPr vert="horz" lIns="96616" tIns="48308" rIns="96616" bIns="48308" rtlCol="0"/>
          <a:lstStyle>
            <a:lvl1pPr algn="r">
              <a:defRPr sz="1300"/>
            </a:lvl1pPr>
          </a:lstStyle>
          <a:p>
            <a:fld id="{0C62F27C-6DC1-44A5-8946-0690B4F67DFD}" type="datetimeFigureOut">
              <a:rPr lang="en-GB" smtClean="0"/>
              <a:t>03/07/2024</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6"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40"/>
            <a:ext cx="2985559"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40"/>
            <a:ext cx="2985559" cy="502674"/>
          </a:xfrm>
          <a:prstGeom prst="rect">
            <a:avLst/>
          </a:prstGeom>
        </p:spPr>
        <p:txBody>
          <a:bodyPr vert="horz" lIns="96616" tIns="48308" rIns="96616" bIns="48308" rtlCol="0" anchor="b"/>
          <a:lstStyle>
            <a:lvl1pPr algn="r">
              <a:defRPr sz="1300"/>
            </a:lvl1pPr>
          </a:lstStyle>
          <a:p>
            <a:fld id="{7FB74A19-0CA5-4525-BB6B-2B8746E103E0}" type="slidenum">
              <a:rPr lang="en-GB" smtClean="0"/>
              <a:t>‹#›</a:t>
            </a:fld>
            <a:endParaRPr lang="en-GB"/>
          </a:p>
        </p:txBody>
      </p:sp>
    </p:spTree>
    <p:extLst>
      <p:ext uri="{BB962C8B-B14F-4D97-AF65-F5344CB8AC3E}">
        <p14:creationId xmlns:p14="http://schemas.microsoft.com/office/powerpoint/2010/main" val="157320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ally-brown.net/kay-sambell-and-sally-browncovid-19-assessment-collect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800" b="1" dirty="0">
                <a:solidFill>
                  <a:srgbClr val="000000"/>
                </a:solidFill>
                <a:effectLst/>
                <a:highlight>
                  <a:srgbClr val="FFFFFF"/>
                </a:highlight>
                <a:latin typeface="Calibri" panose="020F0502020204030204" pitchFamily="34" charset="0"/>
                <a:ea typeface="Calibri" panose="020F0502020204030204" pitchFamily="34" charset="0"/>
              </a:rPr>
              <a:t>Moving towards more authentic assessment design: making assessment work better for students</a:t>
            </a:r>
            <a:r>
              <a:rPr lang="en-GB" sz="1800" dirty="0">
                <a:solidFill>
                  <a:srgbClr val="000000"/>
                </a:solidFill>
                <a:effectLst/>
                <a:highlight>
                  <a:srgbClr val="FFFFFF"/>
                </a:highligh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a:spcAft>
                <a:spcPts val="800"/>
              </a:spcAft>
            </a:pPr>
            <a:r>
              <a:rPr lang="en-GB" sz="1800" b="1" dirty="0">
                <a:solidFill>
                  <a:srgbClr val="000000"/>
                </a:solidFill>
                <a:effectLst/>
                <a:highlight>
                  <a:srgbClr val="FFFFFF"/>
                </a:highlight>
                <a:latin typeface="Calibri" panose="020F0502020204030204" pitchFamily="34" charset="0"/>
                <a:ea typeface="Calibri" panose="020F0502020204030204" pitchFamily="34" charset="0"/>
              </a:rPr>
              <a:t>Sally Brown and Kay Sambell for the University of Cumbria, June 2024 (90 mins. see </a:t>
            </a:r>
            <a:r>
              <a:rPr lang="en-GB" sz="1800" b="1">
                <a:solidFill>
                  <a:srgbClr val="000000"/>
                </a:solidFill>
                <a:effectLst/>
                <a:highlight>
                  <a:srgbClr val="FFFFFF"/>
                </a:highlight>
                <a:latin typeface="Calibri" panose="020F0502020204030204" pitchFamily="34" charset="0"/>
                <a:ea typeface="Calibri" panose="020F0502020204030204" pitchFamily="34" charset="0"/>
              </a:rPr>
              <a:t>LTA Plan)</a:t>
            </a:r>
            <a:endParaRPr lang="en-GB" sz="1800" dirty="0">
              <a:effectLst/>
              <a:latin typeface="Calibri" panose="020F0502020204030204" pitchFamily="34" charset="0"/>
              <a:ea typeface="Calibri" panose="020F0502020204030204" pitchFamily="34" charset="0"/>
            </a:endParaRPr>
          </a:p>
          <a:p>
            <a:pPr>
              <a:spcAft>
                <a:spcPts val="800"/>
              </a:spcAft>
            </a:pPr>
            <a:r>
              <a:rPr lang="en-GB" sz="1800" dirty="0">
                <a:solidFill>
                  <a:srgbClr val="000000"/>
                </a:solidFill>
                <a:effectLst/>
                <a:latin typeface="Calibri" panose="020F0502020204030204" pitchFamily="34" charset="0"/>
                <a:ea typeface="Calibri" panose="020F0502020204030204" pitchFamily="34" charset="0"/>
              </a:rPr>
              <a:t>Assessment and feedback have a significant and powerful impact on the lives of both students and staff.  In this keynote, Professors Sally Brown and Kay Sambell will discuss the importance of universities recognising that assessment practices and processes can have a substantial positive or negative impact on students, depending on how they are directed, and that staff engaging in designing and conducting assessments need appropriate approaches that lead to effective learning, aligning with the Assessment for Learning movement to which both have contributed. </a:t>
            </a:r>
            <a:endParaRPr lang="en-GB" sz="1800" dirty="0">
              <a:effectLst/>
              <a:latin typeface="Calibri" panose="020F0502020204030204" pitchFamily="34" charset="0"/>
              <a:ea typeface="Calibri" panose="020F0502020204030204" pitchFamily="34" charset="0"/>
            </a:endParaRPr>
          </a:p>
          <a:p>
            <a:pPr>
              <a:spcAft>
                <a:spcPts val="800"/>
              </a:spcAft>
            </a:pPr>
            <a:r>
              <a:rPr lang="en-GB" sz="1800" dirty="0">
                <a:solidFill>
                  <a:srgbClr val="000000"/>
                </a:solidFill>
                <a:effectLst/>
                <a:latin typeface="Calibri" panose="020F0502020204030204" pitchFamily="34" charset="0"/>
                <a:ea typeface="Calibri" panose="020F0502020204030204" pitchFamily="34" charset="0"/>
              </a:rPr>
              <a:t>Building on the extensive resources Kay and Sally have created to support staff during pandemic times, (see </a:t>
            </a:r>
            <a:r>
              <a:rPr lang="en-GB" sz="1800" u="sng" dirty="0">
                <a:solidFill>
                  <a:srgbClr val="0000FF"/>
                </a:solidFill>
                <a:effectLst/>
                <a:latin typeface="Calibri" panose="020F0502020204030204" pitchFamily="34" charset="0"/>
                <a:ea typeface="Calibri" panose="020F0502020204030204" pitchFamily="34" charset="0"/>
                <a:hlinkClick r:id="rId3"/>
              </a:rPr>
              <a:t>https://sally-brown.net/kay-sambell-and-sally-browncovid-19-assessment-collection/</a:t>
            </a:r>
            <a:r>
              <a:rPr lang="en-GB" sz="1800" dirty="0">
                <a:solidFill>
                  <a:srgbClr val="000000"/>
                </a:solidFill>
                <a:effectLst/>
                <a:latin typeface="Calibri" panose="020F0502020204030204" pitchFamily="34" charset="0"/>
                <a:ea typeface="Calibri" panose="020F0502020204030204" pitchFamily="34" charset="0"/>
              </a:rPr>
              <a:t>), the keynote will review how authenticity in assessment can enhance students’ capabilities, preparing them for employability, active citizenship and a stronger sense of personhood, whilst also being manageable for staff.  In this session participants will have opportunities to:  </a:t>
            </a:r>
            <a:endParaRPr lang="en-GB" sz="18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Review how authentic assignments can be systematically and efficiently designed to foster student engagement, belonging and commitment;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5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Consider how changes can be made incrementally to improve the quality of learning opportunities afforded by assessment activities;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5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Examine a practical six-stage approach to designing authentic and constructively aligned assessment activities;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5000"/>
              </a:lnSpc>
              <a:spcAft>
                <a:spcPts val="800"/>
              </a:spcAft>
              <a:buSzPts val="1000"/>
              <a:buFont typeface="Symbol" panose="05050102010706020507" pitchFamily="18" charset="2"/>
              <a:buChar char=""/>
              <a:tabLst>
                <a:tab pos="457200" algn="l"/>
              </a:tabLst>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Reflect on how these kinds of approaches can be implemented at Cumbria in alignment with your strategic plans for assessment..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defTabSz="966155">
              <a:defRPr/>
            </a:pPr>
            <a:fld id="{1B055231-A165-47A8-A818-7A05326F9697}" type="slidenum">
              <a:rPr lang="en-GB" sz="1400">
                <a:solidFill>
                  <a:prstClr val="black"/>
                </a:solidFill>
                <a:latin typeface="Calibri" panose="020F0502020204030204"/>
              </a:rPr>
              <a:pPr defTabSz="966155">
                <a:defRPr/>
              </a:pPr>
              <a:t>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3267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Calibri" panose="020F0502020204030204" pitchFamily="34" charset="0"/>
                <a:ea typeface="Calibri" panose="020F0502020204030204" pitchFamily="34" charset="0"/>
              </a:rPr>
              <a:t>There is an extensive and longstanding body of scholarly work on the value  and impact of authentic assessment on learners (see for example, Wiggins 1990, </a:t>
            </a:r>
            <a:r>
              <a:rPr lang="en-US" sz="1900" err="1">
                <a:latin typeface="Calibri" panose="020F0502020204030204" pitchFamily="34" charset="0"/>
                <a:ea typeface="Calibri" panose="020F0502020204030204" pitchFamily="34" charset="0"/>
              </a:rPr>
              <a:t>Gulikers</a:t>
            </a:r>
            <a:r>
              <a:rPr lang="en-US" sz="1900">
                <a:latin typeface="Calibri" panose="020F0502020204030204" pitchFamily="34" charset="0"/>
                <a:ea typeface="Calibri" panose="020F0502020204030204" pitchFamily="34" charset="0"/>
              </a:rPr>
              <a:t> et al 2004, McDowell and Sambell 1998, Davison 2007, </a:t>
            </a:r>
            <a:r>
              <a:rPr lang="en-US" sz="1900" err="1">
                <a:latin typeface="Calibri" panose="020F0502020204030204" pitchFamily="34" charset="0"/>
                <a:ea typeface="Calibri" panose="020F0502020204030204" pitchFamily="34" charset="0"/>
              </a:rPr>
              <a:t>Ajjawi</a:t>
            </a:r>
            <a:r>
              <a:rPr lang="en-US" sz="1900">
                <a:latin typeface="Calibri" panose="020F0502020204030204" pitchFamily="34" charset="0"/>
                <a:ea typeface="Calibri" panose="020F0502020204030204" pitchFamily="34" charset="0"/>
              </a:rPr>
              <a:t> et al 2019 </a:t>
            </a:r>
            <a:r>
              <a:rPr lang="en-US" sz="1900" err="1">
                <a:latin typeface="Calibri" panose="020F0502020204030204" pitchFamily="34" charset="0"/>
                <a:ea typeface="Calibri" panose="020F0502020204030204" pitchFamily="34" charset="0"/>
              </a:rPr>
              <a:t>ch</a:t>
            </a:r>
            <a:r>
              <a:rPr lang="en-US" sz="1900">
                <a:latin typeface="Calibri" panose="020F0502020204030204" pitchFamily="34" charset="0"/>
                <a:ea typeface="Calibri" panose="020F0502020204030204" pitchFamily="34" charset="0"/>
              </a:rPr>
              <a:t> in WIL book, Hobbins et al 2022) but it’s a contested term….varying definitions (positioned along a continuum)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11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Several influential reviews of the extant literature on authentic assessment have </a:t>
            </a:r>
            <a:r>
              <a:rPr lang="en-US" sz="1200" b="1" dirty="0">
                <a:latin typeface="Calibri" panose="020F0502020204030204" pitchFamily="34" charset="0"/>
                <a:ea typeface="Calibri" panose="020F0502020204030204" pitchFamily="34" charset="0"/>
              </a:rPr>
              <a:t>synthesized complex, multi-dimensional models </a:t>
            </a:r>
            <a:r>
              <a:rPr lang="en-US" sz="1200" dirty="0">
                <a:latin typeface="Calibri" panose="020F0502020204030204" pitchFamily="34" charset="0"/>
                <a:ea typeface="Calibri" panose="020F0502020204030204" pitchFamily="34" charset="0"/>
              </a:rPr>
              <a:t>of authentic assessment, highlighting a range of inter-related underpinning characteristics or core dimensions (e.g. Ashford Rowe, 2014; </a:t>
            </a:r>
            <a:r>
              <a:rPr lang="en-GB" sz="1200" b="0" i="0" dirty="0">
                <a:solidFill>
                  <a:schemeClr val="tx1"/>
                </a:solidFill>
                <a:effectLst/>
                <a:latin typeface="+mn-lt"/>
                <a:ea typeface="Calibri" panose="020F0502020204030204" pitchFamily="34" charset="0"/>
              </a:rPr>
              <a:t> influentially identified 8 critical elements </a:t>
            </a:r>
            <a:r>
              <a:rPr lang="en-GB" b="1" i="0" dirty="0">
                <a:solidFill>
                  <a:srgbClr val="2E3743"/>
                </a:solidFill>
                <a:effectLst/>
                <a:latin typeface="Roboto Slab"/>
              </a:rPr>
              <a:t>Establishing the critical elements that determine authentic assessment)- </a:t>
            </a:r>
            <a:r>
              <a:rPr lang="en-GB" dirty="0"/>
              <a:t>……Thus complex to design </a:t>
            </a:r>
          </a:p>
          <a:p>
            <a:endParaRPr lang="en-GB" b="1" i="0" dirty="0">
              <a:solidFill>
                <a:srgbClr val="2E3743"/>
              </a:solidFill>
              <a:effectLst/>
              <a:latin typeface="Roboto Slab"/>
            </a:endParaRPr>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AA01EB76-DBF7-4526-BE30-5FAD34B147A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63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822325"/>
            <a:ext cx="7323138" cy="4119563"/>
          </a:xfrm>
        </p:spPr>
      </p:sp>
      <p:sp>
        <p:nvSpPr>
          <p:cNvPr id="3" name="Notes Placeholder 2"/>
          <p:cNvSpPr>
            <a:spLocks noGrp="1"/>
          </p:cNvSpPr>
          <p:nvPr>
            <p:ph type="body" idx="1"/>
          </p:nvPr>
        </p:nvSpPr>
        <p:spPr/>
        <p:txBody>
          <a:bodyPr/>
          <a:lstStyle/>
          <a:p>
            <a:r>
              <a:rPr lang="en-GB" sz="1900" dirty="0">
                <a:latin typeface="Calibri" panose="020F0502020204030204" pitchFamily="34" charset="0"/>
                <a:ea typeface="Calibri" panose="020F0502020204030204" pitchFamily="34" charset="0"/>
                <a:cs typeface="Times New Roman" panose="02020603050405020304" pitchFamily="18" charset="0"/>
              </a:rPr>
              <a:t>In another review synthesising the lit on auth asst Villarroel et al (2018) proposed the conceptual building blocks for designing authentic assessment should include:-</a:t>
            </a:r>
          </a:p>
          <a:p>
            <a:pPr marL="362308" indent="-362308">
              <a:lnSpc>
                <a:spcPct val="107000"/>
              </a:lnSpc>
              <a:buFont typeface="Symbol" panose="05050102010706020507" pitchFamily="18" charset="2"/>
              <a:buChar char=""/>
            </a:pPr>
            <a:r>
              <a:rPr lang="en-US" sz="1900" b="1" dirty="0">
                <a:latin typeface="Calibri" panose="020F0502020204030204" pitchFamily="34" charset="0"/>
                <a:ea typeface="Calibri" panose="020F0502020204030204" pitchFamily="34" charset="0"/>
                <a:cs typeface="Calibri" panose="020F0502020204030204" pitchFamily="34" charset="0"/>
              </a:rPr>
              <a:t>Realistic</a:t>
            </a:r>
            <a:r>
              <a:rPr lang="en-US" sz="1900" dirty="0">
                <a:latin typeface="Calibri" panose="020F0502020204030204" pitchFamily="34" charset="0"/>
                <a:ea typeface="Calibri" panose="020F0502020204030204" pitchFamily="34" charset="0"/>
                <a:cs typeface="Calibri" panose="020F0502020204030204" pitchFamily="34" charset="0"/>
              </a:rPr>
              <a:t> tasks that engage students with problems or important questions that are relevant to everyday life beyond the classroom;</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marL="362308" indent="-362308">
              <a:lnSpc>
                <a:spcPct val="107000"/>
              </a:lnSpc>
              <a:buFont typeface="Symbol" panose="05050102010706020507" pitchFamily="18" charset="2"/>
              <a:buChar char=""/>
            </a:pPr>
            <a:r>
              <a:rPr lang="en-US" sz="1900" b="1" dirty="0">
                <a:latin typeface="Calibri" panose="020F0502020204030204" pitchFamily="34" charset="0"/>
                <a:ea typeface="Calibri" panose="020F0502020204030204" pitchFamily="34" charset="0"/>
                <a:cs typeface="Calibri" panose="020F0502020204030204" pitchFamily="34" charset="0"/>
              </a:rPr>
              <a:t>Cognitively challenging</a:t>
            </a:r>
            <a:r>
              <a:rPr lang="en-US" sz="1900" dirty="0">
                <a:latin typeface="Calibri" panose="020F0502020204030204" pitchFamily="34" charset="0"/>
                <a:ea typeface="Calibri" panose="020F0502020204030204" pitchFamily="34" charset="0"/>
                <a:cs typeface="Calibri" panose="020F0502020204030204" pitchFamily="34" charset="0"/>
              </a:rPr>
              <a:t> tasks that prompt students to develop and use higher levels of thinking to use knowledge, process information, make connections and rebuild information to complete a task (rather than low-level recall or reproduction of facts)</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marL="362308" indent="-362308">
              <a:lnSpc>
                <a:spcPct val="107000"/>
              </a:lnSpc>
              <a:spcAft>
                <a:spcPts val="845"/>
              </a:spcAft>
              <a:buFont typeface="Symbol" panose="05050102010706020507" pitchFamily="18" charset="2"/>
              <a:buChar char=""/>
            </a:pPr>
            <a:r>
              <a:rPr lang="en-US" sz="1900" dirty="0">
                <a:latin typeface="Calibri" panose="020F0502020204030204" pitchFamily="34" charset="0"/>
                <a:ea typeface="Calibri" panose="020F0502020204030204" pitchFamily="34" charset="0"/>
                <a:cs typeface="Calibri" panose="020F0502020204030204" pitchFamily="34" charset="0"/>
              </a:rPr>
              <a:t>Opportunities to develop </a:t>
            </a:r>
            <a:r>
              <a:rPr lang="en-US" sz="1900" b="1" dirty="0">
                <a:latin typeface="Calibri" panose="020F0502020204030204" pitchFamily="34" charset="0"/>
                <a:ea typeface="Calibri" panose="020F0502020204030204" pitchFamily="34" charset="0"/>
                <a:cs typeface="Calibri" panose="020F0502020204030204" pitchFamily="34" charset="0"/>
              </a:rPr>
              <a:t>evaluative judgment</a:t>
            </a:r>
            <a:r>
              <a:rPr lang="en-US" sz="1900" dirty="0">
                <a:latin typeface="Calibri" panose="020F0502020204030204" pitchFamily="34" charset="0"/>
                <a:ea typeface="Calibri" panose="020F0502020204030204" pitchFamily="34" charset="0"/>
                <a:cs typeface="Calibri" panose="020F0502020204030204" pitchFamily="34" charset="0"/>
              </a:rPr>
              <a:t> and enhance the self-regulated of their own learning (Sadler, 1989) by, for instance, engaging with grading criteria, honing the capacity to appreciate the features of ‘quality’ or excellence in complex outputs and developing the ability to provide, seek and act upon feedback.</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AA01EB76-DBF7-4526-BE30-5FAD34B147A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61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900" dirty="0">
                <a:solidFill>
                  <a:srgbClr val="000000"/>
                </a:solidFill>
                <a:latin typeface="Calibri" panose="020F0502020204030204" pitchFamily="34" charset="0"/>
              </a:rPr>
              <a:t>To some degree most of this scholarly work has tended to promote an understanding of authentic assessment in HE as involving what are often labelled ‘real world tasks.’ Interestingly, too, the sense of ‘realism’ referred to in this body of research is typically conflated with the world of work and employability. </a:t>
            </a: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An assessment requiring students to use the same competencies, or combinations of knowledge, skills, and attitudes that they need to apply in the criterion situation in professional life. </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6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0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900" dirty="0">
                <a:solidFill>
                  <a:srgbClr val="666666"/>
                </a:solidFill>
                <a:latin typeface="Calibri" panose="020F0502020204030204" pitchFamily="34" charset="0"/>
                <a:ea typeface="Calibri" panose="020F0502020204030204" pitchFamily="34" charset="0"/>
                <a:cs typeface="Calibri" panose="020F0502020204030204" pitchFamily="34" charset="0"/>
              </a:rPr>
              <a:t>However, more recently, we have seen scholars such as Jan MacArthur importantly and usefully critique the extent to which authentic assessment is necessarily conflated with the world of work and employability. </a:t>
            </a:r>
            <a:r>
              <a:rPr lang="en-GB" sz="1900" dirty="0">
                <a:solidFill>
                  <a:srgbClr val="666666"/>
                </a:solidFill>
                <a:latin typeface="Arial" panose="020B0604020202020204" pitchFamily="34" charset="0"/>
                <a:ea typeface="Calibri" panose="020F0502020204030204" pitchFamily="34" charset="0"/>
                <a:cs typeface="Times New Roman" panose="02020603050405020304" pitchFamily="18" charset="0"/>
              </a:rPr>
              <a:t>As part of this endeavour MacArthur acknowledges the important role that ‘alternative’ or ‘innovative’ assessment tasks (Sambell and McDowell, 1998; Clegg and Bryan, 2006 Sambell &amp; Brown 2021) might have to play as catalysts for rethinking assessment to enhance a stronger sense of assessment’s relevance in students’ minds.</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en-GB" sz="1900" dirty="0">
                <a:solidFill>
                  <a:srgbClr val="666666"/>
                </a:solidFill>
                <a:latin typeface="Arial" panose="020B0604020202020204" pitchFamily="34" charset="0"/>
                <a:ea typeface="Calibri" panose="020F0502020204030204" pitchFamily="34" charset="0"/>
                <a:cs typeface="Times New Roman" panose="02020603050405020304" pitchFamily="18" charset="0"/>
              </a:rPr>
              <a:t>,She notes </a:t>
            </a:r>
            <a:r>
              <a:rPr lang="en-GB"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1900" dirty="0">
                <a:latin typeface="Calibri" panose="020F0502020204030204" pitchFamily="34" charset="0"/>
                <a:ea typeface="Calibri" panose="020F0502020204030204" pitchFamily="34" charset="0"/>
                <a:cs typeface="Calibri" panose="020F0502020204030204" pitchFamily="34" charset="0"/>
              </a:rPr>
              <a:t>A welcome development can be found in the impressive range of examples of authentic assessment compiled by Sambell and Brown (2021). These suggest a return (or continuation) of Sambell and McDowell’s (1998) earlier view of authentic in terms of alternative forms of assessment. Sambell and Brown focus particularly on alternatives to the traditional essay and in this sense helpfully transcend the limitations of a real world/world of work approach that often appears to exclude non-vocational subjects from the realm of authentic assessment.</a:t>
            </a:r>
            <a:r>
              <a:rPr lang="en-GB"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GB" b="0" i="0"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61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are talking about authentic asst, we aren’t seeing it as a monolithic phenomenon, but as a </a:t>
            </a:r>
            <a:r>
              <a:rPr lang="en-GB" b="1" dirty="0"/>
              <a:t>spectrum/continuum </a:t>
            </a:r>
            <a:r>
              <a:rPr lang="en-GB" dirty="0"/>
              <a:t>which ranges from, (‘purist’ versions of authentic assessment- which would score highly on ALL elements considered essential in the kinds of complex, multi-dimensional definitions that you find in some definitions of ‘pure’ auth asst…. to, at the other end, </a:t>
            </a:r>
            <a:r>
              <a:rPr lang="en-GB" dirty="0" err="1"/>
              <a:t>sthg</a:t>
            </a:r>
            <a:r>
              <a:rPr lang="en-GB" dirty="0"/>
              <a:t> more akin to alternative asst outputs which may score low on some elements of pure auth asst, but which might helps </a:t>
            </a:r>
            <a:r>
              <a:rPr lang="en-GB" dirty="0" err="1"/>
              <a:t>sts</a:t>
            </a:r>
            <a:r>
              <a:rPr lang="en-GB" dirty="0"/>
              <a:t> connect with a task and move in a positive direction in terms of engaging, motivation and inspiring productive </a:t>
            </a:r>
            <a:r>
              <a:rPr lang="en-GB" dirty="0" err="1"/>
              <a:t>st</a:t>
            </a:r>
            <a:r>
              <a:rPr lang="en-GB" dirty="0"/>
              <a:t> learning. </a:t>
            </a:r>
          </a:p>
          <a:p>
            <a:endParaRPr lang="en-GB" dirty="0"/>
          </a:p>
          <a:p>
            <a:r>
              <a:rPr lang="en-GB" dirty="0"/>
              <a:t>Hence we draw on Lydia Arnold’s v practical definition above- Indebted to her slide above, which emphasises </a:t>
            </a:r>
            <a:r>
              <a:rPr lang="en-GB" b="1" dirty="0"/>
              <a:t>RELEVANCE</a:t>
            </a:r>
            <a:r>
              <a:rPr lang="en-GB" dirty="0"/>
              <a:t>- and that relevance may include the world of work, but it also may include/focus on relevance to advancement of the discipline, relevance to our collective future, and relevance to personal/individual aspiration</a:t>
            </a:r>
          </a:p>
        </p:txBody>
      </p:sp>
      <p:sp>
        <p:nvSpPr>
          <p:cNvPr id="4" name="Slide Number Placeholder 3"/>
          <p:cNvSpPr>
            <a:spLocks noGrp="1"/>
          </p:cNvSpPr>
          <p:nvPr>
            <p:ph type="sldNum" sz="quarter" idx="5"/>
          </p:nvPr>
        </p:nvSpPr>
        <p:spPr/>
        <p:txBody>
          <a:bodyPr/>
          <a:lstStyle/>
          <a:p>
            <a:pPr marL="0" marR="0" lvl="0" indent="0" algn="r" defTabSz="1020839"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0839"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1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AA01EB76-DBF7-4526-BE30-5FAD34B147A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06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74A19-0CA5-4525-BB6B-2B8746E103E0}" type="slidenum">
              <a:rPr lang="en-GB" smtClean="0"/>
              <a:t>24</a:t>
            </a:fld>
            <a:endParaRPr lang="en-GB"/>
          </a:p>
        </p:txBody>
      </p:sp>
    </p:spTree>
    <p:extLst>
      <p:ext uri="{BB962C8B-B14F-4D97-AF65-F5344CB8AC3E}">
        <p14:creationId xmlns:p14="http://schemas.microsoft.com/office/powerpoint/2010/main" val="3787443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sz="1300" dirty="0">
                <a:latin typeface="Calibri" panose="020F0502020204030204" pitchFamily="34" charset="0"/>
                <a:ea typeface="Calibri" panose="020F0502020204030204" pitchFamily="34" charset="0"/>
              </a:rPr>
              <a:t>Revisiting </a:t>
            </a:r>
            <a:r>
              <a:rPr lang="en-US" sz="1300" dirty="0" err="1">
                <a:latin typeface="Calibri" panose="020F0502020204030204" pitchFamily="34" charset="0"/>
                <a:ea typeface="Calibri" panose="020F0502020204030204" pitchFamily="34" charset="0"/>
              </a:rPr>
              <a:t>Sokhanvar’s</a:t>
            </a:r>
            <a:r>
              <a:rPr lang="en-US" sz="1300" dirty="0">
                <a:latin typeface="Calibri" panose="020F0502020204030204" pitchFamily="34" charset="0"/>
                <a:ea typeface="Calibri" panose="020F0502020204030204" pitchFamily="34" charset="0"/>
              </a:rPr>
              <a:t> research into the benefits but also the challenges of authentic assessment (</a:t>
            </a:r>
            <a:r>
              <a:rPr lang="en-US" sz="1300" dirty="0" err="1">
                <a:latin typeface="Calibri" panose="020F0502020204030204" pitchFamily="34" charset="0"/>
                <a:ea typeface="Calibri" panose="020F0502020204030204" pitchFamily="34" charset="0"/>
              </a:rPr>
              <a:t>Sokhanvar</a:t>
            </a:r>
            <a:r>
              <a:rPr lang="en-US" sz="1300" dirty="0">
                <a:latin typeface="Calibri" panose="020F0502020204030204" pitchFamily="34" charset="0"/>
                <a:ea typeface="Calibri" panose="020F0502020204030204" pitchFamily="34" charset="0"/>
              </a:rPr>
              <a:t> et al 2021, </a:t>
            </a:r>
            <a:r>
              <a:rPr lang="en-US" sz="1300" dirty="0" err="1">
                <a:latin typeface="Calibri" panose="020F0502020204030204" pitchFamily="34" charset="0"/>
                <a:ea typeface="Calibri" panose="020F0502020204030204" pitchFamily="34" charset="0"/>
              </a:rPr>
              <a:t>Sotiradou</a:t>
            </a:r>
            <a:r>
              <a:rPr lang="en-US" sz="1300" dirty="0">
                <a:latin typeface="Calibri" panose="020F0502020204030204" pitchFamily="34" charset="0"/>
                <a:ea typeface="Calibri" panose="020F0502020204030204" pitchFamily="34" charset="0"/>
              </a:rPr>
              <a:t>, 2019) to note they also highlight challenges (associated with pure auth asst)</a:t>
            </a:r>
            <a:endParaRPr lang="en-GB"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AA01EB76-DBF7-4526-BE30-5FAD34B147A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9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822325"/>
            <a:ext cx="7323138" cy="4119563"/>
          </a:xfrm>
        </p:spPr>
      </p:sp>
      <p:sp>
        <p:nvSpPr>
          <p:cNvPr id="3" name="Notes Placeholder 2"/>
          <p:cNvSpPr>
            <a:spLocks noGrp="1"/>
          </p:cNvSpPr>
          <p:nvPr>
            <p:ph type="body" idx="1"/>
          </p:nvPr>
        </p:nvSpPr>
        <p:spPr/>
        <p:txBody>
          <a:bodyPr/>
          <a:lstStyle/>
          <a:p>
            <a:pPr defTabSz="966155">
              <a:defRPr/>
            </a:pPr>
            <a:endParaRPr lang="en-GB"/>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AA01EB76-DBF7-4526-BE30-5FAD34B147A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95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concerned about the amount of time it will take them to design and manage AA, when they’re already overburdened..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85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6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a:p>
        </p:txBody>
      </p:sp>
      <p:sp>
        <p:nvSpPr>
          <p:cNvPr id="4" name="Slide Number Placeholder 3"/>
          <p:cNvSpPr>
            <a:spLocks noGrp="1"/>
          </p:cNvSpPr>
          <p:nvPr>
            <p:ph type="sldNum" sz="quarter" idx="5"/>
          </p:nvPr>
        </p:nvSpPr>
        <p:spPr/>
        <p:txBody>
          <a:bodyPr/>
          <a:lstStyle/>
          <a:p>
            <a:pPr defTabSz="966155">
              <a:defRPr/>
            </a:pPr>
            <a:fld id="{BBBC607A-BCC9-475A-8B77-28FFE8ADD206}" type="slidenum">
              <a:rPr lang="en-GB">
                <a:solidFill>
                  <a:prstClr val="black"/>
                </a:solidFill>
                <a:latin typeface="Calibri" panose="020F0502020204030204"/>
              </a:rPr>
              <a:pPr defTabSz="966155">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191799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74A19-0CA5-4525-BB6B-2B8746E103E0}" type="slidenum">
              <a:rPr lang="en-GB" smtClean="0"/>
              <a:t>36</a:t>
            </a:fld>
            <a:endParaRPr lang="en-GB"/>
          </a:p>
        </p:txBody>
      </p:sp>
    </p:spTree>
    <p:extLst>
      <p:ext uri="{BB962C8B-B14F-4D97-AF65-F5344CB8AC3E}">
        <p14:creationId xmlns:p14="http://schemas.microsoft.com/office/powerpoint/2010/main" val="484845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300" b="0" dirty="0">
                <a:solidFill>
                  <a:srgbClr val="FF0000"/>
                </a:solidFill>
                <a:highlight>
                  <a:srgbClr val="FFFF00"/>
                </a:highlight>
                <a:latin typeface="Calibri" panose="020F0502020204030204"/>
              </a:rPr>
              <a:t>Here’s where the idea of a continuum comes in again- not all assts have to be like Ben Chan’s- can break into mini-tasks (with outputs which large teaching teams can distribute, or which can be formative, and which can be used to nudge an exam/essay in a somewhat more auth/relevant direction )</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400" dirty="0"/>
              <a:t>This extract from our recent table (in January 9</a:t>
            </a:r>
            <a:r>
              <a:rPr lang="en-GB" sz="1400" baseline="30000" dirty="0"/>
              <a:t>th</a:t>
            </a:r>
            <a:r>
              <a:rPr lang="en-GB" sz="1400" dirty="0"/>
              <a:t> blogpost) of alternatives represents outputs you could ask for in essays/exams as the other end of spectrum from ‘requires major design </a:t>
            </a:r>
            <a:r>
              <a:rPr lang="en-GB" sz="1400" dirty="0" err="1"/>
              <a:t>featuresSEE</a:t>
            </a:r>
            <a:r>
              <a:rPr lang="en-GB" sz="1400" dirty="0"/>
              <a:t> HANDOUT TO TAKE AWAY</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sz="1300" b="1" dirty="0">
              <a:solidFill>
                <a:srgbClr val="FF0000"/>
              </a:solidFill>
              <a:highlight>
                <a:srgbClr val="FFFF00"/>
              </a:highlight>
              <a:latin typeface="Calibri" panose="020F0502020204030204"/>
            </a:endParaRPr>
          </a:p>
          <a:p>
            <a:pPr defTabSz="966155">
              <a:defRPr/>
            </a:pPr>
            <a:endParaRPr lang="en-GB" sz="1300" b="1" dirty="0">
              <a:solidFill>
                <a:srgbClr val="FF0000"/>
              </a:solidFill>
              <a:highlight>
                <a:srgbClr val="FFFF00"/>
              </a:highlight>
              <a:latin typeface="Calibri" panose="020F0502020204030204"/>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74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sz="1900" b="1">
              <a:solidFill>
                <a:srgbClr val="000000"/>
              </a:solidFill>
              <a:latin typeface="Calibri" panose="020F0502020204030204" pitchFamily="34" charset="0"/>
            </a:endParaRPr>
          </a:p>
          <a:p>
            <a:pPr defTabSz="966155">
              <a:defRPr/>
            </a:pPr>
            <a:endParaRPr lang="en-GB" sz="1900" b="1">
              <a:solidFill>
                <a:srgbClr val="000000"/>
              </a:solidFill>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356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ea typeface="Calibri" panose="020F0502020204030204" pitchFamily="34" charset="0"/>
                <a:cs typeface="Times New Roman" panose="02020603050405020304" pitchFamily="18" charset="0"/>
              </a:rPr>
              <a:t>Everyone’s talking and worrying about AI these days- and we’re all learning. It seems impossible to evade or ban it; and a fool’s errand to try and outsmart/detect it as it gets more powerful; so we’re learning to embrace and enable ethical use and consider if and how we might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we foster positive behaviours and integrating it more in developmental tasks? But also noting the importance of balancing asst  security with these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AfL</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approaches.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cf</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E</a:t>
            </a:r>
            <a:r>
              <a:rPr lang="en-GB" b="0" i="0" dirty="0" err="1">
                <a:solidFill>
                  <a:srgbClr val="222222"/>
                </a:solidFill>
                <a:effectLst/>
                <a:highlight>
                  <a:srgbClr val="FFFFFF"/>
                </a:highlight>
                <a:latin typeface="Arial" panose="020B0604020202020204" pitchFamily="34" charset="0"/>
              </a:rPr>
              <a:t>Ellis</a:t>
            </a:r>
            <a:r>
              <a:rPr lang="en-GB" b="0" i="0" dirty="0">
                <a:solidFill>
                  <a:srgbClr val="222222"/>
                </a:solidFill>
                <a:effectLst/>
                <a:highlight>
                  <a:srgbClr val="FFFFFF"/>
                </a:highlight>
                <a:latin typeface="Arial" panose="020B0604020202020204" pitchFamily="34" charset="0"/>
              </a:rPr>
              <a:t>, C. and Murdoch, K., 2024. The educational integrity enforcement pyramid: a new framework for challenging and responding to student cheating. </a:t>
            </a:r>
            <a:r>
              <a:rPr lang="en-GB" b="0" i="1" dirty="0">
                <a:solidFill>
                  <a:srgbClr val="222222"/>
                </a:solidFill>
                <a:effectLst/>
                <a:highlight>
                  <a:srgbClr val="FFFFFF"/>
                </a:highlight>
                <a:latin typeface="Arial" panose="020B0604020202020204" pitchFamily="34" charset="0"/>
              </a:rPr>
              <a:t>Assessment &amp; Evaluation in Higher Education</a:t>
            </a:r>
            <a:r>
              <a:rPr lang="en-GB" b="0" i="0" dirty="0">
                <a:solidFill>
                  <a:srgbClr val="222222"/>
                </a:solidFill>
                <a:effectLst/>
                <a:highlight>
                  <a:srgbClr val="FFFFFF"/>
                </a:highlight>
                <a:latin typeface="Arial" panose="020B0604020202020204" pitchFamily="34" charset="0"/>
              </a:rPr>
              <a:t>, pp.1-11.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cs typeface="Times New Roman" panose="02020603050405020304" pitchFamily="18" charset="0"/>
              </a:rPr>
              <a:t>Its def provoking (some useful) conversations: For instance, the ubiquity of chat </a:t>
            </a:r>
            <a:r>
              <a:rPr lang="en-GB" sz="1200" kern="100" dirty="0" err="1">
                <a:effectLst/>
                <a:latin typeface="Calibri" panose="020F0502020204030204" pitchFamily="34" charset="0"/>
                <a:cs typeface="Times New Roman" panose="02020603050405020304" pitchFamily="18" charset="0"/>
              </a:rPr>
              <a:t>gpt</a:t>
            </a:r>
            <a:r>
              <a:rPr lang="en-GB" sz="1200" kern="100" dirty="0">
                <a:effectLst/>
                <a:latin typeface="Calibri" panose="020F0502020204030204" pitchFamily="34" charset="0"/>
                <a:cs typeface="Times New Roman" panose="02020603050405020304" pitchFamily="18" charset="0"/>
              </a:rPr>
              <a:t> is calling into q the focus on judging by written outputs alone, and its </a:t>
            </a:r>
            <a:r>
              <a:rPr lang="en-GB" sz="1200" kern="100" dirty="0" err="1">
                <a:effectLst/>
                <a:latin typeface="Calibri" panose="020F0502020204030204" pitchFamily="34" charset="0"/>
                <a:cs typeface="Times New Roman" panose="02020603050405020304" pitchFamily="18" charset="0"/>
              </a:rPr>
              <a:t>impt</a:t>
            </a:r>
            <a:r>
              <a:rPr lang="en-GB" sz="1200" kern="100" dirty="0">
                <a:effectLst/>
                <a:latin typeface="Calibri" panose="020F0502020204030204" pitchFamily="34" charset="0"/>
                <a:cs typeface="Times New Roman" panose="02020603050405020304" pitchFamily="18" charset="0"/>
              </a:rPr>
              <a:t> stakeholders realise its limitations- </a:t>
            </a:r>
            <a:r>
              <a:rPr lang="en-GB" sz="1200" kern="100" dirty="0" err="1">
                <a:effectLst/>
                <a:latin typeface="Calibri" panose="020F0502020204030204" pitchFamily="34" charset="0"/>
                <a:cs typeface="Times New Roman" panose="02020603050405020304" pitchFamily="18" charset="0"/>
              </a:rPr>
              <a:t>nb</a:t>
            </a:r>
            <a:r>
              <a:rPr lang="en-GB" sz="1200" kern="100" dirty="0">
                <a:effectLst/>
                <a:latin typeface="Calibri" panose="020F0502020204030204" pitchFamily="34" charset="0"/>
                <a:cs typeface="Times New Roman" panose="02020603050405020304" pitchFamily="18" charset="0"/>
              </a:rPr>
              <a:t> stochastic parrot metaphor as outlined by bender.. . As Chatty G explains itself </a:t>
            </a:r>
            <a:r>
              <a:rPr lang="en-GB" sz="1200" kern="100" dirty="0">
                <a:latin typeface="Calibri" panose="020F0502020204030204" pitchFamily="34" charset="0"/>
                <a:ea typeface="Calibri" panose="020F0502020204030204" pitchFamily="34" charset="0"/>
                <a:cs typeface="Times New Roman" panose="02020603050405020304" pitchFamily="18" charset="0"/>
              </a:rPr>
              <a:t>-’contrary to how it may seem when we observe its output, an LM is a system for haphazardly stitching together sequences of linguistic forms it has observed in its vast training data, according to probabilistic information about how they combine, but without any reference to meaning: a stochastic parrot. Do not truly understand the language they process and, like parrots, mimic human language by predicting sequences of words based on probability, much like a parrot mimics sounds with no comprehension of their meaning. The term ‘stochastic parrot highlights the potential limitations and risks of relying on statistical patterns without genuine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Bender, E.M., Gebru, T., McMillan-Major, A. and </a:t>
            </a:r>
            <a:r>
              <a:rPr lang="en-GB" b="0" i="0" dirty="0" err="1">
                <a:solidFill>
                  <a:srgbClr val="222222"/>
                </a:solidFill>
                <a:effectLst/>
                <a:latin typeface="Arial" panose="020B0604020202020204" pitchFamily="34" charset="0"/>
              </a:rPr>
              <a:t>Shmitchell</a:t>
            </a:r>
            <a:r>
              <a:rPr lang="en-GB" b="0" i="0" dirty="0">
                <a:solidFill>
                  <a:srgbClr val="222222"/>
                </a:solidFill>
                <a:effectLst/>
                <a:latin typeface="Arial" panose="020B0604020202020204" pitchFamily="34" charset="0"/>
              </a:rPr>
              <a:t>, S., 2021, March. On the dangers of stochastic parrots: Can language models be too big?. In </a:t>
            </a:r>
            <a:r>
              <a:rPr lang="en-GB" b="0" i="1" dirty="0">
                <a:solidFill>
                  <a:srgbClr val="222222"/>
                </a:solidFill>
                <a:effectLst/>
                <a:latin typeface="Arial" panose="020B0604020202020204" pitchFamily="34" charset="0"/>
              </a:rPr>
              <a:t>Proceedings of the 2021 ACM conference on fairness, accountability, and transparency</a:t>
            </a:r>
            <a:r>
              <a:rPr lang="en-GB" b="0" i="0" dirty="0">
                <a:solidFill>
                  <a:srgbClr val="222222"/>
                </a:solidFill>
                <a:effectLst/>
                <a:latin typeface="Arial" panose="020B0604020202020204" pitchFamily="34" charset="0"/>
              </a:rPr>
              <a:t> (pp. 610-623).</a:t>
            </a: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5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Can we can help students recognise that, as Louise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Drumm</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suggests,  while AI might be useful as a conversational partner, or to generate ideas to get them started, or think of structures, or suggest how to better communicate their ideas, students need </a:t>
            </a:r>
          </a:p>
          <a:p>
            <a:pPr marL="342900" lvl="0" indent="-342900">
              <a:lnSpc>
                <a:spcPct val="107000"/>
              </a:lnSpc>
              <a:buFont typeface="Symbol" panose="05050102010706020507" pitchFamily="18" charset="2"/>
              <a:buChar char=""/>
            </a:pP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to look at AI outputs </a:t>
            </a:r>
            <a:r>
              <a:rPr lang="en-GB" sz="1200" b="1"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with a critical eye</a:t>
            </a:r>
            <a:endPar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to see the need to use AI content to </a:t>
            </a:r>
            <a:r>
              <a:rPr lang="en-GB" sz="1200" b="1"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help </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their learning, not </a:t>
            </a:r>
            <a:r>
              <a:rPr lang="en-GB" sz="1200" b="1"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do </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their learning</a:t>
            </a:r>
            <a:endPar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kern="100"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t</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 realise they must always correct, refine and improve AI content not copy and paste it, documenting changes. </a:t>
            </a:r>
            <a:endPar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Consider Phill Dawson’s suggestion that we carefully balance adversarial </a:t>
            </a:r>
            <a:r>
              <a:rPr lang="en-GB" sz="1200" b="1"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assessment security</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and academic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intergriety</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for mission critical elements of the programme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ie</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where we absolutely need to </a:t>
            </a:r>
            <a:r>
              <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determine if students have done work in the conditions prescribed</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and where we need to authenticate that the person is who they say they are) rather than other ones, where the main purpose is learning, where we can focus on </a:t>
            </a:r>
            <a:r>
              <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academic integrity as “a commitment to five fundamental values: honesty, trust, fairness, respect and responsibility” (Fishman, 2014)</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Alth</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auth asst is not a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pancea</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for cheating, a </a:t>
            </a:r>
            <a:r>
              <a:rPr lang="en-GB" sz="1200" kern="100" dirty="0" err="1">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mvt</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towards authenticity in asst can be v helpful in promoting </a:t>
            </a:r>
            <a:r>
              <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positive academic integrity which seeks to develop students so they can do (and want to do) work ethically,- and again there are lots of resources and alternatives to help </a:t>
            </a:r>
            <a:r>
              <a:rPr lang="en-GB" sz="1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us</a:t>
            </a:r>
            <a:r>
              <a:rPr lang="en-GB" sz="12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.[See JISC} </a:t>
            </a:r>
            <a:endPar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55231-A165-47A8-A818-7A05326F96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45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Our seminal work involved redesigning asst to shift culture of overall l environments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24766-F130-456E-AC63-0195AA617CF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2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822325"/>
            <a:ext cx="7323138" cy="4119563"/>
          </a:xfrm>
        </p:spPr>
      </p:sp>
      <p:sp>
        <p:nvSpPr>
          <p:cNvPr id="3" name="Notes Placeholder 2"/>
          <p:cNvSpPr>
            <a:spLocks noGrp="1"/>
          </p:cNvSpPr>
          <p:nvPr>
            <p:ph type="body" idx="1"/>
          </p:nvPr>
        </p:nvSpPr>
        <p:spPr/>
        <p:txBody>
          <a:bodyPr/>
          <a:lstStyle/>
          <a:p>
            <a:r>
              <a:rPr lang="en-GB" dirty="0"/>
              <a:t>Module teams, or better, subject areas/course teams can think about how they design programmes which motivate, develop and support </a:t>
            </a:r>
            <a:r>
              <a:rPr lang="en-GB" dirty="0" err="1"/>
              <a:t>sts</a:t>
            </a:r>
            <a:r>
              <a:rPr lang="en-GB" dirty="0"/>
              <a:t> by…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EB679-7535-4499-998C-2E4C9FDB76D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85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74A19-0CA5-4525-BB6B-2B8746E103E0}" type="slidenum">
              <a:rPr lang="en-GB" smtClean="0"/>
              <a:t>7</a:t>
            </a:fld>
            <a:endParaRPr lang="en-GB"/>
          </a:p>
        </p:txBody>
      </p:sp>
    </p:spTree>
    <p:extLst>
      <p:ext uri="{BB962C8B-B14F-4D97-AF65-F5344CB8AC3E}">
        <p14:creationId xmlns:p14="http://schemas.microsoft.com/office/powerpoint/2010/main" val="327082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822325"/>
            <a:ext cx="7323138" cy="4119563"/>
          </a:xfrm>
        </p:spPr>
      </p:sp>
      <p:sp>
        <p:nvSpPr>
          <p:cNvPr id="3" name="Notes Placeholder 2"/>
          <p:cNvSpPr>
            <a:spLocks noGrp="1"/>
          </p:cNvSpPr>
          <p:nvPr>
            <p:ph type="body" idx="1"/>
          </p:nvPr>
        </p:nvSpPr>
        <p:spPr/>
        <p:txBody>
          <a:bodyPr/>
          <a:lstStyle/>
          <a:p>
            <a:r>
              <a:rPr lang="en-GB" b="0" dirty="0"/>
              <a:t>French-Problematic in terms of validity (and backwash on LT), </a:t>
            </a:r>
            <a:r>
              <a:rPr lang="en-GB" b="0" i="0" dirty="0">
                <a:solidFill>
                  <a:srgbClr val="000000"/>
                </a:solidFill>
                <a:effectLst/>
                <a:latin typeface="Times New Roman" panose="02020603050405020304" pitchFamily="18" charset="0"/>
              </a:rPr>
              <a:t>Stress, anxiety and wellbeing</a:t>
            </a:r>
          </a:p>
          <a:p>
            <a:r>
              <a:rPr lang="en-GB" b="0" i="0" dirty="0">
                <a:solidFill>
                  <a:srgbClr val="000000"/>
                </a:solidFill>
                <a:effectLst/>
                <a:latin typeface="Times New Roman" panose="02020603050405020304" pitchFamily="18" charset="0"/>
              </a:rPr>
              <a:t>Inclusivity and equity issues</a:t>
            </a:r>
            <a:endParaRPr lang="en-GB" b="0" dirty="0"/>
          </a:p>
          <a:p>
            <a:endParaRPr lang="en-GB" b="1" dirty="0"/>
          </a:p>
          <a:p>
            <a:r>
              <a:rPr lang="en-GB" dirty="0" err="1"/>
              <a:t>Bretag</a:t>
            </a:r>
            <a:r>
              <a:rPr lang="en-GB" dirty="0"/>
              <a:t> et al (2019) large scale surveys suggest ‘examinations provide universities…</a:t>
            </a:r>
            <a:r>
              <a:rPr lang="en-GB" b="1" dirty="0"/>
              <a:t>with a false sense of security</a:t>
            </a:r>
            <a:r>
              <a:rPr lang="en-GB" dirty="0"/>
              <a:t>’ and an ‘over reliance on exams without a through and comprehensive approach to integrity, is likely to lead to more cheating, not less’ </a:t>
            </a:r>
            <a:r>
              <a:rPr lang="en-GB" b="0" i="0" dirty="0" err="1">
                <a:solidFill>
                  <a:srgbClr val="000000"/>
                </a:solidFill>
                <a:effectLst/>
                <a:latin typeface="Times New Roman" panose="02020603050405020304" pitchFamily="18" charset="0"/>
              </a:rPr>
              <a:t>Bretag</a:t>
            </a:r>
            <a:r>
              <a:rPr lang="en-GB" b="0" i="0" dirty="0">
                <a:solidFill>
                  <a:srgbClr val="000000"/>
                </a:solidFill>
                <a:effectLst/>
                <a:latin typeface="Times New Roman" panose="02020603050405020304" pitchFamily="18" charset="0"/>
              </a:rPr>
              <a:t>, T., Harper, R., Burton, M., Ellis, C., Newton, P., van </a:t>
            </a:r>
            <a:r>
              <a:rPr lang="en-GB" b="0" i="0" dirty="0" err="1">
                <a:solidFill>
                  <a:srgbClr val="000000"/>
                </a:solidFill>
                <a:effectLst/>
                <a:latin typeface="Times New Roman" panose="02020603050405020304" pitchFamily="18" charset="0"/>
              </a:rPr>
              <a:t>Haeringen</a:t>
            </a:r>
            <a:r>
              <a:rPr lang="en-GB" b="0" i="0" dirty="0">
                <a:solidFill>
                  <a:srgbClr val="000000"/>
                </a:solidFill>
                <a:effectLst/>
                <a:latin typeface="Times New Roman" panose="02020603050405020304" pitchFamily="18" charset="0"/>
              </a:rPr>
              <a:t>, K., </a:t>
            </a:r>
            <a:r>
              <a:rPr lang="en-GB" b="0" i="0" dirty="0" err="1">
                <a:solidFill>
                  <a:srgbClr val="000000"/>
                </a:solidFill>
                <a:effectLst/>
                <a:latin typeface="Times New Roman" panose="02020603050405020304" pitchFamily="18" charset="0"/>
              </a:rPr>
              <a:t>Saddiqui</a:t>
            </a:r>
            <a:r>
              <a:rPr lang="en-GB" b="0" i="0" dirty="0">
                <a:solidFill>
                  <a:srgbClr val="000000"/>
                </a:solidFill>
                <a:effectLst/>
                <a:latin typeface="Times New Roman" panose="02020603050405020304" pitchFamily="18" charset="0"/>
              </a:rPr>
              <a:t>, S., &amp; </a:t>
            </a:r>
            <a:r>
              <a:rPr lang="en-GB" b="0" i="0" dirty="0" err="1">
                <a:solidFill>
                  <a:srgbClr val="000000"/>
                </a:solidFill>
                <a:effectLst/>
                <a:latin typeface="Times New Roman" panose="02020603050405020304" pitchFamily="18" charset="0"/>
              </a:rPr>
              <a:t>Rozenberg</a:t>
            </a:r>
            <a:r>
              <a:rPr lang="en-GB" b="0" i="0" dirty="0">
                <a:solidFill>
                  <a:srgbClr val="000000"/>
                </a:solidFill>
                <a:effectLst/>
                <a:latin typeface="Times New Roman" panose="02020603050405020304" pitchFamily="18" charset="0"/>
              </a:rPr>
              <a:t>, P. (2019b). Contract cheating and assessment design: Exploring the relationship. Assessment &amp; Evaluation in Higher Education, 44(5), 676–691. https:// </a:t>
            </a:r>
            <a:r>
              <a:rPr lang="en-GB" b="0" i="0" dirty="0" err="1">
                <a:solidFill>
                  <a:srgbClr val="000000"/>
                </a:solidFill>
                <a:effectLst/>
                <a:latin typeface="Times New Roman" panose="02020603050405020304" pitchFamily="18" charset="0"/>
              </a:rPr>
              <a:t>doi</a:t>
            </a:r>
            <a:r>
              <a:rPr lang="en-GB" b="0" i="0" dirty="0">
                <a:solidFill>
                  <a:srgbClr val="000000"/>
                </a:solidFill>
                <a:effectLst/>
                <a:latin typeface="Times New Roman" panose="02020603050405020304" pitchFamily="18" charset="0"/>
              </a:rPr>
              <a:t>. org/ 10. 1080/ 02602 938. 2018. 15278 92</a:t>
            </a:r>
          </a:p>
        </p:txBody>
      </p:sp>
      <p:sp>
        <p:nvSpPr>
          <p:cNvPr id="4" name="Slide Number Placeholder 3"/>
          <p:cNvSpPr>
            <a:spLocks noGrp="1"/>
          </p:cNvSpPr>
          <p:nvPr>
            <p:ph type="sldNum" sz="quarter" idx="5"/>
          </p:nvPr>
        </p:nvSpPr>
        <p:spPr/>
        <p:txBody>
          <a:bodyPr/>
          <a:lstStyle/>
          <a:p>
            <a:pPr defTabSz="976782">
              <a:defRPr/>
            </a:pPr>
            <a:fld id="{8A7EB679-7535-4499-998C-2E4C9FDB76DD}" type="slidenum">
              <a:rPr lang="en-US">
                <a:solidFill>
                  <a:srgbClr val="000000"/>
                </a:solidFill>
                <a:latin typeface="Calibri" panose="020F0502020204030204"/>
              </a:rPr>
              <a:pPr defTabSz="976782">
                <a:defRPr/>
              </a:pPr>
              <a:t>9</a:t>
            </a:fld>
            <a:endParaRPr lang="en-US">
              <a:solidFill>
                <a:srgbClr val="000000"/>
              </a:solidFill>
              <a:latin typeface="Calibri" panose="020F0502020204030204"/>
            </a:endParaRPr>
          </a:p>
        </p:txBody>
      </p:sp>
    </p:spTree>
    <p:extLst>
      <p:ext uri="{BB962C8B-B14F-4D97-AF65-F5344CB8AC3E}">
        <p14:creationId xmlns:p14="http://schemas.microsoft.com/office/powerpoint/2010/main" val="29595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Motivation = extrinsic/performative</a:t>
            </a:r>
          </a:p>
          <a:p>
            <a:endParaRPr lang="en-GB"/>
          </a:p>
        </p:txBody>
      </p:sp>
      <p:sp>
        <p:nvSpPr>
          <p:cNvPr id="4" name="Slide Number Placeholder 3"/>
          <p:cNvSpPr>
            <a:spLocks noGrp="1"/>
          </p:cNvSpPr>
          <p:nvPr>
            <p:ph type="sldNum" sz="quarter" idx="5"/>
          </p:nvPr>
        </p:nvSpPr>
        <p:spPr/>
        <p:txBody>
          <a:bodyPr/>
          <a:lstStyle/>
          <a:p>
            <a:fld id="{7FB74A19-0CA5-4525-BB6B-2B8746E103E0}" type="slidenum">
              <a:rPr lang="en-GB" smtClean="0"/>
              <a:t>10</a:t>
            </a:fld>
            <a:endParaRPr lang="en-GB"/>
          </a:p>
        </p:txBody>
      </p:sp>
    </p:spTree>
    <p:extLst>
      <p:ext uri="{BB962C8B-B14F-4D97-AF65-F5344CB8AC3E}">
        <p14:creationId xmlns:p14="http://schemas.microsoft.com/office/powerpoint/2010/main" val="296280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Consequential validity</a:t>
            </a:r>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16F0D610-B341-4FC8-8B41-4987D981F90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2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74A19-0CA5-4525-BB6B-2B8746E103E0}" type="slidenum">
              <a:rPr lang="en-GB" smtClean="0"/>
              <a:t>12</a:t>
            </a:fld>
            <a:endParaRPr lang="en-GB"/>
          </a:p>
        </p:txBody>
      </p:sp>
    </p:spTree>
    <p:extLst>
      <p:ext uri="{BB962C8B-B14F-4D97-AF65-F5344CB8AC3E}">
        <p14:creationId xmlns:p14="http://schemas.microsoft.com/office/powerpoint/2010/main" val="8815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1A9F2-C15B-641A-F950-EA9F32011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D5F6CA-B43F-0FA4-7B86-DCD692A25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5762F0-F934-CAC7-FCCA-B5B56DB35FDB}"/>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460045FC-AD34-AACB-FCCC-A96D23CBC4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C8E4C-0557-CC0E-E6A5-9C0E675D9614}"/>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137846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0176-EB05-7018-1B13-0B406D5F93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1B69B0-DAB7-BD47-EB1B-4CBF08E34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6096B2-DEB5-4F80-6816-0D5563465D7A}"/>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032568FC-14BD-F18C-007E-B52365BD8E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4BC4A7-4E5C-3B4C-9EDE-A1FD68037F4C}"/>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8153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AED3E-95E7-AEC0-A6CF-D59191E451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3025F9-79DD-AF75-1B32-CBFC38FFE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BF4AD-9801-A6C3-3049-AE7B6AB587C6}"/>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FB233262-5F10-4DDE-1EDB-3B453FB5BD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F42C0C-5B60-CD58-FF0E-773C957B1387}"/>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125117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697679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319712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91981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410920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386CB6-0034-4E51-9BB7-BAF15C1609AB}" type="datetimeFigureOut">
              <a:rPr lang="en-GB" smtClean="0"/>
              <a:t>03/07/2024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48232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386CB6-0034-4E51-9BB7-BAF15C1609AB}" type="datetimeFigureOut">
              <a:rPr lang="en-GB" smtClean="0"/>
              <a:t>03/07/2024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932198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86CB6-0034-4E51-9BB7-BAF15C1609AB}" type="datetimeFigureOut">
              <a:rPr lang="en-GB" smtClean="0"/>
              <a:t>03/07/2024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2797645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39522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F45B-3194-BF8F-D048-CD1AC8CA55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5F21E3-3462-DFA5-A92E-388546D6CF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AB68-E4E5-178B-012F-86675960D6F1}"/>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8B683AC8-C573-5E25-0E52-D290340540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DDD83-16D4-C002-61D3-415C703A111B}"/>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1260102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4037289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351560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2890448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2781986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417108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4017906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4139446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386CB6-0034-4E51-9BB7-BAF15C1609AB}" type="datetimeFigureOut">
              <a:rPr lang="en-GB" smtClean="0"/>
              <a:t>03/07/2024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323263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386CB6-0034-4E51-9BB7-BAF15C1609AB}" type="datetimeFigureOut">
              <a:rPr lang="en-GB" smtClean="0"/>
              <a:t>03/07/2024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33485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86CB6-0034-4E51-9BB7-BAF15C1609AB}" type="datetimeFigureOut">
              <a:rPr lang="en-GB" smtClean="0"/>
              <a:t>03/07/2024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74224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FAE3-1A6D-4023-8A9A-B14B144440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065B9D-6610-7851-C68A-A424C87CB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17F91F-FC1B-C04E-5470-E88CDF2B3542}"/>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AF833A52-B457-FCE6-4FCB-31AE321620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79F64-4B85-5800-B9D5-064FEFE9A5DD}"/>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3714478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6935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540091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103569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601364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2210014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fontAlgn="auto">
              <a:spcBef>
                <a:spcPts val="0"/>
              </a:spcBef>
              <a:spcAft>
                <a:spcPts val="0"/>
              </a:spcAft>
            </a:pPr>
            <a:fld id="{DC386CB6-0034-4E51-9BB7-BAF15C1609AB}" type="datetimeFigureOut">
              <a:rPr lang="en-GB" smtClean="0">
                <a:solidFill>
                  <a:prstClr val="black">
                    <a:tint val="75000"/>
                  </a:prstClr>
                </a:solidFill>
                <a:latin typeface="Calibri" panose="020F0502020204030204"/>
              </a:rPr>
              <a:pPr defTabSz="685783" fontAlgn="auto">
                <a:spcBef>
                  <a:spcPts val="0"/>
                </a:spcBef>
                <a:spcAft>
                  <a:spcPts val="0"/>
                </a:spcAft>
              </a:pPr>
              <a:t>03/07/2024</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783"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783" fontAlgn="auto">
              <a:spcBef>
                <a:spcPts val="0"/>
              </a:spcBef>
              <a:spcAft>
                <a:spcPts val="0"/>
              </a:spcAft>
            </a:pPr>
            <a:fld id="{F20A8FF3-8B9F-4B34-94A2-E06D20F9A647}" type="slidenum">
              <a:rPr lang="en-GB" smtClean="0">
                <a:solidFill>
                  <a:prstClr val="black">
                    <a:tint val="75000"/>
                  </a:prstClr>
                </a:solidFill>
                <a:latin typeface="Calibri" panose="020F0502020204030204"/>
              </a:rPr>
              <a:pPr defTabSz="685783"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083998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482001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83" fontAlgn="auto">
              <a:spcBef>
                <a:spcPts val="0"/>
              </a:spcBef>
              <a:spcAft>
                <a:spcPts val="0"/>
              </a:spcAft>
            </a:pPr>
            <a:fld id="{DC386CB6-0034-4E51-9BB7-BAF15C1609AB}" type="datetimeFigureOut">
              <a:rPr lang="en-GB" smtClean="0">
                <a:solidFill>
                  <a:prstClr val="black">
                    <a:tint val="75000"/>
                  </a:prstClr>
                </a:solidFill>
                <a:latin typeface="Calibri" panose="020F0502020204030204"/>
              </a:rPr>
              <a:pPr defTabSz="685783" fontAlgn="auto">
                <a:spcBef>
                  <a:spcPts val="0"/>
                </a:spcBef>
                <a:spcAft>
                  <a:spcPts val="0"/>
                </a:spcAft>
              </a:pPr>
              <a:t>03/07/2024</a:t>
            </a:fld>
            <a:endParaRPr lang="en-GB">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783"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783" fontAlgn="auto">
              <a:spcBef>
                <a:spcPts val="0"/>
              </a:spcBef>
              <a:spcAft>
                <a:spcPts val="0"/>
              </a:spcAft>
            </a:pPr>
            <a:fld id="{F20A8FF3-8B9F-4B34-94A2-E06D20F9A647}" type="slidenum">
              <a:rPr lang="en-GB" smtClean="0">
                <a:solidFill>
                  <a:prstClr val="black">
                    <a:tint val="75000"/>
                  </a:prstClr>
                </a:solidFill>
                <a:latin typeface="Calibri" panose="020F0502020204030204"/>
              </a:rPr>
              <a:pPr defTabSz="685783"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11063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386CB6-0034-4E51-9BB7-BAF15C1609AB}" type="datetimeFigureOut">
              <a:rPr lang="en-GB" smtClean="0"/>
              <a:t>03/07/2024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82044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386CB6-0034-4E51-9BB7-BAF15C1609AB}" type="datetimeFigureOut">
              <a:rPr lang="en-GB" smtClean="0"/>
              <a:t>03/07/2024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19090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1793-13D6-D748-850F-328475A314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016509-F67C-97E7-C0A6-05263323F6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8A7E3A-7B4A-CA02-7B2C-27A35B964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8C9161-5A0D-8CDB-E695-61F575C7B6C8}"/>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6" name="Footer Placeholder 5">
            <a:extLst>
              <a:ext uri="{FF2B5EF4-FFF2-40B4-BE49-F238E27FC236}">
                <a16:creationId xmlns:a16="http://schemas.microsoft.com/office/drawing/2014/main" id="{3B3A224E-DA85-450F-ED44-DBA2DFD67C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5086AA-BFD2-D90B-59DB-8BD08C378D1F}"/>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200048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fontAlgn="auto">
              <a:spcBef>
                <a:spcPts val="0"/>
              </a:spcBef>
              <a:spcAft>
                <a:spcPts val="0"/>
              </a:spcAft>
            </a:pPr>
            <a:fld id="{DC386CB6-0034-4E51-9BB7-BAF15C1609AB}" type="datetimeFigureOut">
              <a:rPr lang="en-GB" smtClean="0">
                <a:solidFill>
                  <a:prstClr val="black">
                    <a:tint val="75000"/>
                  </a:prstClr>
                </a:solidFill>
                <a:latin typeface="Calibri" panose="020F0502020204030204"/>
              </a:rPr>
              <a:pPr defTabSz="685783" fontAlgn="auto">
                <a:spcBef>
                  <a:spcPts val="0"/>
                </a:spcBef>
                <a:spcAft>
                  <a:spcPts val="0"/>
                </a:spcAft>
              </a:pPr>
              <a:t>03/07/2024</a:t>
            </a:fld>
            <a:endParaRPr lang="en-GB">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783" fontAlgn="auto">
              <a:spcBef>
                <a:spcPts val="0"/>
              </a:spcBef>
              <a:spcAft>
                <a:spcPts val="0"/>
              </a:spcAft>
            </a:pPr>
            <a:endParaRPr lang="en-GB">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783" fontAlgn="auto">
              <a:spcBef>
                <a:spcPts val="0"/>
              </a:spcBef>
              <a:spcAft>
                <a:spcPts val="0"/>
              </a:spcAft>
            </a:pPr>
            <a:fld id="{F20A8FF3-8B9F-4B34-94A2-E06D20F9A647}" type="slidenum">
              <a:rPr lang="en-GB" smtClean="0">
                <a:solidFill>
                  <a:prstClr val="black">
                    <a:tint val="75000"/>
                  </a:prstClr>
                </a:solidFill>
                <a:latin typeface="Calibri" panose="020F0502020204030204"/>
              </a:rPr>
              <a:pPr defTabSz="685783"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582118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86CB6-0034-4E51-9BB7-BAF15C1609AB}"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1298290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fontAlgn="auto">
              <a:spcBef>
                <a:spcPts val="0"/>
              </a:spcBef>
              <a:spcAft>
                <a:spcPts val="0"/>
              </a:spcAft>
            </a:pPr>
            <a:fld id="{DC386CB6-0034-4E51-9BB7-BAF15C1609AB}" type="datetimeFigureOut">
              <a:rPr lang="en-GB" smtClean="0">
                <a:solidFill>
                  <a:prstClr val="black">
                    <a:tint val="75000"/>
                  </a:prstClr>
                </a:solidFill>
                <a:latin typeface="Calibri" panose="020F0502020204030204"/>
              </a:rPr>
              <a:pPr defTabSz="685783" fontAlgn="auto">
                <a:spcBef>
                  <a:spcPts val="0"/>
                </a:spcBef>
                <a:spcAft>
                  <a:spcPts val="0"/>
                </a:spcAft>
              </a:pPr>
              <a:t>03/07/2024</a:t>
            </a:fld>
            <a:endParaRPr lang="en-GB">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783"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783" fontAlgn="auto">
              <a:spcBef>
                <a:spcPts val="0"/>
              </a:spcBef>
              <a:spcAft>
                <a:spcPts val="0"/>
              </a:spcAft>
            </a:pPr>
            <a:fld id="{F20A8FF3-8B9F-4B34-94A2-E06D20F9A647}" type="slidenum">
              <a:rPr lang="en-GB" smtClean="0">
                <a:solidFill>
                  <a:prstClr val="black">
                    <a:tint val="75000"/>
                  </a:prstClr>
                </a:solidFill>
                <a:latin typeface="Calibri" panose="020F0502020204030204"/>
              </a:rPr>
              <a:pPr defTabSz="685783"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225054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2254823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86CB6-0034-4E51-9BB7-BAF15C1609AB}"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A8FF3-8B9F-4B34-94A2-E06D20F9A647}" type="slidenum">
              <a:rPr lang="en-GB" smtClean="0"/>
              <a:t>‹#›</a:t>
            </a:fld>
            <a:endParaRPr lang="en-GB"/>
          </a:p>
        </p:txBody>
      </p:sp>
    </p:spTree>
    <p:extLst>
      <p:ext uri="{BB962C8B-B14F-4D97-AF65-F5344CB8AC3E}">
        <p14:creationId xmlns:p14="http://schemas.microsoft.com/office/powerpoint/2010/main" val="3042017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332C-109B-4C73-B085-13AF666E7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B0614A-CAE7-4A6E-A4F9-CD628BC1E14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2A88A2-1FA2-4712-BC5A-91EEDAB6257C}"/>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4A1A6299-C3D6-4028-BC67-12681AA6CD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FD199-3257-48E4-BD31-B40A002E3FB1}"/>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2256297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983B-0E6C-454F-A86C-B2F9E4E8DF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87E877-D8D4-4820-8525-58F2282C6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D376BA-1C08-4C45-90A4-34A426705A6E}"/>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53A78D0F-C03F-491F-BE83-F673F3922C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72F886-8A9C-46A8-9D45-2F2F8A9FA5DE}"/>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1574715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A32F-0C2E-4EF1-A930-1D0AFFC7CA9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A4383D-417B-4BAA-BB7B-FC3C315F833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FE183-19FA-4298-AEC8-A487992223F9}"/>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8E997FC4-2634-408A-88BC-F6382E3B3F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462738-8823-4E90-93DB-B5A54E30DF60}"/>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3524106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8311-DB81-493F-BDE2-F864C5AB7B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19C7E8-A2AC-40A0-82D2-6AEFFFBA40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500BED-9E3A-4795-8571-8CD33116F2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26B734-EE0B-4231-8331-CABB763E5F37}"/>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6" name="Footer Placeholder 5">
            <a:extLst>
              <a:ext uri="{FF2B5EF4-FFF2-40B4-BE49-F238E27FC236}">
                <a16:creationId xmlns:a16="http://schemas.microsoft.com/office/drawing/2014/main" id="{F1FAC959-E9A0-49A8-B911-09F12AD98A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83A8EC-BE74-4DD7-86CB-A7BFA75D83D7}"/>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986656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AC45-0EF8-4F3B-AD76-4F20F1D8E827}"/>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4D4A70-C830-4896-9518-40C10800DCD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E16B3-4B36-413C-96E6-A4C1DF551F5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928081-4DB4-408E-85A8-5460DBADAD0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759F1-D8F1-4FAF-BD28-1CC22351B87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418D4E-A92A-428F-8248-DF7903E21BE0}"/>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8" name="Footer Placeholder 7">
            <a:extLst>
              <a:ext uri="{FF2B5EF4-FFF2-40B4-BE49-F238E27FC236}">
                <a16:creationId xmlns:a16="http://schemas.microsoft.com/office/drawing/2014/main" id="{5ECE9D4E-128B-4291-9912-39AB70A9D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29622F-E773-4BC3-B882-77EE2412DAAD}"/>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717296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5947-4FA9-5D1E-1398-40F7253396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5A89CE-1221-B5EE-4A5D-8A91386C76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DE74F9-05B9-D606-69CD-DE2163CD07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F20556-5972-3FBD-DD45-24336CA08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FEAC50-AC96-D6F5-4DB1-6552B3CD9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2ED607-8BC6-9725-1CA8-72AED90EAC3E}"/>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8" name="Footer Placeholder 7">
            <a:extLst>
              <a:ext uri="{FF2B5EF4-FFF2-40B4-BE49-F238E27FC236}">
                <a16:creationId xmlns:a16="http://schemas.microsoft.com/office/drawing/2014/main" id="{32C912EC-F930-7714-CF3F-73F5A06930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60FBEE-A033-FCBE-873D-321AFD2537CA}"/>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847334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54CC-F26C-4984-B871-4FB79C7CC7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CA9E3C-63BE-4112-81C5-140D42D68C03}"/>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4" name="Footer Placeholder 3">
            <a:extLst>
              <a:ext uri="{FF2B5EF4-FFF2-40B4-BE49-F238E27FC236}">
                <a16:creationId xmlns:a16="http://schemas.microsoft.com/office/drawing/2014/main" id="{53999030-FC87-4235-B5EA-A651183A63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2107E0-3DFD-43C9-B977-48F47CA8F740}"/>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1500796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544AD-0127-4E81-8EFD-6BAA585D0886}"/>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3" name="Footer Placeholder 2">
            <a:extLst>
              <a:ext uri="{FF2B5EF4-FFF2-40B4-BE49-F238E27FC236}">
                <a16:creationId xmlns:a16="http://schemas.microsoft.com/office/drawing/2014/main" id="{1309127A-1E10-4158-8439-356E5288AE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9DDAFC0-8465-4C8F-90E2-B4C59FCC066B}"/>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3212595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E698E-10F7-4AEB-A669-F1BA0E835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48CEFE-9B19-4D27-A529-0A092DDAD3F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32ADCE-CBCC-4D17-A694-51A33CBFD43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76BCB-25E9-4FD4-9694-B52F3E3AD81F}"/>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6" name="Footer Placeholder 5">
            <a:extLst>
              <a:ext uri="{FF2B5EF4-FFF2-40B4-BE49-F238E27FC236}">
                <a16:creationId xmlns:a16="http://schemas.microsoft.com/office/drawing/2014/main" id="{0403CD74-CF5C-47E1-8F66-5680C60913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FA450C-7693-4159-B846-1206B520BA0B}"/>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1736591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39D6-AD1F-4EFF-B8FF-6E806AF2C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ED24DA-8847-4C7F-A445-60A8A02B50FA}"/>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305EEBE5-79D4-4BAB-8C44-EB4DF6CB480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0F9D6-0ACE-4344-B438-58FB47D70A90}"/>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6" name="Footer Placeholder 5">
            <a:extLst>
              <a:ext uri="{FF2B5EF4-FFF2-40B4-BE49-F238E27FC236}">
                <a16:creationId xmlns:a16="http://schemas.microsoft.com/office/drawing/2014/main" id="{5FE6CF32-6F44-429F-AC45-ED28DF0458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CCD4BD-AE25-430D-A68D-F17466452FF7}"/>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2361332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1115-12AE-47FC-ACF8-7DE8C84FAE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ACD837-057D-494B-B2D2-F028B1976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6F77E5-F9C1-476F-A3F9-0CC8FC8556DA}"/>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5C954110-7F85-46F2-9EA4-FC77BD78F3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B4B31-372A-4F32-AE79-70FBFD7F25A4}"/>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40451969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28AADA-ADAA-4BBF-8A04-C0562C998BD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1C0BDF-7A21-478A-A163-75F1A52AFED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28B4F4-9D01-4CCD-991A-88F21542492D}"/>
              </a:ext>
            </a:extLst>
          </p:cNvPr>
          <p:cNvSpPr>
            <a:spLocks noGrp="1"/>
          </p:cNvSpPr>
          <p:nvPr>
            <p:ph type="dt" sz="half" idx="10"/>
          </p:nvPr>
        </p:nvSpPr>
        <p:spPr/>
        <p:txBody>
          <a:body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208CA09E-A144-41AF-AC4D-1951C17BA4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0A61E-41A5-43F1-B9DE-6D13E7E0E385}"/>
              </a:ext>
            </a:extLst>
          </p:cNvPr>
          <p:cNvSpPr>
            <a:spLocks noGrp="1"/>
          </p:cNvSpPr>
          <p:nvPr>
            <p:ph type="sldNum" sz="quarter" idx="12"/>
          </p:nvPr>
        </p:nvSpPr>
        <p:spPr/>
        <p:txBody>
          <a:bodyPr/>
          <a:lstStyle/>
          <a:p>
            <a:fld id="{F494A619-10FC-45C8-A24A-9F9C2C34C469}" type="slidenum">
              <a:rPr lang="en-GB" smtClean="0"/>
              <a:t>‹#›</a:t>
            </a:fld>
            <a:endParaRPr lang="en-GB"/>
          </a:p>
        </p:txBody>
      </p:sp>
    </p:spTree>
    <p:extLst>
      <p:ext uri="{BB962C8B-B14F-4D97-AF65-F5344CB8AC3E}">
        <p14:creationId xmlns:p14="http://schemas.microsoft.com/office/powerpoint/2010/main" val="3429490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D2E0-FD02-4347-BD5B-462241F66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F6411-CFE6-4304-9A72-37F7C7A22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1BF21E-996A-4044-9362-977229DF92D8}"/>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F1856CCA-C34B-4955-9E20-84231BAD21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B2E05-2495-418F-9E5D-0E7E873B98DF}"/>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3973774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41EC-9EF9-4EF9-B034-1396A6223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F2880-AD8D-4C30-8599-72D9BF73C2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9CBB04-A88A-4EA1-ABE5-57CBBFC93360}"/>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0F9A17FA-DFD2-466A-AF3A-F193D8F98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A2EA0C-FFB9-4688-B18D-96A606DC80A8}"/>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2334225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76EB4-4A6A-4B2C-B84F-35F438211C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66F059-E25C-47CB-832E-850E8EBA0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EBBF1A-5DD5-4CE1-9636-38902293E183}"/>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6F03661B-1FE3-4DBC-8CED-ACCD0A6C9F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F98CF3-BAEE-4011-AA5E-4F1E629F870E}"/>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2599322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A7A8-60E3-4813-915D-EC3D330355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F44C4C-973C-45DA-AEA5-CB34DE3E6B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D449AC-9618-40DE-A07A-A69082E96B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7156E4-64DE-4007-8C23-A10EB8F6093A}"/>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6" name="Footer Placeholder 5">
            <a:extLst>
              <a:ext uri="{FF2B5EF4-FFF2-40B4-BE49-F238E27FC236}">
                <a16:creationId xmlns:a16="http://schemas.microsoft.com/office/drawing/2014/main" id="{FAD73AD4-FDA6-45C5-A414-197C32DC47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76BDF2-DC2F-49D9-B153-04F0613F6531}"/>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242664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24D8-A4EA-3E3D-8A59-94B671E2FD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4F869D-C3A8-48BD-740E-0F6DC9333E55}"/>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4" name="Footer Placeholder 3">
            <a:extLst>
              <a:ext uri="{FF2B5EF4-FFF2-40B4-BE49-F238E27FC236}">
                <a16:creationId xmlns:a16="http://schemas.microsoft.com/office/drawing/2014/main" id="{12339C35-D733-251A-B577-3ACCC0AC55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77185E-2F1E-8FAD-592C-F9B56D4BEF27}"/>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8669205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3D24-CC39-4098-BE22-0D0F002DD4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408BBA-17C5-4F4A-9843-4894C5620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888A00-C7FB-4957-853A-FB15C84584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DBA164-C7CC-4F44-ACE8-70D28D0D3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459B3A-CD57-4851-8334-6FEEAD50A0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A87D95-4BA2-4A83-A7E1-0E00D8CE44B8}"/>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8" name="Footer Placeholder 7">
            <a:extLst>
              <a:ext uri="{FF2B5EF4-FFF2-40B4-BE49-F238E27FC236}">
                <a16:creationId xmlns:a16="http://schemas.microsoft.com/office/drawing/2014/main" id="{DF3A7949-FA23-4A9D-8320-E86282013F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300E23-9F66-489B-A9DF-8A4D958ACF0C}"/>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2737871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1DE4-1E0F-45FE-BAF5-2297ECED18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2AC15B-DA7A-48FB-91B9-078D9FBBD529}"/>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4" name="Footer Placeholder 3">
            <a:extLst>
              <a:ext uri="{FF2B5EF4-FFF2-40B4-BE49-F238E27FC236}">
                <a16:creationId xmlns:a16="http://schemas.microsoft.com/office/drawing/2014/main" id="{F66E2934-4250-423E-8786-59C1F0F3C1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2C7322-1F30-455B-90DC-38ED0F872416}"/>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1852473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46EC5-6D01-42F3-8023-72832D88E9FF}"/>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3" name="Footer Placeholder 2">
            <a:extLst>
              <a:ext uri="{FF2B5EF4-FFF2-40B4-BE49-F238E27FC236}">
                <a16:creationId xmlns:a16="http://schemas.microsoft.com/office/drawing/2014/main" id="{CC701639-6952-46BC-BCEA-0ABBAFE26D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0F56F5-73F5-4ED0-B8AF-55902C8FC514}"/>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1011808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70BD-A01B-4307-B248-CA39824AC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5DAEEF-20C8-4B83-8FC1-47717361D7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43E665-033F-437A-A9E7-E2443081A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E8524-055C-44BC-8DED-D22D3144C7FA}"/>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6" name="Footer Placeholder 5">
            <a:extLst>
              <a:ext uri="{FF2B5EF4-FFF2-40B4-BE49-F238E27FC236}">
                <a16:creationId xmlns:a16="http://schemas.microsoft.com/office/drawing/2014/main" id="{B52BC016-F516-4E3B-A9BF-1068859FC2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0796AB-D3A4-495B-AFF3-B57588650BB1}"/>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2645368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0590-E7C0-40A7-BA37-1B7D59E52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A5021B-3F29-4E23-A4F0-4930CBD28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0C62BE-B48C-4F2C-A0FE-AC4CC86CE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E2CAC4-5ED4-4B60-9FB0-F7B89E1997D7}"/>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6" name="Footer Placeholder 5">
            <a:extLst>
              <a:ext uri="{FF2B5EF4-FFF2-40B4-BE49-F238E27FC236}">
                <a16:creationId xmlns:a16="http://schemas.microsoft.com/office/drawing/2014/main" id="{3CD40B45-6E10-4AF9-B59B-CD9AFDDAFA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D295F5-954A-4416-8FB6-87E8378189FE}"/>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1783696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A3D2-E596-49C8-9502-4CFA640E32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46625F-4D5C-46AE-BE69-AF034B542E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C2E7F3-D303-48EB-B77A-AB14B907B672}"/>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181F13C4-A888-4DA8-8350-99B99450D4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D09DA-B1AA-4837-9633-2DBCACE7A355}"/>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4039613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B8E6E-46C8-40A3-9637-E38DE019AA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2D0467-97A7-4A00-BFF0-1564634DA7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E6C9AF-F4F8-4D97-B360-754FBB90BEDB}"/>
              </a:ext>
            </a:extLst>
          </p:cNvPr>
          <p:cNvSpPr>
            <a:spLocks noGrp="1"/>
          </p:cNvSpPr>
          <p:nvPr>
            <p:ph type="dt" sz="half" idx="10"/>
          </p:nvPr>
        </p:nvSpPr>
        <p:spPr/>
        <p:txBody>
          <a:body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75E218B9-7960-48DD-A943-2A0A07AFC4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F1FAD-FD2E-4F9A-B026-1233504DA038}"/>
              </a:ext>
            </a:extLst>
          </p:cNvPr>
          <p:cNvSpPr>
            <a:spLocks noGrp="1"/>
          </p:cNvSpPr>
          <p:nvPr>
            <p:ph type="sldNum" sz="quarter" idx="12"/>
          </p:nvPr>
        </p:nvSpPr>
        <p:spPr/>
        <p:txBody>
          <a:bodyPr/>
          <a:lstStyle/>
          <a:p>
            <a:fld id="{D095EA3E-8612-4919-80C4-A7F170A7AA07}" type="slidenum">
              <a:rPr lang="en-GB" smtClean="0"/>
              <a:t>‹#›</a:t>
            </a:fld>
            <a:endParaRPr lang="en-GB"/>
          </a:p>
        </p:txBody>
      </p:sp>
    </p:spTree>
    <p:extLst>
      <p:ext uri="{BB962C8B-B14F-4D97-AF65-F5344CB8AC3E}">
        <p14:creationId xmlns:p14="http://schemas.microsoft.com/office/powerpoint/2010/main" val="1191267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CBE9-8A94-4605-BA0C-C612F1B70F1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55E070-8A51-4044-B309-C37EE8F180E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BFA3BE0-F125-49AE-963D-779AAF98E5C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A0CF90-E2A3-4316-BD6E-9B802B77EFD3}"/>
              </a:ext>
            </a:extLst>
          </p:cNvPr>
          <p:cNvSpPr>
            <a:spLocks noGrp="1"/>
          </p:cNvSpPr>
          <p:nvPr>
            <p:ph type="dt" sz="half" idx="10"/>
          </p:nvPr>
        </p:nvSpPr>
        <p:spPr/>
        <p:txBody>
          <a:bodyPr/>
          <a:lstStyle/>
          <a:p>
            <a:pPr defTabSz="685800"/>
            <a:fld id="{DC386CB6-0034-4E51-9BB7-BAF15C1609AB}" type="datetimeFigureOut">
              <a:rPr lang="en-GB" smtClean="0">
                <a:solidFill>
                  <a:prstClr val="black">
                    <a:tint val="75000"/>
                  </a:prstClr>
                </a:solidFill>
              </a:rPr>
              <a:pPr defTabSz="685800"/>
              <a:t>03/07/2024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A57A8F2C-577A-4F60-83C1-91ECFA9F6C80}"/>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E5794119-C13B-4ABC-A812-D26E8C2072FD}"/>
              </a:ext>
            </a:extLst>
          </p:cNvPr>
          <p:cNvSpPr>
            <a:spLocks noGrp="1"/>
          </p:cNvSpPr>
          <p:nvPr>
            <p:ph type="sldNum" sz="quarter" idx="12"/>
          </p:nvPr>
        </p:nvSpPr>
        <p:spPr/>
        <p:txBody>
          <a:bodyPr/>
          <a:lstStyle/>
          <a:p>
            <a:pPr defTabSz="685800"/>
            <a:fld id="{F20A8FF3-8B9F-4B34-94A2-E06D20F9A647}"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558771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77CE-09BD-4141-80D7-1D4663855E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C170D5-8296-4985-BEC7-AEAD4DF08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022E1E-C3F8-4D6B-9F3E-9C5B4B175D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FCCED5-CDF5-4920-B2AE-5483AEF6A4A8}"/>
              </a:ext>
            </a:extLst>
          </p:cNvPr>
          <p:cNvSpPr>
            <a:spLocks noGrp="1"/>
          </p:cNvSpPr>
          <p:nvPr>
            <p:ph type="dt" sz="half" idx="10"/>
          </p:nvPr>
        </p:nvSpPr>
        <p:spPr/>
        <p:txBody>
          <a:bodyPr/>
          <a:lstStyle/>
          <a:p>
            <a:pPr defTabSz="685800"/>
            <a:fld id="{DC386CB6-0034-4E51-9BB7-BAF15C1609AB}" type="datetimeFigureOut">
              <a:rPr lang="en-GB" smtClean="0">
                <a:solidFill>
                  <a:prstClr val="black">
                    <a:tint val="75000"/>
                  </a:prstClr>
                </a:solidFill>
              </a:rPr>
              <a:pPr defTabSz="685800"/>
              <a:t>03/07/2024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4AF9173B-E4A8-4981-99DF-58EA7FDB73AA}"/>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42E94833-845C-4EAC-9FB6-4A9F5658FC1A}"/>
              </a:ext>
            </a:extLst>
          </p:cNvPr>
          <p:cNvSpPr>
            <a:spLocks noGrp="1"/>
          </p:cNvSpPr>
          <p:nvPr>
            <p:ph type="sldNum" sz="quarter" idx="12"/>
          </p:nvPr>
        </p:nvSpPr>
        <p:spPr/>
        <p:txBody>
          <a:bodyPr/>
          <a:lstStyle/>
          <a:p>
            <a:pPr defTabSz="685800"/>
            <a:fld id="{F20A8FF3-8B9F-4B34-94A2-E06D20F9A647}"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459773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D23F81-C6FA-4201-87DD-0BE2E5968D32}"/>
              </a:ext>
            </a:extLst>
          </p:cNvPr>
          <p:cNvSpPr>
            <a:spLocks noGrp="1"/>
          </p:cNvSpPr>
          <p:nvPr>
            <p:ph type="dt" sz="half" idx="10"/>
          </p:nvPr>
        </p:nvSpPr>
        <p:spPr/>
        <p:txBody>
          <a:bodyPr/>
          <a:lstStyle>
            <a:lvl1pPr>
              <a:defRPr/>
            </a:lvl1pPr>
          </a:lstStyle>
          <a:p>
            <a:pPr>
              <a:defRPr/>
            </a:pPr>
            <a:fld id="{5638D9DA-8665-4B5E-B1FB-6DCE2D31EF41}" type="datetimeFigureOut">
              <a:rPr lang="en-US"/>
              <a:pPr>
                <a:defRPr/>
              </a:pPr>
              <a:t>7/3/2024</a:t>
            </a:fld>
            <a:endParaRPr lang="en-GB"/>
          </a:p>
        </p:txBody>
      </p:sp>
      <p:sp>
        <p:nvSpPr>
          <p:cNvPr id="5" name="Footer Placeholder 4">
            <a:extLst>
              <a:ext uri="{FF2B5EF4-FFF2-40B4-BE49-F238E27FC236}">
                <a16:creationId xmlns:a16="http://schemas.microsoft.com/office/drawing/2014/main" id="{1F02317C-9F8C-45C8-A9DE-A92731AB5EA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FB3E578-FD0D-46F5-90D4-F99CFE8AD0C0}"/>
              </a:ext>
            </a:extLst>
          </p:cNvPr>
          <p:cNvSpPr>
            <a:spLocks noGrp="1"/>
          </p:cNvSpPr>
          <p:nvPr>
            <p:ph type="sldNum" sz="quarter" idx="12"/>
          </p:nvPr>
        </p:nvSpPr>
        <p:spPr/>
        <p:txBody>
          <a:bodyPr/>
          <a:lstStyle>
            <a:lvl1pPr>
              <a:defRPr/>
            </a:lvl1pPr>
          </a:lstStyle>
          <a:p>
            <a:fld id="{41B9EA7E-8B1B-425A-B707-EE50C57868CB}" type="slidenum">
              <a:rPr lang="en-GB" altLang="en-US"/>
              <a:pPr/>
              <a:t>‹#›</a:t>
            </a:fld>
            <a:endParaRPr lang="en-GB" altLang="en-US"/>
          </a:p>
        </p:txBody>
      </p:sp>
    </p:spTree>
    <p:extLst>
      <p:ext uri="{BB962C8B-B14F-4D97-AF65-F5344CB8AC3E}">
        <p14:creationId xmlns:p14="http://schemas.microsoft.com/office/powerpoint/2010/main" val="403921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A93FD-24C9-8083-EE2D-4695BABBB425}"/>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3" name="Footer Placeholder 2">
            <a:extLst>
              <a:ext uri="{FF2B5EF4-FFF2-40B4-BE49-F238E27FC236}">
                <a16:creationId xmlns:a16="http://schemas.microsoft.com/office/drawing/2014/main" id="{1A3A275F-17E8-E36C-4C39-2666F4C298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61722D-BD76-8A1E-E4D4-1A6B0D28BA66}"/>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674100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51A264-1360-4CDA-8452-CC10056ECAF8}"/>
              </a:ext>
            </a:extLst>
          </p:cNvPr>
          <p:cNvSpPr>
            <a:spLocks noGrp="1"/>
          </p:cNvSpPr>
          <p:nvPr>
            <p:ph type="dt" sz="half" idx="10"/>
          </p:nvPr>
        </p:nvSpPr>
        <p:spPr/>
        <p:txBody>
          <a:bodyPr/>
          <a:lstStyle>
            <a:lvl1pPr>
              <a:defRPr/>
            </a:lvl1pPr>
          </a:lstStyle>
          <a:p>
            <a:pPr>
              <a:defRPr/>
            </a:pPr>
            <a:fld id="{9437A5EB-5C8C-460F-87EC-B9BE8D44B568}" type="datetimeFigureOut">
              <a:rPr lang="en-US"/>
              <a:pPr>
                <a:defRPr/>
              </a:pPr>
              <a:t>7/3/2024</a:t>
            </a:fld>
            <a:endParaRPr lang="en-GB"/>
          </a:p>
        </p:txBody>
      </p:sp>
      <p:sp>
        <p:nvSpPr>
          <p:cNvPr id="5" name="Footer Placeholder 4">
            <a:extLst>
              <a:ext uri="{FF2B5EF4-FFF2-40B4-BE49-F238E27FC236}">
                <a16:creationId xmlns:a16="http://schemas.microsoft.com/office/drawing/2014/main" id="{23FDB538-F020-4F30-9BFE-D2376AF84A9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CEE110D-E4B1-4A4B-ACED-9E3259F5C88A}"/>
              </a:ext>
            </a:extLst>
          </p:cNvPr>
          <p:cNvSpPr>
            <a:spLocks noGrp="1"/>
          </p:cNvSpPr>
          <p:nvPr>
            <p:ph type="sldNum" sz="quarter" idx="12"/>
          </p:nvPr>
        </p:nvSpPr>
        <p:spPr/>
        <p:txBody>
          <a:bodyPr/>
          <a:lstStyle>
            <a:lvl1pPr>
              <a:defRPr/>
            </a:lvl1pPr>
          </a:lstStyle>
          <a:p>
            <a:fld id="{5FA71185-2220-4F49-B236-5435163E99EB}" type="slidenum">
              <a:rPr lang="en-GB" altLang="en-US"/>
              <a:pPr/>
              <a:t>‹#›</a:t>
            </a:fld>
            <a:endParaRPr lang="en-GB" altLang="en-US"/>
          </a:p>
        </p:txBody>
      </p:sp>
    </p:spTree>
    <p:extLst>
      <p:ext uri="{BB962C8B-B14F-4D97-AF65-F5344CB8AC3E}">
        <p14:creationId xmlns:p14="http://schemas.microsoft.com/office/powerpoint/2010/main" val="2483279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4131C3-8CA3-4D4C-A623-7D11A3DAFFBC}"/>
              </a:ext>
            </a:extLst>
          </p:cNvPr>
          <p:cNvSpPr>
            <a:spLocks noGrp="1"/>
          </p:cNvSpPr>
          <p:nvPr>
            <p:ph type="dt" sz="half" idx="10"/>
          </p:nvPr>
        </p:nvSpPr>
        <p:spPr/>
        <p:txBody>
          <a:bodyPr/>
          <a:lstStyle>
            <a:lvl1pPr>
              <a:defRPr/>
            </a:lvl1pPr>
          </a:lstStyle>
          <a:p>
            <a:pPr>
              <a:defRPr/>
            </a:pPr>
            <a:fld id="{26054676-711F-4514-B375-AFC5C46E2689}" type="datetimeFigureOut">
              <a:rPr lang="en-US"/>
              <a:pPr>
                <a:defRPr/>
              </a:pPr>
              <a:t>7/3/2024</a:t>
            </a:fld>
            <a:endParaRPr lang="en-GB"/>
          </a:p>
        </p:txBody>
      </p:sp>
      <p:sp>
        <p:nvSpPr>
          <p:cNvPr id="5" name="Footer Placeholder 4">
            <a:extLst>
              <a:ext uri="{FF2B5EF4-FFF2-40B4-BE49-F238E27FC236}">
                <a16:creationId xmlns:a16="http://schemas.microsoft.com/office/drawing/2014/main" id="{BAE283BF-9DE6-4504-A852-54B5E9B7235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B14840-0D36-4623-8D36-A5669833C5E4}"/>
              </a:ext>
            </a:extLst>
          </p:cNvPr>
          <p:cNvSpPr>
            <a:spLocks noGrp="1"/>
          </p:cNvSpPr>
          <p:nvPr>
            <p:ph type="sldNum" sz="quarter" idx="12"/>
          </p:nvPr>
        </p:nvSpPr>
        <p:spPr/>
        <p:txBody>
          <a:bodyPr/>
          <a:lstStyle>
            <a:lvl1pPr>
              <a:defRPr/>
            </a:lvl1pPr>
          </a:lstStyle>
          <a:p>
            <a:fld id="{114FEC5C-2B45-4D5B-8E50-2159AF03498D}" type="slidenum">
              <a:rPr lang="en-GB" altLang="en-US"/>
              <a:pPr/>
              <a:t>‹#›</a:t>
            </a:fld>
            <a:endParaRPr lang="en-GB" altLang="en-US"/>
          </a:p>
        </p:txBody>
      </p:sp>
    </p:spTree>
    <p:extLst>
      <p:ext uri="{BB962C8B-B14F-4D97-AF65-F5344CB8AC3E}">
        <p14:creationId xmlns:p14="http://schemas.microsoft.com/office/powerpoint/2010/main" val="2488261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1F5EF12-CDC2-42D0-AF41-70AB37302374}"/>
              </a:ext>
            </a:extLst>
          </p:cNvPr>
          <p:cNvSpPr>
            <a:spLocks noGrp="1"/>
          </p:cNvSpPr>
          <p:nvPr>
            <p:ph type="dt" sz="half" idx="10"/>
          </p:nvPr>
        </p:nvSpPr>
        <p:spPr/>
        <p:txBody>
          <a:bodyPr/>
          <a:lstStyle>
            <a:lvl1pPr>
              <a:defRPr/>
            </a:lvl1pPr>
          </a:lstStyle>
          <a:p>
            <a:pPr>
              <a:defRPr/>
            </a:pPr>
            <a:fld id="{109DA0DC-0652-47EE-8E08-0C09BC7BF900}" type="datetimeFigureOut">
              <a:rPr lang="en-US"/>
              <a:pPr>
                <a:defRPr/>
              </a:pPr>
              <a:t>7/3/2024</a:t>
            </a:fld>
            <a:endParaRPr lang="en-GB"/>
          </a:p>
        </p:txBody>
      </p:sp>
      <p:sp>
        <p:nvSpPr>
          <p:cNvPr id="6" name="Footer Placeholder 4">
            <a:extLst>
              <a:ext uri="{FF2B5EF4-FFF2-40B4-BE49-F238E27FC236}">
                <a16:creationId xmlns:a16="http://schemas.microsoft.com/office/drawing/2014/main" id="{3B152143-6C48-48DA-A02C-27D450CDE0A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E1284F5-D814-410E-81DF-81E35B2A4253}"/>
              </a:ext>
            </a:extLst>
          </p:cNvPr>
          <p:cNvSpPr>
            <a:spLocks noGrp="1"/>
          </p:cNvSpPr>
          <p:nvPr>
            <p:ph type="sldNum" sz="quarter" idx="12"/>
          </p:nvPr>
        </p:nvSpPr>
        <p:spPr/>
        <p:txBody>
          <a:bodyPr/>
          <a:lstStyle>
            <a:lvl1pPr>
              <a:defRPr/>
            </a:lvl1pPr>
          </a:lstStyle>
          <a:p>
            <a:fld id="{ADB684D9-339C-464D-A7D8-36CEF4521694}" type="slidenum">
              <a:rPr lang="en-GB" altLang="en-US"/>
              <a:pPr/>
              <a:t>‹#›</a:t>
            </a:fld>
            <a:endParaRPr lang="en-GB" altLang="en-US"/>
          </a:p>
        </p:txBody>
      </p:sp>
    </p:spTree>
    <p:extLst>
      <p:ext uri="{BB962C8B-B14F-4D97-AF65-F5344CB8AC3E}">
        <p14:creationId xmlns:p14="http://schemas.microsoft.com/office/powerpoint/2010/main" val="100858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20D5D84-579D-4A3B-AD17-B495C79EA454}"/>
              </a:ext>
            </a:extLst>
          </p:cNvPr>
          <p:cNvSpPr>
            <a:spLocks noGrp="1"/>
          </p:cNvSpPr>
          <p:nvPr>
            <p:ph type="dt" sz="half" idx="10"/>
          </p:nvPr>
        </p:nvSpPr>
        <p:spPr/>
        <p:txBody>
          <a:bodyPr/>
          <a:lstStyle>
            <a:lvl1pPr>
              <a:defRPr/>
            </a:lvl1pPr>
          </a:lstStyle>
          <a:p>
            <a:pPr>
              <a:defRPr/>
            </a:pPr>
            <a:fld id="{C155839F-3C7E-4796-A0CF-B0FCE8136029}" type="datetimeFigureOut">
              <a:rPr lang="en-US"/>
              <a:pPr>
                <a:defRPr/>
              </a:pPr>
              <a:t>7/3/2024</a:t>
            </a:fld>
            <a:endParaRPr lang="en-GB"/>
          </a:p>
        </p:txBody>
      </p:sp>
      <p:sp>
        <p:nvSpPr>
          <p:cNvPr id="8" name="Footer Placeholder 4">
            <a:extLst>
              <a:ext uri="{FF2B5EF4-FFF2-40B4-BE49-F238E27FC236}">
                <a16:creationId xmlns:a16="http://schemas.microsoft.com/office/drawing/2014/main" id="{FC099591-9544-4378-9768-C52A2ACB8FC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B1F68AC0-D628-44BF-B32A-28E8BBFC88B6}"/>
              </a:ext>
            </a:extLst>
          </p:cNvPr>
          <p:cNvSpPr>
            <a:spLocks noGrp="1"/>
          </p:cNvSpPr>
          <p:nvPr>
            <p:ph type="sldNum" sz="quarter" idx="12"/>
          </p:nvPr>
        </p:nvSpPr>
        <p:spPr/>
        <p:txBody>
          <a:bodyPr/>
          <a:lstStyle>
            <a:lvl1pPr>
              <a:defRPr/>
            </a:lvl1pPr>
          </a:lstStyle>
          <a:p>
            <a:fld id="{36E9B96A-0A87-4B4D-912A-DDF9B819317D}" type="slidenum">
              <a:rPr lang="en-GB" altLang="en-US"/>
              <a:pPr/>
              <a:t>‹#›</a:t>
            </a:fld>
            <a:endParaRPr lang="en-GB" altLang="en-US"/>
          </a:p>
        </p:txBody>
      </p:sp>
    </p:spTree>
    <p:extLst>
      <p:ext uri="{BB962C8B-B14F-4D97-AF65-F5344CB8AC3E}">
        <p14:creationId xmlns:p14="http://schemas.microsoft.com/office/powerpoint/2010/main" val="620906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56CC743-9236-4F0F-BFC2-545DC53DAE00}"/>
              </a:ext>
            </a:extLst>
          </p:cNvPr>
          <p:cNvSpPr>
            <a:spLocks noGrp="1"/>
          </p:cNvSpPr>
          <p:nvPr>
            <p:ph type="dt" sz="half" idx="10"/>
          </p:nvPr>
        </p:nvSpPr>
        <p:spPr/>
        <p:txBody>
          <a:bodyPr/>
          <a:lstStyle>
            <a:lvl1pPr>
              <a:defRPr/>
            </a:lvl1pPr>
          </a:lstStyle>
          <a:p>
            <a:pPr>
              <a:defRPr/>
            </a:pPr>
            <a:fld id="{5C10C4E4-7FC6-4AC4-9B63-C47F6F331AB8}" type="datetimeFigureOut">
              <a:rPr lang="en-US"/>
              <a:pPr>
                <a:defRPr/>
              </a:pPr>
              <a:t>7/3/2024</a:t>
            </a:fld>
            <a:endParaRPr lang="en-GB"/>
          </a:p>
        </p:txBody>
      </p:sp>
      <p:sp>
        <p:nvSpPr>
          <p:cNvPr id="4" name="Footer Placeholder 4">
            <a:extLst>
              <a:ext uri="{FF2B5EF4-FFF2-40B4-BE49-F238E27FC236}">
                <a16:creationId xmlns:a16="http://schemas.microsoft.com/office/drawing/2014/main" id="{4CEE82BC-FC1E-41CC-A51F-08C6BD9B910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5F729AA-5C6C-4642-9CDD-DD0531335989}"/>
              </a:ext>
            </a:extLst>
          </p:cNvPr>
          <p:cNvSpPr>
            <a:spLocks noGrp="1"/>
          </p:cNvSpPr>
          <p:nvPr>
            <p:ph type="sldNum" sz="quarter" idx="12"/>
          </p:nvPr>
        </p:nvSpPr>
        <p:spPr/>
        <p:txBody>
          <a:bodyPr/>
          <a:lstStyle>
            <a:lvl1pPr>
              <a:defRPr/>
            </a:lvl1pPr>
          </a:lstStyle>
          <a:p>
            <a:fld id="{2D50D1F0-351F-4809-9939-4936DDED8157}" type="slidenum">
              <a:rPr lang="en-GB" altLang="en-US"/>
              <a:pPr/>
              <a:t>‹#›</a:t>
            </a:fld>
            <a:endParaRPr lang="en-GB" altLang="en-US"/>
          </a:p>
        </p:txBody>
      </p:sp>
    </p:spTree>
    <p:extLst>
      <p:ext uri="{BB962C8B-B14F-4D97-AF65-F5344CB8AC3E}">
        <p14:creationId xmlns:p14="http://schemas.microsoft.com/office/powerpoint/2010/main" val="2705565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CD1911-1E6D-4885-9658-EAC77D8D59F7}"/>
              </a:ext>
            </a:extLst>
          </p:cNvPr>
          <p:cNvSpPr>
            <a:spLocks noGrp="1"/>
          </p:cNvSpPr>
          <p:nvPr>
            <p:ph type="dt" sz="half" idx="10"/>
          </p:nvPr>
        </p:nvSpPr>
        <p:spPr/>
        <p:txBody>
          <a:bodyPr/>
          <a:lstStyle>
            <a:lvl1pPr>
              <a:defRPr/>
            </a:lvl1pPr>
          </a:lstStyle>
          <a:p>
            <a:pPr>
              <a:defRPr/>
            </a:pPr>
            <a:fld id="{92429A77-DEEB-4627-8173-EE5390623D21}" type="datetimeFigureOut">
              <a:rPr lang="en-US"/>
              <a:pPr>
                <a:defRPr/>
              </a:pPr>
              <a:t>7/3/2024</a:t>
            </a:fld>
            <a:endParaRPr lang="en-GB"/>
          </a:p>
        </p:txBody>
      </p:sp>
      <p:sp>
        <p:nvSpPr>
          <p:cNvPr id="3" name="Footer Placeholder 4">
            <a:extLst>
              <a:ext uri="{FF2B5EF4-FFF2-40B4-BE49-F238E27FC236}">
                <a16:creationId xmlns:a16="http://schemas.microsoft.com/office/drawing/2014/main" id="{7BC3DAB8-6083-4212-827A-7CB683FC520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FE734A3-464C-46A3-9094-E6A061B5D8AB}"/>
              </a:ext>
            </a:extLst>
          </p:cNvPr>
          <p:cNvSpPr>
            <a:spLocks noGrp="1"/>
          </p:cNvSpPr>
          <p:nvPr>
            <p:ph type="sldNum" sz="quarter" idx="12"/>
          </p:nvPr>
        </p:nvSpPr>
        <p:spPr/>
        <p:txBody>
          <a:bodyPr/>
          <a:lstStyle>
            <a:lvl1pPr>
              <a:defRPr/>
            </a:lvl1pPr>
          </a:lstStyle>
          <a:p>
            <a:fld id="{F7C43A44-452E-45BA-8042-5ABD21A7296A}" type="slidenum">
              <a:rPr lang="en-GB" altLang="en-US"/>
              <a:pPr/>
              <a:t>‹#›</a:t>
            </a:fld>
            <a:endParaRPr lang="en-GB" altLang="en-US"/>
          </a:p>
        </p:txBody>
      </p:sp>
    </p:spTree>
    <p:extLst>
      <p:ext uri="{BB962C8B-B14F-4D97-AF65-F5344CB8AC3E}">
        <p14:creationId xmlns:p14="http://schemas.microsoft.com/office/powerpoint/2010/main" val="425623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5FF4FC-8164-4097-AB43-80BAC6FEB3CC}"/>
              </a:ext>
            </a:extLst>
          </p:cNvPr>
          <p:cNvSpPr>
            <a:spLocks noGrp="1"/>
          </p:cNvSpPr>
          <p:nvPr>
            <p:ph type="dt" sz="half" idx="10"/>
          </p:nvPr>
        </p:nvSpPr>
        <p:spPr/>
        <p:txBody>
          <a:bodyPr/>
          <a:lstStyle>
            <a:lvl1pPr>
              <a:defRPr/>
            </a:lvl1pPr>
          </a:lstStyle>
          <a:p>
            <a:pPr>
              <a:defRPr/>
            </a:pPr>
            <a:fld id="{DC6BDE1B-53C7-449E-BAAF-DBF196BEA697}" type="datetimeFigureOut">
              <a:rPr lang="en-US"/>
              <a:pPr>
                <a:defRPr/>
              </a:pPr>
              <a:t>7/3/2024</a:t>
            </a:fld>
            <a:endParaRPr lang="en-GB"/>
          </a:p>
        </p:txBody>
      </p:sp>
      <p:sp>
        <p:nvSpPr>
          <p:cNvPr id="6" name="Footer Placeholder 4">
            <a:extLst>
              <a:ext uri="{FF2B5EF4-FFF2-40B4-BE49-F238E27FC236}">
                <a16:creationId xmlns:a16="http://schemas.microsoft.com/office/drawing/2014/main" id="{29BDD07D-88B2-4101-87DE-353C4CE61EC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C199DE-6F5A-4CC5-B831-49AF6149F1D0}"/>
              </a:ext>
            </a:extLst>
          </p:cNvPr>
          <p:cNvSpPr>
            <a:spLocks noGrp="1"/>
          </p:cNvSpPr>
          <p:nvPr>
            <p:ph type="sldNum" sz="quarter" idx="12"/>
          </p:nvPr>
        </p:nvSpPr>
        <p:spPr/>
        <p:txBody>
          <a:bodyPr/>
          <a:lstStyle>
            <a:lvl1pPr>
              <a:defRPr/>
            </a:lvl1pPr>
          </a:lstStyle>
          <a:p>
            <a:fld id="{DA2D8E0E-AB0E-4178-B338-39A9CED50525}" type="slidenum">
              <a:rPr lang="en-GB" altLang="en-US"/>
              <a:pPr/>
              <a:t>‹#›</a:t>
            </a:fld>
            <a:endParaRPr lang="en-GB" altLang="en-US"/>
          </a:p>
        </p:txBody>
      </p:sp>
    </p:spTree>
    <p:extLst>
      <p:ext uri="{BB962C8B-B14F-4D97-AF65-F5344CB8AC3E}">
        <p14:creationId xmlns:p14="http://schemas.microsoft.com/office/powerpoint/2010/main" val="919819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8377676-3C94-463A-89EC-A3F2413A9E04}"/>
              </a:ext>
            </a:extLst>
          </p:cNvPr>
          <p:cNvSpPr>
            <a:spLocks noGrp="1"/>
          </p:cNvSpPr>
          <p:nvPr>
            <p:ph type="dt" sz="half" idx="10"/>
          </p:nvPr>
        </p:nvSpPr>
        <p:spPr/>
        <p:txBody>
          <a:bodyPr/>
          <a:lstStyle>
            <a:lvl1pPr>
              <a:defRPr/>
            </a:lvl1pPr>
          </a:lstStyle>
          <a:p>
            <a:pPr>
              <a:defRPr/>
            </a:pPr>
            <a:fld id="{71E75530-CD42-49DE-B376-21335F5124DF}" type="datetimeFigureOut">
              <a:rPr lang="en-US"/>
              <a:pPr>
                <a:defRPr/>
              </a:pPr>
              <a:t>7/3/2024</a:t>
            </a:fld>
            <a:endParaRPr lang="en-GB"/>
          </a:p>
        </p:txBody>
      </p:sp>
      <p:sp>
        <p:nvSpPr>
          <p:cNvPr id="6" name="Footer Placeholder 4">
            <a:extLst>
              <a:ext uri="{FF2B5EF4-FFF2-40B4-BE49-F238E27FC236}">
                <a16:creationId xmlns:a16="http://schemas.microsoft.com/office/drawing/2014/main" id="{D1DA30EE-306A-4ADF-9610-BB1CE7923EF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50651D3-B35E-4310-8322-498D87C51E97}"/>
              </a:ext>
            </a:extLst>
          </p:cNvPr>
          <p:cNvSpPr>
            <a:spLocks noGrp="1"/>
          </p:cNvSpPr>
          <p:nvPr>
            <p:ph type="sldNum" sz="quarter" idx="12"/>
          </p:nvPr>
        </p:nvSpPr>
        <p:spPr/>
        <p:txBody>
          <a:bodyPr/>
          <a:lstStyle>
            <a:lvl1pPr>
              <a:defRPr/>
            </a:lvl1pPr>
          </a:lstStyle>
          <a:p>
            <a:fld id="{509CF819-ED4E-45EA-AD29-9B9A4612AF77}" type="slidenum">
              <a:rPr lang="en-GB" altLang="en-US"/>
              <a:pPr/>
              <a:t>‹#›</a:t>
            </a:fld>
            <a:endParaRPr lang="en-GB" altLang="en-US"/>
          </a:p>
        </p:txBody>
      </p:sp>
    </p:spTree>
    <p:extLst>
      <p:ext uri="{BB962C8B-B14F-4D97-AF65-F5344CB8AC3E}">
        <p14:creationId xmlns:p14="http://schemas.microsoft.com/office/powerpoint/2010/main" val="17225237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B5DFE2-78D5-472D-978A-5252B3F2941D}"/>
              </a:ext>
            </a:extLst>
          </p:cNvPr>
          <p:cNvSpPr>
            <a:spLocks noGrp="1"/>
          </p:cNvSpPr>
          <p:nvPr>
            <p:ph type="dt" sz="half" idx="10"/>
          </p:nvPr>
        </p:nvSpPr>
        <p:spPr/>
        <p:txBody>
          <a:bodyPr/>
          <a:lstStyle>
            <a:lvl1pPr>
              <a:defRPr/>
            </a:lvl1pPr>
          </a:lstStyle>
          <a:p>
            <a:pPr>
              <a:defRPr/>
            </a:pPr>
            <a:fld id="{8AD4E537-66F0-4F92-8207-6BBC9422B935}" type="datetimeFigureOut">
              <a:rPr lang="en-US"/>
              <a:pPr>
                <a:defRPr/>
              </a:pPr>
              <a:t>7/3/2024</a:t>
            </a:fld>
            <a:endParaRPr lang="en-GB"/>
          </a:p>
        </p:txBody>
      </p:sp>
      <p:sp>
        <p:nvSpPr>
          <p:cNvPr id="5" name="Footer Placeholder 4">
            <a:extLst>
              <a:ext uri="{FF2B5EF4-FFF2-40B4-BE49-F238E27FC236}">
                <a16:creationId xmlns:a16="http://schemas.microsoft.com/office/drawing/2014/main" id="{CCF3FE52-5826-4485-8E4A-9F6CB35DA28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7D42A19-095C-4B1F-BF5C-FF09BD766308}"/>
              </a:ext>
            </a:extLst>
          </p:cNvPr>
          <p:cNvSpPr>
            <a:spLocks noGrp="1"/>
          </p:cNvSpPr>
          <p:nvPr>
            <p:ph type="sldNum" sz="quarter" idx="12"/>
          </p:nvPr>
        </p:nvSpPr>
        <p:spPr/>
        <p:txBody>
          <a:bodyPr/>
          <a:lstStyle>
            <a:lvl1pPr>
              <a:defRPr/>
            </a:lvl1pPr>
          </a:lstStyle>
          <a:p>
            <a:fld id="{1D9B48A7-650D-4AD4-A8C5-B4406F3DAEAD}" type="slidenum">
              <a:rPr lang="en-GB" altLang="en-US"/>
              <a:pPr/>
              <a:t>‹#›</a:t>
            </a:fld>
            <a:endParaRPr lang="en-GB" altLang="en-US"/>
          </a:p>
        </p:txBody>
      </p:sp>
    </p:spTree>
    <p:extLst>
      <p:ext uri="{BB962C8B-B14F-4D97-AF65-F5344CB8AC3E}">
        <p14:creationId xmlns:p14="http://schemas.microsoft.com/office/powerpoint/2010/main" val="276305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CB98AC-65F2-4621-8624-1F145FE65183}"/>
              </a:ext>
            </a:extLst>
          </p:cNvPr>
          <p:cNvSpPr>
            <a:spLocks noGrp="1"/>
          </p:cNvSpPr>
          <p:nvPr>
            <p:ph type="dt" sz="half" idx="10"/>
          </p:nvPr>
        </p:nvSpPr>
        <p:spPr/>
        <p:txBody>
          <a:bodyPr/>
          <a:lstStyle>
            <a:lvl1pPr>
              <a:defRPr/>
            </a:lvl1pPr>
          </a:lstStyle>
          <a:p>
            <a:pPr>
              <a:defRPr/>
            </a:pPr>
            <a:fld id="{A77CDFF0-FED0-4F47-A680-77F08BD5F703}" type="datetimeFigureOut">
              <a:rPr lang="en-US"/>
              <a:pPr>
                <a:defRPr/>
              </a:pPr>
              <a:t>7/3/2024</a:t>
            </a:fld>
            <a:endParaRPr lang="en-GB"/>
          </a:p>
        </p:txBody>
      </p:sp>
      <p:sp>
        <p:nvSpPr>
          <p:cNvPr id="5" name="Footer Placeholder 4">
            <a:extLst>
              <a:ext uri="{FF2B5EF4-FFF2-40B4-BE49-F238E27FC236}">
                <a16:creationId xmlns:a16="http://schemas.microsoft.com/office/drawing/2014/main" id="{DCC6EBB2-6033-4F5C-B321-CF7B5DA0830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DEF422-3C5D-47CA-AAE4-8FFC9CA2FBEE}"/>
              </a:ext>
            </a:extLst>
          </p:cNvPr>
          <p:cNvSpPr>
            <a:spLocks noGrp="1"/>
          </p:cNvSpPr>
          <p:nvPr>
            <p:ph type="sldNum" sz="quarter" idx="12"/>
          </p:nvPr>
        </p:nvSpPr>
        <p:spPr/>
        <p:txBody>
          <a:bodyPr/>
          <a:lstStyle>
            <a:lvl1pPr>
              <a:defRPr/>
            </a:lvl1pPr>
          </a:lstStyle>
          <a:p>
            <a:fld id="{4BD31612-F73B-4458-9FB8-7560356F1733}" type="slidenum">
              <a:rPr lang="en-GB" altLang="en-US"/>
              <a:pPr/>
              <a:t>‹#›</a:t>
            </a:fld>
            <a:endParaRPr lang="en-GB" altLang="en-US"/>
          </a:p>
        </p:txBody>
      </p:sp>
    </p:spTree>
    <p:extLst>
      <p:ext uri="{BB962C8B-B14F-4D97-AF65-F5344CB8AC3E}">
        <p14:creationId xmlns:p14="http://schemas.microsoft.com/office/powerpoint/2010/main" val="150072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7001-2864-D4EA-E1C4-602F8A3BE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8A04DC-566F-0BAB-8631-BE49D318A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F50021-9416-9375-F72F-E7D65390B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42CCC-3473-BFDA-72CD-FF82B1296250}"/>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6" name="Footer Placeholder 5">
            <a:extLst>
              <a:ext uri="{FF2B5EF4-FFF2-40B4-BE49-F238E27FC236}">
                <a16:creationId xmlns:a16="http://schemas.microsoft.com/office/drawing/2014/main" id="{8D86B64B-0C3B-5442-7740-2AF25F0CF5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A25D9B-35B8-B040-E1E6-FE61B4A10222}"/>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1915963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5709" y="1071546"/>
            <a:ext cx="552453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5709" y="1857364"/>
            <a:ext cx="5524539" cy="41434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286502" y="1071546"/>
            <a:ext cx="56197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86502" y="1857364"/>
            <a:ext cx="5619789" cy="41434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207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00F9CA8-58B0-4334-A8EA-7213F4582F6A}"/>
              </a:ext>
            </a:extLst>
          </p:cNvPr>
          <p:cNvSpPr>
            <a:spLocks noGrp="1"/>
          </p:cNvSpPr>
          <p:nvPr>
            <p:ph type="dt" sz="half" idx="10"/>
          </p:nvPr>
        </p:nvSpPr>
        <p:spPr>
          <a:xfrm>
            <a:off x="571500" y="5715001"/>
            <a:ext cx="2844800" cy="365125"/>
          </a:xfrm>
        </p:spPr>
        <p:txBody>
          <a:bodyPr/>
          <a:lstStyle>
            <a:lvl1pPr>
              <a:defRPr/>
            </a:lvl1pPr>
          </a:lstStyle>
          <a:p>
            <a:pPr>
              <a:defRPr/>
            </a:pPr>
            <a:fld id="{BC370C9B-126D-4E4B-A7D5-5B6ECA1EC706}" type="datetimeFigureOut">
              <a:rPr lang="en-US"/>
              <a:pPr>
                <a:defRPr/>
              </a:pPr>
              <a:t>7/3/2024</a:t>
            </a:fld>
            <a:endParaRPr lang="en-GB"/>
          </a:p>
        </p:txBody>
      </p:sp>
      <p:sp>
        <p:nvSpPr>
          <p:cNvPr id="4" name="Footer Placeholder 4">
            <a:extLst>
              <a:ext uri="{FF2B5EF4-FFF2-40B4-BE49-F238E27FC236}">
                <a16:creationId xmlns:a16="http://schemas.microsoft.com/office/drawing/2014/main" id="{04D0288C-8B0C-44CD-94E3-F68AEA56ED8C}"/>
              </a:ext>
            </a:extLst>
          </p:cNvPr>
          <p:cNvSpPr>
            <a:spLocks noGrp="1"/>
          </p:cNvSpPr>
          <p:nvPr>
            <p:ph type="ftr" sz="quarter" idx="11"/>
          </p:nvPr>
        </p:nvSpPr>
        <p:spPr>
          <a:xfrm>
            <a:off x="4191000" y="5715001"/>
            <a:ext cx="3860800" cy="365125"/>
          </a:xfrm>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A0CE34D1-7893-49A8-9ED9-6E96A5B42574}"/>
              </a:ext>
            </a:extLst>
          </p:cNvPr>
          <p:cNvSpPr>
            <a:spLocks noGrp="1"/>
          </p:cNvSpPr>
          <p:nvPr>
            <p:ph type="sldNum" sz="quarter" idx="12"/>
          </p:nvPr>
        </p:nvSpPr>
        <p:spPr>
          <a:xfrm>
            <a:off x="8763000" y="5715001"/>
            <a:ext cx="2844800" cy="365125"/>
          </a:xfrm>
        </p:spPr>
        <p:txBody>
          <a:bodyPr/>
          <a:lstStyle>
            <a:lvl1pPr>
              <a:defRPr/>
            </a:lvl1pPr>
          </a:lstStyle>
          <a:p>
            <a:fld id="{AA2ADBA6-ED35-4F92-B6DA-41F3E61BAD2C}" type="slidenum">
              <a:rPr lang="en-GB" altLang="en-US"/>
              <a:pPr/>
              <a:t>‹#›</a:t>
            </a:fld>
            <a:endParaRPr lang="en-GB" altLang="en-US"/>
          </a:p>
        </p:txBody>
      </p:sp>
    </p:spTree>
    <p:extLst>
      <p:ext uri="{BB962C8B-B14F-4D97-AF65-F5344CB8AC3E}">
        <p14:creationId xmlns:p14="http://schemas.microsoft.com/office/powerpoint/2010/main" val="408370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6004-2339-5B9B-EBE5-48439E136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14E39E-E0A2-490D-F7F5-F9D294414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1E1A1F-7887-DD77-7C55-9F7083296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350982-97B0-F39E-3BEC-6C3FAA81E5B6}"/>
              </a:ext>
            </a:extLst>
          </p:cNvPr>
          <p:cNvSpPr>
            <a:spLocks noGrp="1"/>
          </p:cNvSpPr>
          <p:nvPr>
            <p:ph type="dt" sz="half" idx="10"/>
          </p:nvPr>
        </p:nvSpPr>
        <p:spPr/>
        <p:txBody>
          <a:bodyPr/>
          <a:lstStyle/>
          <a:p>
            <a:fld id="{6559FF45-E098-47F4-AFE9-1F622F6FB5FA}" type="datetimeFigureOut">
              <a:rPr lang="en-GB" smtClean="0"/>
              <a:t>03/07/2024</a:t>
            </a:fld>
            <a:endParaRPr lang="en-GB"/>
          </a:p>
        </p:txBody>
      </p:sp>
      <p:sp>
        <p:nvSpPr>
          <p:cNvPr id="6" name="Footer Placeholder 5">
            <a:extLst>
              <a:ext uri="{FF2B5EF4-FFF2-40B4-BE49-F238E27FC236}">
                <a16:creationId xmlns:a16="http://schemas.microsoft.com/office/drawing/2014/main" id="{7CC3DB72-FAC6-CA87-FCF9-810B40A697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C854FF-71B6-7BD4-A937-82A623BBB83B}"/>
              </a:ext>
            </a:extLst>
          </p:cNvPr>
          <p:cNvSpPr>
            <a:spLocks noGrp="1"/>
          </p:cNvSpPr>
          <p:nvPr>
            <p:ph type="sldNum" sz="quarter" idx="12"/>
          </p:nvPr>
        </p:nvSpPr>
        <p:spPr/>
        <p:txBody>
          <a:bodyPr/>
          <a:lstStyle/>
          <a:p>
            <a:fld id="{A895ABB6-F269-43E7-B55B-2A3E29747F27}" type="slidenum">
              <a:rPr lang="en-GB" smtClean="0"/>
              <a:t>‹#›</a:t>
            </a:fld>
            <a:endParaRPr lang="en-GB"/>
          </a:p>
        </p:txBody>
      </p:sp>
    </p:spTree>
    <p:extLst>
      <p:ext uri="{BB962C8B-B14F-4D97-AF65-F5344CB8AC3E}">
        <p14:creationId xmlns:p14="http://schemas.microsoft.com/office/powerpoint/2010/main" val="284660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DA011-CEB2-16D1-4B75-AD1C8629E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7CC7CE-08AB-A6FB-F9E2-4A35DACF0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BAF28-59FC-FF16-DAE8-02E68CE431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9FF45-E098-47F4-AFE9-1F622F6FB5FA}" type="datetimeFigureOut">
              <a:rPr lang="en-GB" smtClean="0"/>
              <a:t>03/07/2024</a:t>
            </a:fld>
            <a:endParaRPr lang="en-GB"/>
          </a:p>
        </p:txBody>
      </p:sp>
      <p:sp>
        <p:nvSpPr>
          <p:cNvPr id="5" name="Footer Placeholder 4">
            <a:extLst>
              <a:ext uri="{FF2B5EF4-FFF2-40B4-BE49-F238E27FC236}">
                <a16:creationId xmlns:a16="http://schemas.microsoft.com/office/drawing/2014/main" id="{1F121959-5C30-07FB-579D-8EF453BDA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4A92C2-1A28-3FB1-DA10-71CBE0762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5ABB6-F269-43E7-B55B-2A3E29747F27}" type="slidenum">
              <a:rPr lang="en-GB" smtClean="0"/>
              <a:t>‹#›</a:t>
            </a:fld>
            <a:endParaRPr lang="en-GB"/>
          </a:p>
        </p:txBody>
      </p:sp>
    </p:spTree>
    <p:extLst>
      <p:ext uri="{BB962C8B-B14F-4D97-AF65-F5344CB8AC3E}">
        <p14:creationId xmlns:p14="http://schemas.microsoft.com/office/powerpoint/2010/main" val="41173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EC2ED1-CD7C-40D2-BE67-B885796E00F7}" type="datetime1">
              <a:rPr lang="en-GB" smtClean="0"/>
              <a:pPr>
                <a:defRPr/>
              </a:pPr>
              <a:t>03/07/2024</a:t>
            </a:fld>
            <a:endParaRPr lang="en-GB"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16131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982547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EC2ED1-CD7C-40D2-BE67-B885796E00F7}" type="datetime1">
              <a:rPr lang="en-GB" smtClean="0"/>
              <a:pPr>
                <a:defRPr/>
              </a:pPr>
              <a:t>03/07/2024</a:t>
            </a:fld>
            <a:endParaRPr lang="en-GB"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9250094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B0B5A-8AB7-411C-963D-BC203B7CB47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DF21E2-36CA-493C-96BF-49E7DC654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31B34E-112C-4CF0-A125-A0DBE531DD0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788F9-01E7-4060-9C2D-B3A35BC47367}" type="datetimeFigureOut">
              <a:rPr lang="en-GB" smtClean="0"/>
              <a:t>03/07/2024</a:t>
            </a:fld>
            <a:endParaRPr lang="en-GB"/>
          </a:p>
        </p:txBody>
      </p:sp>
      <p:sp>
        <p:nvSpPr>
          <p:cNvPr id="5" name="Footer Placeholder 4">
            <a:extLst>
              <a:ext uri="{FF2B5EF4-FFF2-40B4-BE49-F238E27FC236}">
                <a16:creationId xmlns:a16="http://schemas.microsoft.com/office/drawing/2014/main" id="{222988E2-A845-4CA8-8C89-9126BC7B6BA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BCE25C-CC6C-4AEE-B7A2-ADD0289A475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4A619-10FC-45C8-A24A-9F9C2C34C469}" type="slidenum">
              <a:rPr lang="en-GB" smtClean="0"/>
              <a:t>‹#›</a:t>
            </a:fld>
            <a:endParaRPr lang="en-GB"/>
          </a:p>
        </p:txBody>
      </p:sp>
    </p:spTree>
    <p:extLst>
      <p:ext uri="{BB962C8B-B14F-4D97-AF65-F5344CB8AC3E}">
        <p14:creationId xmlns:p14="http://schemas.microsoft.com/office/powerpoint/2010/main" val="8024500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5E175-F083-4407-93D1-28C043C3D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26CBC7-3735-4CAE-AC77-F3F0D1D2C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1DC8C4-AE96-46B1-BFFA-6560FADFF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C17DF-6646-49E9-A543-305561E13D7B}" type="datetimeFigureOut">
              <a:rPr lang="en-GB" smtClean="0"/>
              <a:t>03/07/2024</a:t>
            </a:fld>
            <a:endParaRPr lang="en-GB"/>
          </a:p>
        </p:txBody>
      </p:sp>
      <p:sp>
        <p:nvSpPr>
          <p:cNvPr id="5" name="Footer Placeholder 4">
            <a:extLst>
              <a:ext uri="{FF2B5EF4-FFF2-40B4-BE49-F238E27FC236}">
                <a16:creationId xmlns:a16="http://schemas.microsoft.com/office/drawing/2014/main" id="{8E8DFC73-B495-48DA-8B01-62A21CEEC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D56329-277E-492A-BF23-258D86C39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5EA3E-8612-4919-80C4-A7F170A7AA07}" type="slidenum">
              <a:rPr lang="en-GB" smtClean="0"/>
              <a:t>‹#›</a:t>
            </a:fld>
            <a:endParaRPr lang="en-GB"/>
          </a:p>
        </p:txBody>
      </p:sp>
    </p:spTree>
    <p:extLst>
      <p:ext uri="{BB962C8B-B14F-4D97-AF65-F5344CB8AC3E}">
        <p14:creationId xmlns:p14="http://schemas.microsoft.com/office/powerpoint/2010/main" val="23689117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57E02-B5BD-473B-8E76-EE0638A85A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6DD925-E054-4548-8A95-2E1F6B311C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E0F6CD-DDA0-4719-92F5-FF6CF6FD566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386CB6-0034-4E51-9BB7-BAF15C1609AB}" type="datetimeFigureOut">
              <a:rPr lang="en-GB" smtClean="0"/>
              <a:t>03/07/2024</a:t>
            </a:fld>
            <a:endParaRPr lang="en-GB"/>
          </a:p>
        </p:txBody>
      </p:sp>
      <p:sp>
        <p:nvSpPr>
          <p:cNvPr id="5" name="Footer Placeholder 4">
            <a:extLst>
              <a:ext uri="{FF2B5EF4-FFF2-40B4-BE49-F238E27FC236}">
                <a16:creationId xmlns:a16="http://schemas.microsoft.com/office/drawing/2014/main" id="{86E3A61B-EAF0-42FF-8B27-3F1911FEA80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1DFB98-35DD-43A0-A5AC-083ABD38C9D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0A8FF3-8B9F-4B34-94A2-E06D20F9A647}" type="slidenum">
              <a:rPr lang="en-GB" smtClean="0"/>
              <a:t>‹#›</a:t>
            </a:fld>
            <a:endParaRPr lang="en-GB"/>
          </a:p>
        </p:txBody>
      </p:sp>
    </p:spTree>
    <p:extLst>
      <p:ext uri="{BB962C8B-B14F-4D97-AF65-F5344CB8AC3E}">
        <p14:creationId xmlns:p14="http://schemas.microsoft.com/office/powerpoint/2010/main" val="2922042239"/>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34EFCEB-01C9-4450-9B2C-1E7F8575038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7CF914D-163A-4A0C-9152-FA8FA4F8D6E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F2A601B-B83D-477A-8DC9-1E198279DD1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C7A68E89-F271-4785-9283-AB63C7F4BB92}" type="datetimeFigureOut">
              <a:rPr lang="en-US"/>
              <a:pPr>
                <a:defRPr/>
              </a:pPr>
              <a:t>7/3/2024</a:t>
            </a:fld>
            <a:endParaRPr lang="en-GB"/>
          </a:p>
        </p:txBody>
      </p:sp>
      <p:sp>
        <p:nvSpPr>
          <p:cNvPr id="5" name="Footer Placeholder 4">
            <a:extLst>
              <a:ext uri="{FF2B5EF4-FFF2-40B4-BE49-F238E27FC236}">
                <a16:creationId xmlns:a16="http://schemas.microsoft.com/office/drawing/2014/main" id="{6A954D7B-0699-40BD-B960-CB1B1C94541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DFF5B709-F759-44D8-A6EA-C2994390FF1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50E97DC-2A2D-472D-84E3-635E7F400AE5}" type="slidenum">
              <a:rPr lang="en-GB" altLang="en-US"/>
              <a:pPr/>
              <a:t>‹#›</a:t>
            </a:fld>
            <a:endParaRPr lang="en-GB" altLang="en-US"/>
          </a:p>
        </p:txBody>
      </p:sp>
    </p:spTree>
    <p:extLst>
      <p:ext uri="{BB962C8B-B14F-4D97-AF65-F5344CB8AC3E}">
        <p14:creationId xmlns:p14="http://schemas.microsoft.com/office/powerpoint/2010/main" val="137839631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diagramColors" Target="../diagrams/colors7.xml"/><Relationship Id="rId11" Type="http://schemas.openxmlformats.org/officeDocument/2006/relationships/image" Target="../media/image70.svg"/><Relationship Id="rId5" Type="http://schemas.openxmlformats.org/officeDocument/2006/relationships/diagramQuickStyle" Target="../diagrams/quickStyle7.xml"/><Relationship Id="rId10" Type="http://schemas.openxmlformats.org/officeDocument/2006/relationships/image" Target="../media/image69.png"/><Relationship Id="rId4" Type="http://schemas.openxmlformats.org/officeDocument/2006/relationships/diagramLayout" Target="../diagrams/layout7.xml"/><Relationship Id="rId9" Type="http://schemas.openxmlformats.org/officeDocument/2006/relationships/image" Target="../media/image68.sv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8" Type="http://schemas.openxmlformats.org/officeDocument/2006/relationships/hyperlink" Target="https://figshare.edgehill.ac.uk/articles/educational_resource/Generative_AI_in_assessment/24121182?file=42316902" TargetMode="External"/><Relationship Id="rId13" Type="http://schemas.openxmlformats.org/officeDocument/2006/relationships/hyperlink" Target="https://sally-brown.net/download/3496/" TargetMode="External"/><Relationship Id="rId3" Type="http://schemas.openxmlformats.org/officeDocument/2006/relationships/hyperlink" Target="https://sally-brown.net/download/3485/" TargetMode="External"/><Relationship Id="rId7" Type="http://schemas.openxmlformats.org/officeDocument/2006/relationships/hyperlink" Target="https://staff.napier.ac.uk/services/dlte/Documents/15%20Artificial%20Intelligence,%20Student%20Learning%20and%20Assessment%20Quick%20Guide.pdf" TargetMode="External"/><Relationship Id="rId12" Type="http://schemas.openxmlformats.org/officeDocument/2006/relationships/hyperlink" Target="https://sway.office.com/yQ2s0Bm3ILkWtGll?ref=Link" TargetMode="External"/><Relationship Id="rId2" Type="http://schemas.openxmlformats.org/officeDocument/2006/relationships/hyperlink" Target="https://lydia-arnold.com/2022/11/14/expanded-assessment-top-trumps/" TargetMode="External"/><Relationship Id="rId16" Type="http://schemas.openxmlformats.org/officeDocument/2006/relationships/hyperlink" Target="https://www.ucl.ac.uk/students/exams-and-assessments/assessment-success-guide/engaging-ai-your-education-and-assessment" TargetMode="External"/><Relationship Id="rId1" Type="http://schemas.openxmlformats.org/officeDocument/2006/relationships/slideLayout" Target="../slideLayouts/slideLayout57.xml"/><Relationship Id="rId6" Type="http://schemas.openxmlformats.org/officeDocument/2006/relationships/hyperlink" Target="https://lta.hw.ac.uk/wp-content/uploads/WWG_Addressing-cheating-by-balancing-academic-integrity-and-assessment-security.pdf" TargetMode="External"/><Relationship Id="rId11" Type="http://schemas.openxmlformats.org/officeDocument/2006/relationships/hyperlink" Target="https://repository.jisc.ac.uk/9234/1/assessment-ideas-for-an-ai-enabled-world.pptx" TargetMode="External"/><Relationship Id="rId5" Type="http://schemas.openxmlformats.org/officeDocument/2006/relationships/hyperlink" Target="https://www.maynoothuniversity.ie/centre-teaching-and-learning/ctl-projects/assess-success" TargetMode="External"/><Relationship Id="rId15" Type="http://schemas.openxmlformats.org/officeDocument/2006/relationships/hyperlink" Target="about:blank" TargetMode="External"/><Relationship Id="rId10" Type="http://schemas.openxmlformats.org/officeDocument/2006/relationships/hyperlink" Target="https://beta.jisc.ac.uk/innovation/national-centre-for-ai" TargetMode="External"/><Relationship Id="rId4" Type="http://schemas.openxmlformats.org/officeDocument/2006/relationships/hyperlink" Target="https://sally-brown.net/kay-sambell-and-sally-brown-covid-19-assessment-collection/" TargetMode="External"/><Relationship Id="rId9" Type="http://schemas.openxmlformats.org/officeDocument/2006/relationships/hyperlink" Target="https://www.bradford.ac.uk/pass/" TargetMode="External"/><Relationship Id="rId14" Type="http://schemas.openxmlformats.org/officeDocument/2006/relationships/hyperlink" Target="https://lta.hw.ac.uk/resources/assessment-and-feedback/"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diberg.blog/2023/10/04/navigating-the-dissonances-of-authenticity-in-assessment-redefining-authentic-assessment-in-business-education-part-3/" TargetMode="Externa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hyperlink" Target="http://about:blank" TargetMode="Externa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sway.office.com/yQ2s0Bm3ILkWtGll?ref=Link" TargetMode="External"/><Relationship Id="rId2" Type="http://schemas.openxmlformats.org/officeDocument/2006/relationships/image" Target="../media/image119.png"/><Relationship Id="rId1" Type="http://schemas.openxmlformats.org/officeDocument/2006/relationships/slideLayout" Target="../slideLayouts/slideLayout6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32.png"/><Relationship Id="rId2" Type="http://schemas.openxmlformats.org/officeDocument/2006/relationships/diagramData" Target="../diagrams/data13.xml"/><Relationship Id="rId1" Type="http://schemas.openxmlformats.org/officeDocument/2006/relationships/slideLayout" Target="../slideLayouts/slideLayout5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BC4E8-1521-CFC5-6DA9-37BF28510EE4}"/>
              </a:ext>
            </a:extLst>
          </p:cNvPr>
          <p:cNvSpPr>
            <a:spLocks noGrp="1"/>
          </p:cNvSpPr>
          <p:nvPr>
            <p:ph type="title"/>
          </p:nvPr>
        </p:nvSpPr>
        <p:spPr>
          <a:xfrm>
            <a:off x="761799" y="1199850"/>
            <a:ext cx="5334197" cy="1708242"/>
          </a:xfrm>
        </p:spPr>
        <p:txBody>
          <a:bodyPr anchor="ctr">
            <a:normAutofit fontScale="90000"/>
          </a:bodyPr>
          <a:lstStyle/>
          <a:p>
            <a:pPr algn="ctr"/>
            <a:r>
              <a:rPr lang="en-GB" sz="1900" b="1" dirty="0">
                <a:effectLst/>
                <a:latin typeface="Calibri" panose="020F0502020204030204" pitchFamily="34" charset="0"/>
                <a:ea typeface="Times New Roman" panose="02020603050405020304" pitchFamily="18" charset="0"/>
                <a:cs typeface="Calibri" panose="020F0502020204030204" pitchFamily="34" charset="0"/>
              </a:rPr>
              <a:t> </a:t>
            </a:r>
            <a:r>
              <a:rPr lang="en-GB" sz="3200" b="1" dirty="0">
                <a:effectLst/>
                <a:latin typeface="Calibri" panose="020F0502020204030204" pitchFamily="34" charset="0"/>
                <a:ea typeface="Calibri" panose="020F0502020204030204" pitchFamily="34" charset="0"/>
              </a:rPr>
              <a:t>Moving towards more authentic assessment design: making assessment work better for students. </a:t>
            </a:r>
            <a:br>
              <a:rPr lang="en-GB" sz="3200" b="1" dirty="0">
                <a:effectLst/>
                <a:latin typeface="Calibri" panose="020F0502020204030204" pitchFamily="34" charset="0"/>
                <a:ea typeface="Calibri" panose="020F0502020204030204" pitchFamily="34" charset="0"/>
              </a:rPr>
            </a:br>
            <a:br>
              <a:rPr lang="en-GB" sz="3200" b="1" i="0" dirty="0">
                <a:effectLst/>
                <a:latin typeface="Calibri" panose="020F0502020204030204" pitchFamily="34" charset="0"/>
              </a:rPr>
            </a:br>
            <a:r>
              <a:rPr lang="en-GB" sz="3200" b="1" i="0" dirty="0">
                <a:effectLst/>
                <a:latin typeface="Calibri" panose="020F0502020204030204" pitchFamily="34" charset="0"/>
              </a:rPr>
              <a:t> </a:t>
            </a:r>
            <a:r>
              <a:rPr lang="en-GB" sz="3200" dirty="0">
                <a:effectLst/>
                <a:latin typeface="Calibri" panose="020F0502020204030204" pitchFamily="34" charset="0"/>
                <a:ea typeface="Times New Roman" panose="02020603050405020304" pitchFamily="18" charset="0"/>
              </a:rPr>
              <a:t>A keynote for the University of Cumbria’s Learning &amp; Teaching conference</a:t>
            </a:r>
            <a:endParaRPr lang="en-GB" sz="3200" dirty="0"/>
          </a:p>
        </p:txBody>
      </p:sp>
      <p:sp>
        <p:nvSpPr>
          <p:cNvPr id="9" name="Content Placeholder 8">
            <a:extLst>
              <a:ext uri="{FF2B5EF4-FFF2-40B4-BE49-F238E27FC236}">
                <a16:creationId xmlns:a16="http://schemas.microsoft.com/office/drawing/2014/main" id="{BBC05983-C930-A7BE-6DEA-355EB32533EA}"/>
              </a:ext>
            </a:extLst>
          </p:cNvPr>
          <p:cNvSpPr>
            <a:spLocks noGrp="1"/>
          </p:cNvSpPr>
          <p:nvPr>
            <p:ph idx="1"/>
          </p:nvPr>
        </p:nvSpPr>
        <p:spPr>
          <a:xfrm>
            <a:off x="761798" y="4238047"/>
            <a:ext cx="5334197" cy="2612459"/>
          </a:xfrm>
        </p:spPr>
        <p:txBody>
          <a:bodyPr anchor="ctr">
            <a:normAutofit/>
          </a:bodyPr>
          <a:lstStyle/>
          <a:p>
            <a:pPr marL="0" indent="0" algn="ctr">
              <a:buNone/>
            </a:pPr>
            <a:r>
              <a:rPr lang="en-GB" sz="3200" b="1" dirty="0"/>
              <a:t>Sally Brown </a:t>
            </a:r>
          </a:p>
          <a:p>
            <a:pPr marL="0" indent="0" algn="ctr">
              <a:buNone/>
            </a:pPr>
            <a:r>
              <a:rPr lang="en-GB" sz="3200" b="1" dirty="0"/>
              <a:t>and Kay Sambell</a:t>
            </a:r>
          </a:p>
          <a:p>
            <a:pPr marL="0" indent="0" algn="ctr">
              <a:buNone/>
            </a:pPr>
            <a:endParaRPr lang="en-GB" sz="3200" b="1" dirty="0"/>
          </a:p>
          <a:p>
            <a:pPr marL="0" indent="0" algn="ctr">
              <a:buNone/>
            </a:pPr>
            <a:r>
              <a:rPr lang="en-US" sz="2000" dirty="0"/>
              <a:t>Lancaster campus, June 12</a:t>
            </a:r>
            <a:r>
              <a:rPr lang="en-US" sz="2000" baseline="30000" dirty="0"/>
              <a:t>th</a:t>
            </a:r>
            <a:r>
              <a:rPr lang="en-US" sz="2000" dirty="0"/>
              <a:t> 2024</a:t>
            </a:r>
          </a:p>
          <a:p>
            <a:pPr marL="0" indent="0">
              <a:buNone/>
            </a:pPr>
            <a:endParaRPr lang="en-US" sz="2000" dirty="0"/>
          </a:p>
        </p:txBody>
      </p:sp>
      <p:pic>
        <p:nvPicPr>
          <p:cNvPr id="1028" name="Picture 4">
            <a:extLst>
              <a:ext uri="{FF2B5EF4-FFF2-40B4-BE49-F238E27FC236}">
                <a16:creationId xmlns:a16="http://schemas.microsoft.com/office/drawing/2014/main" id="{3865A900-BB42-BE07-382F-2214DDFD1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80" r="8656"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17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A06AFF2-0E94-E924-5810-38EA02A5381C}"/>
              </a:ext>
            </a:extLst>
          </p:cNvPr>
          <p:cNvSpPr>
            <a:spLocks noGrp="1"/>
          </p:cNvSpPr>
          <p:nvPr>
            <p:ph type="title"/>
          </p:nvPr>
        </p:nvSpPr>
        <p:spPr>
          <a:xfrm>
            <a:off x="572493" y="238540"/>
            <a:ext cx="11018520" cy="1231344"/>
          </a:xfrm>
        </p:spPr>
        <p:txBody>
          <a:bodyPr anchor="b">
            <a:normAutofit fontScale="90000"/>
          </a:bodyPr>
          <a:lstStyle/>
          <a:p>
            <a:r>
              <a:rPr lang="en-GB" sz="5400" b="1" dirty="0"/>
              <a:t>What do students learn from doing exams?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D96EC90-960E-9175-A4C8-3D433A2463DA}"/>
              </a:ext>
            </a:extLst>
          </p:cNvPr>
          <p:cNvSpPr>
            <a:spLocks noGrp="1"/>
          </p:cNvSpPr>
          <p:nvPr>
            <p:ph idx="1"/>
          </p:nvPr>
        </p:nvSpPr>
        <p:spPr>
          <a:xfrm>
            <a:off x="166255" y="1911493"/>
            <a:ext cx="7008918" cy="4845923"/>
          </a:xfrm>
        </p:spPr>
        <p:txBody>
          <a:bodyPr anchor="t">
            <a:normAutofit fontScale="85000" lnSpcReduction="20000"/>
          </a:bodyPr>
          <a:lstStyle/>
          <a:p>
            <a:r>
              <a:rPr lang="en-GB" sz="3100" b="1" dirty="0">
                <a:solidFill>
                  <a:srgbClr val="303030"/>
                </a:solidFill>
                <a:effectLst/>
                <a:latin typeface="PT Sans" panose="020B0503020203020204" pitchFamily="34" charset="0"/>
                <a:ea typeface="Calibri" panose="020F0502020204030204" pitchFamily="34" charset="0"/>
                <a:cs typeface="Times New Roman" panose="02020603050405020304" pitchFamily="18" charset="0"/>
              </a:rPr>
              <a:t>Designing Assessment </a:t>
            </a:r>
            <a:r>
              <a:rPr lang="en-GB" sz="3100" b="1" i="1" dirty="0">
                <a:solidFill>
                  <a:srgbClr val="303030"/>
                </a:solidFill>
                <a:effectLst/>
                <a:latin typeface="PT Sans" panose="020B0503020203020204" pitchFamily="34" charset="0"/>
                <a:ea typeface="Calibri" panose="020F0502020204030204" pitchFamily="34" charset="0"/>
                <a:cs typeface="Times New Roman" panose="02020603050405020304" pitchFamily="18" charset="0"/>
              </a:rPr>
              <a:t>for</a:t>
            </a:r>
            <a:r>
              <a:rPr lang="en-GB" sz="3100" b="1" dirty="0">
                <a:solidFill>
                  <a:srgbClr val="303030"/>
                </a:solidFill>
                <a:effectLst/>
                <a:latin typeface="PT Sans" panose="020B0503020203020204" pitchFamily="34" charset="0"/>
                <a:ea typeface="Calibri" panose="020F0502020204030204" pitchFamily="34" charset="0"/>
                <a:cs typeface="Times New Roman" panose="02020603050405020304" pitchFamily="18" charset="0"/>
              </a:rPr>
              <a:t> learning means that students learn through the act of doing </a:t>
            </a:r>
            <a:r>
              <a:rPr lang="en-GB" sz="3100" b="1" dirty="0">
                <a:effectLst/>
                <a:latin typeface="PT Sans" panose="020B0503020203020204" pitchFamily="34" charset="0"/>
                <a:ea typeface="Calibri" panose="020F0502020204030204" pitchFamily="34" charset="0"/>
                <a:cs typeface="Times New Roman" panose="02020603050405020304" pitchFamily="18" charset="0"/>
              </a:rPr>
              <a:t>assessment, and we typically want HE to emphasise critical thinking, reflective practice and creativity. But many exams </a:t>
            </a:r>
            <a:r>
              <a:rPr lang="en-GB" sz="3100" b="1" dirty="0">
                <a:latin typeface="PT Sans" panose="020B0503020203020204" pitchFamily="34" charset="0"/>
                <a:ea typeface="Calibri" panose="020F0502020204030204" pitchFamily="34" charset="0"/>
                <a:cs typeface="Times New Roman" panose="02020603050405020304" pitchFamily="18" charset="0"/>
              </a:rPr>
              <a:t>are </a:t>
            </a:r>
            <a:r>
              <a:rPr lang="en-GB" sz="3100" b="1" dirty="0">
                <a:effectLst/>
                <a:latin typeface="PT Sans" panose="020B0503020203020204" pitchFamily="34" charset="0"/>
                <a:ea typeface="Calibri" panose="020F0502020204030204" pitchFamily="34" charset="0"/>
                <a:cs typeface="Times New Roman" panose="02020603050405020304" pitchFamily="18" charset="0"/>
              </a:rPr>
              <a:t>out of kilter with this, so time-constrained, invigilated in-person exams often inadvertently place emphasis on practices like rote learning, memorisation and recall. </a:t>
            </a:r>
          </a:p>
          <a:p>
            <a:r>
              <a:rPr lang="en-GB" sz="3100" b="1" dirty="0">
                <a:latin typeface="PT Sans" panose="020B0503020203020204" pitchFamily="34" charset="0"/>
                <a:ea typeface="Calibri" panose="020F0502020204030204" pitchFamily="34" charset="0"/>
                <a:cs typeface="Times New Roman" panose="02020603050405020304" pitchFamily="18" charset="0"/>
              </a:rPr>
              <a:t>Instead we</a:t>
            </a:r>
            <a:r>
              <a:rPr lang="en-GB" sz="3100" b="1" dirty="0">
                <a:effectLst/>
                <a:latin typeface="PT Sans" panose="020B0503020203020204" pitchFamily="34" charset="0"/>
                <a:ea typeface="Calibri" panose="020F0502020204030204" pitchFamily="34" charset="0"/>
                <a:cs typeface="Times New Roman" panose="02020603050405020304" pitchFamily="18" charset="0"/>
              </a:rPr>
              <a:t> might:</a:t>
            </a:r>
          </a:p>
          <a:p>
            <a:pPr lvl="1"/>
            <a:r>
              <a:rPr lang="en-GB" sz="2700" b="1" kern="100" dirty="0">
                <a:effectLst/>
                <a:latin typeface="Calibri" panose="020F0502020204030204" pitchFamily="34" charset="0"/>
                <a:ea typeface="Calibri" panose="020F0502020204030204" pitchFamily="34" charset="0"/>
                <a:cs typeface="Times New Roman" panose="02020603050405020304" pitchFamily="18" charset="0"/>
              </a:rPr>
              <a:t>Reduce how much of the overall assessment diet exams form</a:t>
            </a:r>
          </a:p>
          <a:p>
            <a:pPr lvl="1"/>
            <a:r>
              <a:rPr lang="en-GB" sz="2700" b="1" kern="100" dirty="0">
                <a:effectLst/>
                <a:latin typeface="Calibri" panose="020F0502020204030204" pitchFamily="34" charset="0"/>
                <a:ea typeface="Calibri" panose="020F0502020204030204" pitchFamily="34" charset="0"/>
                <a:cs typeface="Times New Roman" panose="02020603050405020304" pitchFamily="18" charset="0"/>
              </a:rPr>
              <a:t>When we do choose to use them- we need to think about how we are going to repurpose them to make them more worthwhile.</a:t>
            </a:r>
            <a:r>
              <a:rPr kumimoji="0" lang="en-GB" sz="1600" b="1" i="0" u="none" strike="noStrike" kern="100" cap="none" spc="0" normalizeH="0" baseline="0" noProof="0" dirty="0">
                <a:ln>
                  <a:noFill/>
                </a:ln>
                <a:effectLst/>
                <a:uLnTx/>
                <a:uFillTx/>
                <a:latin typeface="Calibri" panose="020F0502020204030204" pitchFamily="34" charset="0"/>
                <a:ea typeface="+mn-ea"/>
                <a:cs typeface="Times New Roman" panose="02020603050405020304" pitchFamily="18" charset="0"/>
              </a:rPr>
              <a:t> </a:t>
            </a:r>
          </a:p>
          <a:p>
            <a:pPr marL="457200" lvl="1" indent="0">
              <a:buNone/>
            </a:pPr>
            <a:endParaRPr kumimoji="0" lang="en-GB" sz="2000" b="1" i="0" u="none" strike="noStrike" kern="100" cap="none" spc="0" normalizeH="0" baseline="0" noProof="0" dirty="0">
              <a:ln>
                <a:noFill/>
              </a:ln>
              <a:solidFill>
                <a:prstClr val="black"/>
              </a:solidFill>
              <a:effectLst/>
              <a:uLnTx/>
              <a:uFillTx/>
              <a:latin typeface="PT Sans" panose="020B0503020203020204" pitchFamily="34" charset="0"/>
              <a:ea typeface="+mn-ea"/>
              <a:cs typeface="Times New Roman" panose="02020603050405020304" pitchFamily="18" charset="0"/>
            </a:endParaRPr>
          </a:p>
          <a:p>
            <a:endParaRPr lang="en-GB" sz="3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p:txBody>
      </p:sp>
      <p:pic>
        <p:nvPicPr>
          <p:cNvPr id="4" name="Content Placeholder 3">
            <a:extLst>
              <a:ext uri="{FF2B5EF4-FFF2-40B4-BE49-F238E27FC236}">
                <a16:creationId xmlns:a16="http://schemas.microsoft.com/office/drawing/2014/main" id="{042BAECA-1D76-D0C2-3EEB-C61DCC06A360}"/>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t="10893" b="10893"/>
          <a:stretch/>
        </p:blipFill>
        <p:spPr>
          <a:xfrm>
            <a:off x="8093685" y="1786720"/>
            <a:ext cx="3013547" cy="2357028"/>
          </a:xfrm>
          <a:prstGeom prst="rect">
            <a:avLst/>
          </a:prstGeom>
        </p:spPr>
      </p:pic>
      <p:sp>
        <p:nvSpPr>
          <p:cNvPr id="2" name="TextBox 1">
            <a:extLst>
              <a:ext uri="{FF2B5EF4-FFF2-40B4-BE49-F238E27FC236}">
                <a16:creationId xmlns:a16="http://schemas.microsoft.com/office/drawing/2014/main" id="{94482892-DD89-9870-8655-A0A242D9A5CD}"/>
              </a:ext>
            </a:extLst>
          </p:cNvPr>
          <p:cNvSpPr txBox="1"/>
          <p:nvPr/>
        </p:nvSpPr>
        <p:spPr>
          <a:xfrm>
            <a:off x="7175173" y="4230636"/>
            <a:ext cx="4850572" cy="2308324"/>
          </a:xfrm>
          <a:custGeom>
            <a:avLst/>
            <a:gdLst>
              <a:gd name="connsiteX0" fmla="*/ 0 w 4850572"/>
              <a:gd name="connsiteY0" fmla="*/ 0 h 2308324"/>
              <a:gd name="connsiteX1" fmla="*/ 490447 w 4850572"/>
              <a:gd name="connsiteY1" fmla="*/ 0 h 2308324"/>
              <a:gd name="connsiteX2" fmla="*/ 1029399 w 4850572"/>
              <a:gd name="connsiteY2" fmla="*/ 0 h 2308324"/>
              <a:gd name="connsiteX3" fmla="*/ 1519846 w 4850572"/>
              <a:gd name="connsiteY3" fmla="*/ 0 h 2308324"/>
              <a:gd name="connsiteX4" fmla="*/ 2010293 w 4850572"/>
              <a:gd name="connsiteY4" fmla="*/ 0 h 2308324"/>
              <a:gd name="connsiteX5" fmla="*/ 2403728 w 4850572"/>
              <a:gd name="connsiteY5" fmla="*/ 0 h 2308324"/>
              <a:gd name="connsiteX6" fmla="*/ 2845669 w 4850572"/>
              <a:gd name="connsiteY6" fmla="*/ 0 h 2308324"/>
              <a:gd name="connsiteX7" fmla="*/ 3239104 w 4850572"/>
              <a:gd name="connsiteY7" fmla="*/ 0 h 2308324"/>
              <a:gd name="connsiteX8" fmla="*/ 3875068 w 4850572"/>
              <a:gd name="connsiteY8" fmla="*/ 0 h 2308324"/>
              <a:gd name="connsiteX9" fmla="*/ 4850572 w 4850572"/>
              <a:gd name="connsiteY9" fmla="*/ 0 h 2308324"/>
              <a:gd name="connsiteX10" fmla="*/ 4850572 w 4850572"/>
              <a:gd name="connsiteY10" fmla="*/ 623247 h 2308324"/>
              <a:gd name="connsiteX11" fmla="*/ 4850572 w 4850572"/>
              <a:gd name="connsiteY11" fmla="*/ 1154162 h 2308324"/>
              <a:gd name="connsiteX12" fmla="*/ 4850572 w 4850572"/>
              <a:gd name="connsiteY12" fmla="*/ 1754326 h 2308324"/>
              <a:gd name="connsiteX13" fmla="*/ 4850572 w 4850572"/>
              <a:gd name="connsiteY13" fmla="*/ 2308324 h 2308324"/>
              <a:gd name="connsiteX14" fmla="*/ 4263114 w 4850572"/>
              <a:gd name="connsiteY14" fmla="*/ 2308324 h 2308324"/>
              <a:gd name="connsiteX15" fmla="*/ 3724161 w 4850572"/>
              <a:gd name="connsiteY15" fmla="*/ 2308324 h 2308324"/>
              <a:gd name="connsiteX16" fmla="*/ 3330726 w 4850572"/>
              <a:gd name="connsiteY16" fmla="*/ 2308324 h 2308324"/>
              <a:gd name="connsiteX17" fmla="*/ 2694762 w 4850572"/>
              <a:gd name="connsiteY17" fmla="*/ 2308324 h 2308324"/>
              <a:gd name="connsiteX18" fmla="*/ 2155810 w 4850572"/>
              <a:gd name="connsiteY18" fmla="*/ 2308324 h 2308324"/>
              <a:gd name="connsiteX19" fmla="*/ 1713869 w 4850572"/>
              <a:gd name="connsiteY19" fmla="*/ 2308324 h 2308324"/>
              <a:gd name="connsiteX20" fmla="*/ 1077905 w 4850572"/>
              <a:gd name="connsiteY20" fmla="*/ 2308324 h 2308324"/>
              <a:gd name="connsiteX21" fmla="*/ 538952 w 4850572"/>
              <a:gd name="connsiteY21" fmla="*/ 2308324 h 2308324"/>
              <a:gd name="connsiteX22" fmla="*/ 0 w 4850572"/>
              <a:gd name="connsiteY22" fmla="*/ 2308324 h 2308324"/>
              <a:gd name="connsiteX23" fmla="*/ 0 w 4850572"/>
              <a:gd name="connsiteY23" fmla="*/ 1800493 h 2308324"/>
              <a:gd name="connsiteX24" fmla="*/ 0 w 4850572"/>
              <a:gd name="connsiteY24" fmla="*/ 1177245 h 2308324"/>
              <a:gd name="connsiteX25" fmla="*/ 0 w 4850572"/>
              <a:gd name="connsiteY25" fmla="*/ 623247 h 2308324"/>
              <a:gd name="connsiteX26" fmla="*/ 0 w 4850572"/>
              <a:gd name="connsiteY2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572" h="2308324" extrusionOk="0">
                <a:moveTo>
                  <a:pt x="0" y="0"/>
                </a:moveTo>
                <a:cubicBezTo>
                  <a:pt x="191447" y="-913"/>
                  <a:pt x="381419" y="33872"/>
                  <a:pt x="490447" y="0"/>
                </a:cubicBezTo>
                <a:cubicBezTo>
                  <a:pt x="599475" y="-33872"/>
                  <a:pt x="825673" y="23798"/>
                  <a:pt x="1029399" y="0"/>
                </a:cubicBezTo>
                <a:cubicBezTo>
                  <a:pt x="1233125" y="-23798"/>
                  <a:pt x="1352353" y="12493"/>
                  <a:pt x="1519846" y="0"/>
                </a:cubicBezTo>
                <a:cubicBezTo>
                  <a:pt x="1687339" y="-12493"/>
                  <a:pt x="1830722" y="20632"/>
                  <a:pt x="2010293" y="0"/>
                </a:cubicBezTo>
                <a:cubicBezTo>
                  <a:pt x="2189864" y="-20632"/>
                  <a:pt x="2229452" y="34998"/>
                  <a:pt x="2403728" y="0"/>
                </a:cubicBezTo>
                <a:cubicBezTo>
                  <a:pt x="2578004" y="-34998"/>
                  <a:pt x="2659318" y="33450"/>
                  <a:pt x="2845669" y="0"/>
                </a:cubicBezTo>
                <a:cubicBezTo>
                  <a:pt x="3032020" y="-33450"/>
                  <a:pt x="3100131" y="23440"/>
                  <a:pt x="3239104" y="0"/>
                </a:cubicBezTo>
                <a:cubicBezTo>
                  <a:pt x="3378077" y="-23440"/>
                  <a:pt x="3569351" y="70717"/>
                  <a:pt x="3875068" y="0"/>
                </a:cubicBezTo>
                <a:cubicBezTo>
                  <a:pt x="4180785" y="-70717"/>
                  <a:pt x="4458996" y="63564"/>
                  <a:pt x="4850572" y="0"/>
                </a:cubicBezTo>
                <a:cubicBezTo>
                  <a:pt x="4869522" y="213454"/>
                  <a:pt x="4780895" y="363880"/>
                  <a:pt x="4850572" y="623247"/>
                </a:cubicBezTo>
                <a:cubicBezTo>
                  <a:pt x="4920249" y="882614"/>
                  <a:pt x="4819249" y="1014227"/>
                  <a:pt x="4850572" y="1154162"/>
                </a:cubicBezTo>
                <a:cubicBezTo>
                  <a:pt x="4881895" y="1294098"/>
                  <a:pt x="4849857" y="1482698"/>
                  <a:pt x="4850572" y="1754326"/>
                </a:cubicBezTo>
                <a:cubicBezTo>
                  <a:pt x="4851287" y="2025954"/>
                  <a:pt x="4828276" y="2054859"/>
                  <a:pt x="4850572" y="2308324"/>
                </a:cubicBezTo>
                <a:cubicBezTo>
                  <a:pt x="4623479" y="2353873"/>
                  <a:pt x="4435376" y="2293632"/>
                  <a:pt x="4263114" y="2308324"/>
                </a:cubicBezTo>
                <a:cubicBezTo>
                  <a:pt x="4090852" y="2323016"/>
                  <a:pt x="3939403" y="2263978"/>
                  <a:pt x="3724161" y="2308324"/>
                </a:cubicBezTo>
                <a:cubicBezTo>
                  <a:pt x="3508919" y="2352670"/>
                  <a:pt x="3411964" y="2306459"/>
                  <a:pt x="3330726" y="2308324"/>
                </a:cubicBezTo>
                <a:cubicBezTo>
                  <a:pt x="3249488" y="2310189"/>
                  <a:pt x="2970876" y="2283849"/>
                  <a:pt x="2694762" y="2308324"/>
                </a:cubicBezTo>
                <a:cubicBezTo>
                  <a:pt x="2418648" y="2332799"/>
                  <a:pt x="2393149" y="2245048"/>
                  <a:pt x="2155810" y="2308324"/>
                </a:cubicBezTo>
                <a:cubicBezTo>
                  <a:pt x="1918471" y="2371600"/>
                  <a:pt x="1833304" y="2261108"/>
                  <a:pt x="1713869" y="2308324"/>
                </a:cubicBezTo>
                <a:cubicBezTo>
                  <a:pt x="1594434" y="2355540"/>
                  <a:pt x="1331098" y="2282239"/>
                  <a:pt x="1077905" y="2308324"/>
                </a:cubicBezTo>
                <a:cubicBezTo>
                  <a:pt x="824712" y="2334409"/>
                  <a:pt x="675329" y="2290145"/>
                  <a:pt x="538952" y="2308324"/>
                </a:cubicBezTo>
                <a:cubicBezTo>
                  <a:pt x="402575" y="2326503"/>
                  <a:pt x="249673" y="2258192"/>
                  <a:pt x="0" y="2308324"/>
                </a:cubicBezTo>
                <a:cubicBezTo>
                  <a:pt x="-36433" y="2196204"/>
                  <a:pt x="55064" y="1934772"/>
                  <a:pt x="0" y="1800493"/>
                </a:cubicBezTo>
                <a:cubicBezTo>
                  <a:pt x="-55064" y="1666214"/>
                  <a:pt x="48335" y="1360787"/>
                  <a:pt x="0" y="1177245"/>
                </a:cubicBezTo>
                <a:cubicBezTo>
                  <a:pt x="-48335" y="993703"/>
                  <a:pt x="24330" y="850072"/>
                  <a:pt x="0" y="623247"/>
                </a:cubicBezTo>
                <a:cubicBezTo>
                  <a:pt x="-24330" y="396422"/>
                  <a:pt x="26243" y="255410"/>
                  <a:pt x="0" y="0"/>
                </a:cubicBezTo>
                <a:close/>
              </a:path>
            </a:pathLst>
          </a:custGeom>
          <a:noFill/>
          <a:ln w="38100">
            <a:solidFill>
              <a:schemeClr val="accent2">
                <a:lumMod val="60000"/>
                <a:lumOff val="40000"/>
              </a:schemeClr>
            </a:solidFill>
            <a:extLst>
              <a:ext uri="{C807C97D-BFC1-408E-A445-0C87EB9F89A2}">
                <ask:lineSketchStyleProps xmlns:ask="http://schemas.microsoft.com/office/drawing/2018/sketchyshapes" sd="1660082848">
                  <a:prstGeom prst="rect">
                    <a:avLst/>
                  </a:prstGeom>
                  <ask:type>
                    <ask:lineSketchScribble/>
                  </ask:type>
                </ask:lineSketchStyleProps>
              </a:ext>
            </a:extLst>
          </a:ln>
        </p:spPr>
        <p:txBody>
          <a:bodyPr wrap="square" rtlCol="0">
            <a:spAutoFit/>
          </a:bodyPr>
          <a:lstStyle/>
          <a:p>
            <a:pPr lvl="1"/>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An important step is to think very clearly about encouraging students to apply knowledge. </a:t>
            </a:r>
          </a:p>
          <a:p>
            <a:pPr lvl="1"/>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We can try things </a:t>
            </a:r>
            <a:r>
              <a:rPr kumimoji="0" lang="en-GB" sz="2400" b="1" i="0" u="none" strike="noStrike" kern="100" cap="none" spc="0" normalizeH="0" baseline="0" noProof="0" dirty="0">
                <a:ln>
                  <a:noFill/>
                </a:ln>
                <a:effectLst/>
                <a:uLnTx/>
                <a:uFillTx/>
                <a:latin typeface="Calibri" panose="020F0502020204030204" pitchFamily="34" charset="0"/>
                <a:ea typeface="+mn-ea"/>
                <a:cs typeface="Times New Roman" panose="02020603050405020304" pitchFamily="18" charset="0"/>
              </a:rPr>
              <a:t>like open book exams, in-tray exams, or 2 stage exams. </a:t>
            </a:r>
            <a:r>
              <a:rPr kumimoji="0" lang="en-GB" sz="1600" b="1" i="0" u="none" strike="noStrike" kern="100" cap="none" spc="0" normalizeH="0" baseline="0" noProof="0" dirty="0">
                <a:ln>
                  <a:noFill/>
                </a:ln>
                <a:effectLst/>
                <a:uLnTx/>
                <a:uFillTx/>
                <a:latin typeface="Calibri" panose="020F0502020204030204" pitchFamily="34" charset="0"/>
                <a:ea typeface="+mn-ea"/>
                <a:cs typeface="Times New Roman" panose="02020603050405020304" pitchFamily="18" charset="0"/>
              </a:rPr>
              <a:t>(e.g. see Sa</a:t>
            </a: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mbell &amp; Brown, </a:t>
            </a:r>
            <a:r>
              <a:rPr kumimoji="0" lang="en-GB" sz="1600" b="1" i="0" u="none" strike="noStrike" kern="1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n.d</a:t>
            </a: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HWU)</a:t>
            </a:r>
            <a:endParaRPr lang="en-GB" sz="1600" dirty="0"/>
          </a:p>
        </p:txBody>
      </p:sp>
      <p:cxnSp>
        <p:nvCxnSpPr>
          <p:cNvPr id="10" name="Connector: Curved 9">
            <a:extLst>
              <a:ext uri="{FF2B5EF4-FFF2-40B4-BE49-F238E27FC236}">
                <a16:creationId xmlns:a16="http://schemas.microsoft.com/office/drawing/2014/main" id="{450223DC-0800-C61E-E807-EBD1E230958D}"/>
              </a:ext>
            </a:extLst>
          </p:cNvPr>
          <p:cNvCxnSpPr>
            <a:cxnSpLocks/>
          </p:cNvCxnSpPr>
          <p:nvPr/>
        </p:nvCxnSpPr>
        <p:spPr>
          <a:xfrm>
            <a:off x="5086350" y="6057900"/>
            <a:ext cx="1925616" cy="377190"/>
          </a:xfrm>
          <a:prstGeom prst="curvedConnector3">
            <a:avLst>
              <a:gd name="adj1" fmla="val 50000"/>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7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35BE9E-5565-4024-24E5-DA174B515BFB}"/>
              </a:ext>
            </a:extLst>
          </p:cNvPr>
          <p:cNvPicPr>
            <a:picLocks noChangeAspect="1"/>
          </p:cNvPicPr>
          <p:nvPr/>
        </p:nvPicPr>
        <p:blipFill>
          <a:blip r:embed="rId3"/>
          <a:stretch>
            <a:fillRect/>
          </a:stretch>
        </p:blipFill>
        <p:spPr>
          <a:xfrm>
            <a:off x="4661941" y="3715949"/>
            <a:ext cx="7105338" cy="3233493"/>
          </a:xfrm>
          <a:prstGeom prst="rect">
            <a:avLst/>
          </a:prstGeom>
        </p:spPr>
      </p:pic>
      <p:sp>
        <p:nvSpPr>
          <p:cNvPr id="3" name="Content Placeholder 2">
            <a:extLst>
              <a:ext uri="{FF2B5EF4-FFF2-40B4-BE49-F238E27FC236}">
                <a16:creationId xmlns:a16="http://schemas.microsoft.com/office/drawing/2014/main" id="{0E2BA713-B516-FA24-1FF9-C102C2904A7B}"/>
              </a:ext>
            </a:extLst>
          </p:cNvPr>
          <p:cNvSpPr>
            <a:spLocks noGrp="1"/>
          </p:cNvSpPr>
          <p:nvPr>
            <p:ph idx="1"/>
          </p:nvPr>
        </p:nvSpPr>
        <p:spPr>
          <a:xfrm>
            <a:off x="539410" y="1525304"/>
            <a:ext cx="10814390" cy="4729903"/>
          </a:xfrm>
        </p:spPr>
        <p:txBody>
          <a:bodyPr/>
          <a:lstStyle/>
          <a:p>
            <a:pPr marL="0" indent="0">
              <a:buNone/>
            </a:pPr>
            <a:r>
              <a:rPr lang="en-US" dirty="0">
                <a:solidFill>
                  <a:prstClr val="black"/>
                </a:solidFill>
                <a:latin typeface="Calibri" panose="020F0502020204030204"/>
              </a:rPr>
              <a:t>Found that 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sing types of assessment that are more like the ‘real things’ that academics or professionals do in the field, and/or which they can see as having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relevance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future, generally engage students more meaningfully than tasks which rely on triggering a set response</a:t>
            </a:r>
            <a:r>
              <a:rPr lang="en-US" dirty="0">
                <a:solidFill>
                  <a:prstClr val="black"/>
                </a:solidFill>
                <a:latin typeface="Calibri" panose="020F0502020204030204"/>
              </a:rPr>
              <a:t> or give a sense of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going through the motions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(Sambell, McDowell and Brown, 1997; Sambell et al, 2013)</a:t>
            </a:r>
            <a:endParaRPr lang="en-GB" sz="1200" dirty="0"/>
          </a:p>
        </p:txBody>
      </p:sp>
      <p:pic>
        <p:nvPicPr>
          <p:cNvPr id="4" name="Picture 3">
            <a:extLst>
              <a:ext uri="{FF2B5EF4-FFF2-40B4-BE49-F238E27FC236}">
                <a16:creationId xmlns:a16="http://schemas.microsoft.com/office/drawing/2014/main" id="{21856B4E-D8BD-BDA1-DE08-187C8FEF1FAE}"/>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248880" y="3812011"/>
            <a:ext cx="4066069" cy="2846248"/>
          </a:xfrm>
          <a:prstGeom prst="rect">
            <a:avLst/>
          </a:prstGeom>
          <a:noFill/>
        </p:spPr>
      </p:pic>
      <p:sp>
        <p:nvSpPr>
          <p:cNvPr id="7" name="Title 6">
            <a:extLst>
              <a:ext uri="{FF2B5EF4-FFF2-40B4-BE49-F238E27FC236}">
                <a16:creationId xmlns:a16="http://schemas.microsoft.com/office/drawing/2014/main" id="{2154C92A-E5F8-D655-C22A-A989DAB51D69}"/>
              </a:ext>
            </a:extLst>
          </p:cNvPr>
          <p:cNvSpPr>
            <a:spLocks noGrp="1"/>
          </p:cNvSpPr>
          <p:nvPr>
            <p:ph type="title"/>
          </p:nvPr>
        </p:nvSpPr>
        <p:spPr>
          <a:xfrm>
            <a:off x="447304" y="199741"/>
            <a:ext cx="10906496" cy="1325563"/>
          </a:xfrm>
        </p:spPr>
        <p:txBody>
          <a:bodyPr/>
          <a:lstStyle/>
          <a:p>
            <a:r>
              <a:rPr lang="en-GB" b="1"/>
              <a:t>Our seminal research into the impact of assessment </a:t>
            </a:r>
          </a:p>
        </p:txBody>
      </p:sp>
      <p:pic>
        <p:nvPicPr>
          <p:cNvPr id="2" name="Picture 1">
            <a:extLst>
              <a:ext uri="{FF2B5EF4-FFF2-40B4-BE49-F238E27FC236}">
                <a16:creationId xmlns:a16="http://schemas.microsoft.com/office/drawing/2014/main" id="{8171C9CA-2DDF-38C1-207B-5836980DC741}"/>
              </a:ext>
            </a:extLst>
          </p:cNvPr>
          <p:cNvPicPr>
            <a:picLocks noChangeAspect="1"/>
          </p:cNvPicPr>
          <p:nvPr/>
        </p:nvPicPr>
        <p:blipFill>
          <a:blip r:embed="rId5"/>
          <a:stretch>
            <a:fillRect/>
          </a:stretch>
        </p:blipFill>
        <p:spPr>
          <a:xfrm>
            <a:off x="4515885" y="6212514"/>
            <a:ext cx="2542252" cy="323116"/>
          </a:xfrm>
          <a:prstGeom prst="rect">
            <a:avLst/>
          </a:prstGeom>
        </p:spPr>
      </p:pic>
    </p:spTree>
    <p:extLst>
      <p:ext uri="{BB962C8B-B14F-4D97-AF65-F5344CB8AC3E}">
        <p14:creationId xmlns:p14="http://schemas.microsoft.com/office/powerpoint/2010/main" val="415170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153E0A4-AF44-C357-C73E-B99C1B29FF52}"/>
              </a:ext>
            </a:extLst>
          </p:cNvPr>
          <p:cNvSpPr>
            <a:spLocks noGrp="1"/>
          </p:cNvSpPr>
          <p:nvPr>
            <p:ph type="title"/>
          </p:nvPr>
        </p:nvSpPr>
        <p:spPr>
          <a:xfrm>
            <a:off x="635000" y="640823"/>
            <a:ext cx="3418659" cy="5583148"/>
          </a:xfrm>
        </p:spPr>
        <p:txBody>
          <a:bodyPr anchor="ctr">
            <a:normAutofit/>
          </a:bodyPr>
          <a:lstStyle/>
          <a:p>
            <a:r>
              <a:rPr lang="en-US" sz="4600" b="1"/>
              <a:t>There are lots of </a:t>
            </a:r>
            <a:r>
              <a:rPr lang="en-US" sz="4600" b="1" kern="1200">
                <a:latin typeface="+mj-lt"/>
                <a:ea typeface="+mj-ea"/>
                <a:cs typeface="+mj-cs"/>
              </a:rPr>
              <a:t>alternative assessment </a:t>
            </a:r>
            <a:r>
              <a:rPr lang="en-US" sz="4600" b="1"/>
              <a:t>method</a:t>
            </a:r>
            <a:r>
              <a:rPr lang="en-US" sz="4600" b="1" kern="1200">
                <a:latin typeface="+mj-lt"/>
                <a:ea typeface="+mj-ea"/>
                <a:cs typeface="+mj-cs"/>
              </a:rPr>
              <a:t>s- might some be more learning-oriented? </a:t>
            </a:r>
            <a:endParaRPr lang="en-GB" sz="4600"/>
          </a:p>
        </p:txBody>
      </p:sp>
      <p:sp>
        <p:nvSpPr>
          <p:cNvPr id="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Content Placeholder 3">
            <a:extLst>
              <a:ext uri="{FF2B5EF4-FFF2-40B4-BE49-F238E27FC236}">
                <a16:creationId xmlns:a16="http://schemas.microsoft.com/office/drawing/2014/main" id="{1E85BCD8-66C9-34C6-56A3-4EF28AEC16A6}"/>
              </a:ext>
            </a:extLst>
          </p:cNvPr>
          <p:cNvGraphicFramePr>
            <a:graphicFrameLocks noGrp="1"/>
          </p:cNvGraphicFramePr>
          <p:nvPr>
            <p:ph idx="1"/>
            <p:extLst>
              <p:ext uri="{D42A27DB-BD31-4B8C-83A1-F6EECF244321}">
                <p14:modId xmlns:p14="http://schemas.microsoft.com/office/powerpoint/2010/main" val="90832584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F8DBB86-13CE-B5C5-25AC-7AE03FEF4812}"/>
              </a:ext>
            </a:extLst>
          </p:cNvPr>
          <p:cNvSpPr txBox="1"/>
          <p:nvPr/>
        </p:nvSpPr>
        <p:spPr>
          <a:xfrm>
            <a:off x="528122" y="6113571"/>
            <a:ext cx="11222037" cy="646331"/>
          </a:xfrm>
          <a:prstGeom prst="rect">
            <a:avLst/>
          </a:prstGeom>
          <a:noFill/>
          <a:ln>
            <a:solidFill>
              <a:schemeClr val="accent2"/>
            </a:solidFill>
          </a:ln>
        </p:spPr>
        <p:txBody>
          <a:bodyPr wrap="square" rtlCol="0">
            <a:spAutoFit/>
          </a:bodyPr>
          <a:lstStyle/>
          <a:p>
            <a:pPr lvl="0"/>
            <a:r>
              <a:rPr lang="en-US" b="1" i="1" dirty="0"/>
              <a:t>See Sambell and Brown 2020 </a:t>
            </a:r>
            <a:r>
              <a:rPr lang="en-GB" b="1" u="none" dirty="0">
                <a:latin typeface="Calibri" panose="020F0502020204030204" pitchFamily="34" charset="0"/>
                <a:ea typeface="Calibri" panose="020F0502020204030204" pitchFamily="34" charset="0"/>
                <a:cs typeface="Calibri" panose="020F0502020204030204" pitchFamily="34" charset="0"/>
              </a:rPr>
              <a:t>June 20 Changing Landscapes of Assessment;  Sambell &amp; Brown 2023 </a:t>
            </a:r>
            <a:r>
              <a:rPr lang="en-GB" b="1" i="0" dirty="0"/>
              <a:t>Choosing-and-using-fit-for-purpose-assessment-methods Heriot Watt University</a:t>
            </a:r>
            <a:endParaRPr lang="en-GB" dirty="0"/>
          </a:p>
        </p:txBody>
      </p:sp>
    </p:spTree>
    <p:extLst>
      <p:ext uri="{BB962C8B-B14F-4D97-AF65-F5344CB8AC3E}">
        <p14:creationId xmlns:p14="http://schemas.microsoft.com/office/powerpoint/2010/main" val="201520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6" name="Rectangle 108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40D2CE-ED75-D92C-81CF-2D01A4AA67F1}"/>
              </a:ext>
            </a:extLst>
          </p:cNvPr>
          <p:cNvSpPr>
            <a:spLocks noGrp="1"/>
          </p:cNvSpPr>
          <p:nvPr>
            <p:ph type="title"/>
          </p:nvPr>
        </p:nvSpPr>
        <p:spPr>
          <a:xfrm>
            <a:off x="838200" y="557189"/>
            <a:ext cx="10515600" cy="2057043"/>
          </a:xfrm>
        </p:spPr>
        <p:txBody>
          <a:bodyPr vert="horz" lIns="91440" tIns="45720" rIns="91440" bIns="45720" rtlCol="0" anchor="ctr">
            <a:normAutofit/>
          </a:bodyPr>
          <a:lstStyle/>
          <a:p>
            <a:r>
              <a:rPr lang="en-US" b="1" kern="1200">
                <a:solidFill>
                  <a:schemeClr val="tx1"/>
                </a:solidFill>
                <a:latin typeface="+mj-lt"/>
                <a:ea typeface="+mj-ea"/>
                <a:cs typeface="+mj-cs"/>
              </a:rPr>
              <a:t>Extensive literature on authentic assessment in higher education…..contested term</a:t>
            </a:r>
          </a:p>
        </p:txBody>
      </p:sp>
      <p:pic>
        <p:nvPicPr>
          <p:cNvPr id="5" name="Picture 4" descr="A book cover of a book&#10;&#10;Description automatically generated">
            <a:extLst>
              <a:ext uri="{FF2B5EF4-FFF2-40B4-BE49-F238E27FC236}">
                <a16:creationId xmlns:a16="http://schemas.microsoft.com/office/drawing/2014/main" id="{78A2CFD4-5ED6-6318-027C-C233812977E0}"/>
              </a:ext>
            </a:extLst>
          </p:cNvPr>
          <p:cNvPicPr>
            <a:picLocks noChangeAspect="1"/>
          </p:cNvPicPr>
          <p:nvPr/>
        </p:nvPicPr>
        <p:blipFill>
          <a:blip r:embed="rId3"/>
          <a:stretch>
            <a:fillRect/>
          </a:stretch>
        </p:blipFill>
        <p:spPr>
          <a:xfrm>
            <a:off x="921249" y="2785950"/>
            <a:ext cx="2343236" cy="3514855"/>
          </a:xfrm>
          <a:prstGeom prst="rect">
            <a:avLst/>
          </a:prstGeom>
        </p:spPr>
      </p:pic>
      <p:pic>
        <p:nvPicPr>
          <p:cNvPr id="1026" name="Picture 2" descr="A blue and white logo&#10;&#10;Description automatically generated">
            <a:extLst>
              <a:ext uri="{FF2B5EF4-FFF2-40B4-BE49-F238E27FC236}">
                <a16:creationId xmlns:a16="http://schemas.microsoft.com/office/drawing/2014/main" id="{4467EC77-0B9C-99ED-E98C-59B760426D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01497" y="2785950"/>
            <a:ext cx="2381313" cy="35148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ook cover with text&#10;&#10;Description automatically generated">
            <a:extLst>
              <a:ext uri="{FF2B5EF4-FFF2-40B4-BE49-F238E27FC236}">
                <a16:creationId xmlns:a16="http://schemas.microsoft.com/office/drawing/2014/main" id="{8B7FE67A-E0F2-F04F-E822-78AC8919C291}"/>
              </a:ext>
            </a:extLst>
          </p:cNvPr>
          <p:cNvPicPr>
            <a:picLocks noChangeAspect="1"/>
          </p:cNvPicPr>
          <p:nvPr/>
        </p:nvPicPr>
        <p:blipFill>
          <a:blip r:embed="rId5"/>
          <a:stretch>
            <a:fillRect/>
          </a:stretch>
        </p:blipFill>
        <p:spPr>
          <a:xfrm>
            <a:off x="8738222" y="2785950"/>
            <a:ext cx="2706438" cy="3514855"/>
          </a:xfrm>
          <a:prstGeom prst="rect">
            <a:avLst/>
          </a:prstGeom>
        </p:spPr>
      </p:pic>
    </p:spTree>
    <p:extLst>
      <p:ext uri="{BB962C8B-B14F-4D97-AF65-F5344CB8AC3E}">
        <p14:creationId xmlns:p14="http://schemas.microsoft.com/office/powerpoint/2010/main" val="389681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D1B42D-383C-4751-92A8-5A3185C6CE1A}"/>
              </a:ext>
            </a:extLst>
          </p:cNvPr>
          <p:cNvSpPr>
            <a:spLocks noGrp="1"/>
          </p:cNvSpPr>
          <p:nvPr>
            <p:ph type="title"/>
          </p:nvPr>
        </p:nvSpPr>
        <p:spPr>
          <a:xfrm>
            <a:off x="943277" y="712269"/>
            <a:ext cx="3370998" cy="5502264"/>
          </a:xfrm>
        </p:spPr>
        <p:txBody>
          <a:bodyPr>
            <a:normAutofit fontScale="90000"/>
          </a:bodyPr>
          <a:lstStyle/>
          <a:p>
            <a:r>
              <a:rPr lang="en-GB" sz="3600" b="1">
                <a:solidFill>
                  <a:srgbClr val="FFFFFF"/>
                </a:solidFill>
                <a:cs typeface="Arial" panose="020B0604020202020204" pitchFamily="34" charset="0"/>
              </a:rPr>
              <a:t>COMPLEX MULTI-DIMENSIONAL CONSTRUCT</a:t>
            </a:r>
            <a:br>
              <a:rPr lang="en-GB" sz="3600" b="1">
                <a:solidFill>
                  <a:srgbClr val="FFFFFF"/>
                </a:solidFill>
                <a:cs typeface="Arial" panose="020B0604020202020204" pitchFamily="34" charset="0"/>
              </a:rPr>
            </a:br>
            <a:br>
              <a:rPr lang="en-GB" sz="3600" b="1">
                <a:solidFill>
                  <a:srgbClr val="FFFFFF"/>
                </a:solidFill>
                <a:cs typeface="Arial" panose="020B0604020202020204" pitchFamily="34" charset="0"/>
              </a:rPr>
            </a:br>
            <a:r>
              <a:rPr lang="en-GB" sz="3600" b="1">
                <a:solidFill>
                  <a:srgbClr val="FFFFFF"/>
                </a:solidFill>
                <a:cs typeface="Arial" panose="020B0604020202020204" pitchFamily="34" charset="0"/>
              </a:rPr>
              <a:t>e.g. </a:t>
            </a:r>
            <a:br>
              <a:rPr lang="en-GB" sz="3600" b="1">
                <a:solidFill>
                  <a:srgbClr val="FFFFFF"/>
                </a:solidFill>
                <a:cs typeface="Arial" panose="020B0604020202020204" pitchFamily="34" charset="0"/>
              </a:rPr>
            </a:br>
            <a:r>
              <a:rPr lang="en-GB" sz="3600" b="1">
                <a:solidFill>
                  <a:srgbClr val="FFFFFF"/>
                </a:solidFill>
                <a:cs typeface="Arial" panose="020B0604020202020204" pitchFamily="34" charset="0"/>
              </a:rPr>
              <a:t>8 critical elements that determine authentic assessment </a:t>
            </a:r>
            <a:br>
              <a:rPr lang="en-GB" sz="3700">
                <a:solidFill>
                  <a:srgbClr val="FFFFFF"/>
                </a:solidFill>
                <a:cs typeface="Arial" panose="020B0604020202020204" pitchFamily="34" charset="0"/>
              </a:rPr>
            </a:br>
            <a:br>
              <a:rPr lang="en-GB" sz="3700">
                <a:solidFill>
                  <a:srgbClr val="FFFFFF"/>
                </a:solidFill>
                <a:cs typeface="Arial" panose="020B0604020202020204" pitchFamily="34" charset="0"/>
              </a:rPr>
            </a:br>
            <a:r>
              <a:rPr lang="en-GB" sz="1600">
                <a:solidFill>
                  <a:srgbClr val="FFFFFF"/>
                </a:solidFill>
                <a:latin typeface="Arial" panose="020B0604020202020204" pitchFamily="34" charset="0"/>
                <a:cs typeface="Arial" panose="020B0604020202020204" pitchFamily="34" charset="0"/>
              </a:rPr>
              <a:t>(Ashford-Rowe, Herrington &amp; Brown 2014)</a:t>
            </a:r>
            <a:r>
              <a:rPr lang="en-GB" sz="3700">
                <a:solidFill>
                  <a:srgbClr val="FFFFFF"/>
                </a:solidFill>
                <a:latin typeface="Arial" panose="020B0604020202020204" pitchFamily="34" charset="0"/>
                <a:cs typeface="Arial" panose="020B0604020202020204" pitchFamily="34" charset="0"/>
              </a:rPr>
              <a:t> </a:t>
            </a:r>
            <a:r>
              <a:rPr lang="en-GB" sz="3700">
                <a:solidFill>
                  <a:srgbClr val="FFFFFF"/>
                </a:solidFill>
              </a:rPr>
              <a:t> </a:t>
            </a:r>
            <a:br>
              <a:rPr lang="en-GB" sz="3700">
                <a:solidFill>
                  <a:srgbClr val="FFFFFF"/>
                </a:solidFill>
              </a:rPr>
            </a:br>
            <a:endParaRPr lang="en-GB" sz="3700">
              <a:solidFill>
                <a:srgbClr val="FFFFFF"/>
              </a:solidFill>
            </a:endParaRPr>
          </a:p>
        </p:txBody>
      </p:sp>
      <p:cxnSp>
        <p:nvCxnSpPr>
          <p:cNvPr id="20" name="Straight Connector 1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F1D5D7C-FBBD-4689-AC80-D7AB80A4523F}"/>
              </a:ext>
            </a:extLst>
          </p:cNvPr>
          <p:cNvGraphicFramePr>
            <a:graphicFrameLocks noGrp="1"/>
          </p:cNvGraphicFramePr>
          <p:nvPr>
            <p:ph idx="1"/>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436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13418E-3806-4DCF-BD74-FFE467F40ED9}"/>
              </a:ext>
            </a:extLst>
          </p:cNvPr>
          <p:cNvSpPr>
            <a:spLocks noGrp="1"/>
          </p:cNvSpPr>
          <p:nvPr>
            <p:ph type="title"/>
          </p:nvPr>
        </p:nvSpPr>
        <p:spPr>
          <a:xfrm>
            <a:off x="524742" y="620392"/>
            <a:ext cx="3808268" cy="5504688"/>
          </a:xfrm>
        </p:spPr>
        <p:txBody>
          <a:bodyPr>
            <a:normAutofit fontScale="90000"/>
          </a:bodyPr>
          <a:lstStyle/>
          <a:p>
            <a:pPr>
              <a:spcBef>
                <a:spcPts val="0"/>
              </a:spcBef>
              <a:defRPr/>
            </a:pPr>
            <a:br>
              <a:rPr lang="en-GB" sz="5100">
                <a:solidFill>
                  <a:schemeClr val="bg1"/>
                </a:solidFill>
                <a:latin typeface="Calibri" panose="020F0502020204030204"/>
                <a:ea typeface="+mn-ea"/>
                <a:cs typeface="Arial" panose="020B0604020202020204" pitchFamily="34" charset="0"/>
              </a:rPr>
            </a:br>
            <a:br>
              <a:rPr lang="en-GB" sz="5100">
                <a:solidFill>
                  <a:schemeClr val="bg1"/>
                </a:solidFill>
                <a:latin typeface="Calibri" panose="020F0502020204030204"/>
                <a:ea typeface="+mn-ea"/>
                <a:cs typeface="Arial" panose="020B0604020202020204" pitchFamily="34" charset="0"/>
              </a:rPr>
            </a:br>
            <a:br>
              <a:rPr lang="en-GB" sz="5100">
                <a:solidFill>
                  <a:schemeClr val="bg1"/>
                </a:solidFill>
                <a:latin typeface="Calibri" panose="020F0502020204030204"/>
                <a:ea typeface="+mn-ea"/>
                <a:cs typeface="Arial" panose="020B0604020202020204" pitchFamily="34" charset="0"/>
              </a:rPr>
            </a:br>
            <a:r>
              <a:rPr lang="en-GB" sz="5100">
                <a:solidFill>
                  <a:schemeClr val="bg1"/>
                </a:solidFill>
                <a:latin typeface="Calibri" panose="020F0502020204030204"/>
                <a:ea typeface="+mn-ea"/>
                <a:cs typeface="Arial" panose="020B0604020202020204" pitchFamily="34" charset="0"/>
              </a:rPr>
              <a:t>3 Dimensions of Authentic assessment</a:t>
            </a:r>
            <a:br>
              <a:rPr lang="en-GB" sz="5100">
                <a:solidFill>
                  <a:schemeClr val="bg1"/>
                </a:solidFill>
                <a:latin typeface="Calibri" panose="020F0502020204030204"/>
                <a:ea typeface="+mn-ea"/>
                <a:cs typeface="Arial" panose="020B0604020202020204" pitchFamily="34" charset="0"/>
              </a:rPr>
            </a:br>
            <a:br>
              <a:rPr lang="en-GB" sz="5100">
                <a:solidFill>
                  <a:schemeClr val="bg1"/>
                </a:solidFill>
                <a:latin typeface="Calibri" panose="020F0502020204030204"/>
                <a:ea typeface="+mn-ea"/>
                <a:cs typeface="Arial" panose="020B0604020202020204" pitchFamily="34" charset="0"/>
              </a:rPr>
            </a:br>
            <a:br>
              <a:rPr lang="en-GB" sz="5100">
                <a:solidFill>
                  <a:schemeClr val="bg1"/>
                </a:solidFill>
                <a:latin typeface="Arial" panose="020B0604020202020204" pitchFamily="34" charset="0"/>
                <a:ea typeface="+mn-ea"/>
                <a:cs typeface="Arial" panose="020B0604020202020204" pitchFamily="34" charset="0"/>
              </a:rPr>
            </a:br>
            <a:r>
              <a:rPr lang="en-GB" sz="2400" b="0" i="0" err="1">
                <a:solidFill>
                  <a:schemeClr val="bg1"/>
                </a:solidFill>
                <a:effectLst/>
                <a:latin typeface="Arial" panose="020B0604020202020204" pitchFamily="34" charset="0"/>
              </a:rPr>
              <a:t>Villarroel</a:t>
            </a:r>
            <a:r>
              <a:rPr lang="en-GB" sz="2400" b="0" i="0">
                <a:solidFill>
                  <a:schemeClr val="bg1"/>
                </a:solidFill>
                <a:effectLst/>
                <a:latin typeface="Arial" panose="020B0604020202020204" pitchFamily="34" charset="0"/>
              </a:rPr>
              <a:t>, V., Bloxham, S., Bruna, D., Bruna, C. and Herrera-Seda, C., 2018. Authentic assessment: Creating a blueprint for course design. </a:t>
            </a:r>
            <a:r>
              <a:rPr lang="en-GB" sz="2400" b="0" i="1">
                <a:solidFill>
                  <a:schemeClr val="bg1"/>
                </a:solidFill>
                <a:effectLst/>
                <a:latin typeface="Arial" panose="020B0604020202020204" pitchFamily="34" charset="0"/>
              </a:rPr>
              <a:t>Assessment &amp; Evaluation in Higher Education</a:t>
            </a:r>
            <a:r>
              <a:rPr lang="en-GB" sz="2400" b="0" i="0">
                <a:solidFill>
                  <a:schemeClr val="bg1"/>
                </a:solidFill>
                <a:effectLst/>
                <a:latin typeface="Arial" panose="020B0604020202020204" pitchFamily="34" charset="0"/>
              </a:rPr>
              <a:t>, </a:t>
            </a:r>
            <a:r>
              <a:rPr lang="en-GB" sz="2400" b="0" i="1">
                <a:solidFill>
                  <a:schemeClr val="bg1"/>
                </a:solidFill>
                <a:effectLst/>
                <a:latin typeface="Arial" panose="020B0604020202020204" pitchFamily="34" charset="0"/>
              </a:rPr>
              <a:t>43</a:t>
            </a:r>
            <a:r>
              <a:rPr lang="en-GB" sz="2400" b="0" i="0">
                <a:solidFill>
                  <a:schemeClr val="bg1"/>
                </a:solidFill>
                <a:effectLst/>
                <a:latin typeface="Arial" panose="020B0604020202020204" pitchFamily="34" charset="0"/>
              </a:rPr>
              <a:t>(5), pp.840-854.</a:t>
            </a:r>
            <a:br>
              <a:rPr lang="en-GB" sz="5100">
                <a:solidFill>
                  <a:schemeClr val="bg1"/>
                </a:solidFill>
                <a:latin typeface="Arial" panose="020B0604020202020204" pitchFamily="34" charset="0"/>
                <a:ea typeface="+mn-ea"/>
                <a:cs typeface="Arial" panose="020B0604020202020204" pitchFamily="34" charset="0"/>
              </a:rPr>
            </a:br>
            <a:r>
              <a:rPr lang="en-GB" sz="5100">
                <a:solidFill>
                  <a:schemeClr val="bg1"/>
                </a:solidFill>
                <a:latin typeface="Arial" panose="020B0604020202020204" pitchFamily="34" charset="0"/>
                <a:ea typeface="+mn-ea"/>
                <a:cs typeface="Arial" panose="020B0604020202020204" pitchFamily="34" charset="0"/>
              </a:rPr>
              <a:t> </a:t>
            </a:r>
            <a:r>
              <a:rPr lang="en-GB" sz="5100">
                <a:solidFill>
                  <a:schemeClr val="bg1"/>
                </a:solidFill>
                <a:latin typeface="Calibri" panose="020F0502020204030204"/>
                <a:ea typeface="+mn-ea"/>
                <a:cs typeface="+mn-cs"/>
              </a:rPr>
              <a:t> </a:t>
            </a:r>
            <a:br>
              <a:rPr lang="en-GB" sz="5100">
                <a:solidFill>
                  <a:schemeClr val="bg1"/>
                </a:solidFill>
                <a:latin typeface="Calibri" panose="020F0502020204030204"/>
                <a:ea typeface="+mn-ea"/>
                <a:cs typeface="+mn-cs"/>
              </a:rPr>
            </a:br>
            <a:r>
              <a:rPr lang="en-GB" sz="5100">
                <a:solidFill>
                  <a:schemeClr val="bg1"/>
                </a:solidFill>
              </a:rPr>
              <a:t> </a:t>
            </a:r>
          </a:p>
        </p:txBody>
      </p:sp>
      <p:graphicFrame>
        <p:nvGraphicFramePr>
          <p:cNvPr id="5" name="Content Placeholder 2">
            <a:extLst>
              <a:ext uri="{FF2B5EF4-FFF2-40B4-BE49-F238E27FC236}">
                <a16:creationId xmlns:a16="http://schemas.microsoft.com/office/drawing/2014/main" id="{9B49A120-5301-4987-BD89-BD467894D8DA}"/>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948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8E8F7-C1CE-0495-6611-4DA8727E1221}"/>
              </a:ext>
            </a:extLst>
          </p:cNvPr>
          <p:cNvSpPr>
            <a:spLocks noGrp="1"/>
          </p:cNvSpPr>
          <p:nvPr>
            <p:ph type="title"/>
          </p:nvPr>
        </p:nvSpPr>
        <p:spPr>
          <a:xfrm>
            <a:off x="572493" y="238539"/>
            <a:ext cx="11018520" cy="1434415"/>
          </a:xfrm>
        </p:spPr>
        <p:txBody>
          <a:bodyPr anchor="b">
            <a:normAutofit/>
          </a:bodyPr>
          <a:lstStyle/>
          <a:p>
            <a:r>
              <a:rPr lang="en-GB" sz="4600" b="1"/>
              <a:t>Authentic assessment often framed as ‘real world’ tasks</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96790A-6A6A-C436-7069-4A806D679CDA}"/>
              </a:ext>
            </a:extLst>
          </p:cNvPr>
          <p:cNvSpPr>
            <a:spLocks noGrp="1"/>
          </p:cNvSpPr>
          <p:nvPr>
            <p:ph idx="1"/>
          </p:nvPr>
        </p:nvSpPr>
        <p:spPr>
          <a:xfrm>
            <a:off x="572492" y="2071316"/>
            <a:ext cx="6937579" cy="4119172"/>
          </a:xfrm>
        </p:spPr>
        <p:txBody>
          <a:bodyPr anchor="t">
            <a:normAutofit/>
          </a:bodyPr>
          <a:lstStyle/>
          <a:p>
            <a:pPr marL="0" indent="0">
              <a:buNone/>
            </a:pPr>
            <a:r>
              <a:rPr lang="en-GB" sz="3200" b="1" dirty="0"/>
              <a:t>‘Realism’ typically conflated with the world of work and employability</a:t>
            </a:r>
          </a:p>
          <a:p>
            <a:pPr marL="0" indent="0">
              <a:buNone/>
            </a:pPr>
            <a:r>
              <a:rPr lang="en-GB" sz="2400" b="1" i="0" dirty="0">
                <a:effectLst/>
              </a:rPr>
              <a:t>For instance Villarroel et al (2018), notably frame authentic assessment as follows:  </a:t>
            </a:r>
            <a:r>
              <a:rPr lang="en-GB" sz="2400" b="1" i="0" dirty="0">
                <a:effectLst/>
                <a:latin typeface="Calibri" panose="020F0502020204030204" pitchFamily="34" charset="0"/>
              </a:rPr>
              <a:t> </a:t>
            </a:r>
            <a:endParaRPr lang="en-GB" sz="2400" b="1" i="0" dirty="0">
              <a:effectLst/>
              <a:latin typeface="Segoe UI" panose="020B0502040204020203" pitchFamily="34" charset="0"/>
            </a:endParaRPr>
          </a:p>
          <a:p>
            <a:pPr marL="0" indent="0" rtl="0" fontAlgn="base">
              <a:buNone/>
            </a:pPr>
            <a:r>
              <a:rPr lang="en-GB" sz="2400" b="1" i="0" dirty="0">
                <a:effectLst/>
              </a:rPr>
              <a:t>“Authentic assessment aims to replicate the tasks and performance standards typically found in the world of work and has been found to have a positive impact on student learning, autonomy, motivation, self-regulation and metacognition; abilities highly related to employability.” (p840</a:t>
            </a:r>
            <a:r>
              <a:rPr lang="en-GB" sz="2400" b="1" i="0" dirty="0">
                <a:effectLst/>
                <a:latin typeface="Roboto" panose="02000000000000000000" pitchFamily="2" charset="0"/>
              </a:rPr>
              <a:t>) </a:t>
            </a:r>
            <a:endParaRPr lang="en-GB" sz="2400" b="1" i="0" dirty="0">
              <a:effectLst/>
              <a:latin typeface="Segoe UI" panose="020B0502040204020203" pitchFamily="34" charset="0"/>
            </a:endParaRPr>
          </a:p>
          <a:p>
            <a:endParaRPr lang="en-GB" sz="2200" b="1" dirty="0"/>
          </a:p>
        </p:txBody>
      </p:sp>
      <p:pic>
        <p:nvPicPr>
          <p:cNvPr id="4" name="Picture 3">
            <a:extLst>
              <a:ext uri="{FF2B5EF4-FFF2-40B4-BE49-F238E27FC236}">
                <a16:creationId xmlns:a16="http://schemas.microsoft.com/office/drawing/2014/main" id="{A7221F5C-A33C-03B8-2196-536433E26016}"/>
              </a:ext>
            </a:extLst>
          </p:cNvPr>
          <p:cNvPicPr>
            <a:picLocks noChangeAspect="1"/>
          </p:cNvPicPr>
          <p:nvPr/>
        </p:nvPicPr>
        <p:blipFill rotWithShape="1">
          <a:blip r:embed="rId3">
            <a:extLst>
              <a:ext uri="{28A0092B-C50C-407E-A947-70E740481C1C}">
                <a14:useLocalDpi xmlns:a14="http://schemas.microsoft.com/office/drawing/2010/main" val="0"/>
              </a:ext>
            </a:extLst>
          </a:blip>
          <a:srcRect l="12091" r="13109"/>
          <a:stretch/>
        </p:blipFill>
        <p:spPr>
          <a:xfrm>
            <a:off x="7675658" y="2093976"/>
            <a:ext cx="3941064" cy="4096512"/>
          </a:xfrm>
          <a:prstGeom prst="rect">
            <a:avLst/>
          </a:prstGeom>
        </p:spPr>
      </p:pic>
    </p:spTree>
    <p:extLst>
      <p:ext uri="{BB962C8B-B14F-4D97-AF65-F5344CB8AC3E}">
        <p14:creationId xmlns:p14="http://schemas.microsoft.com/office/powerpoint/2010/main" val="99475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ackground Check, Builder, Building">
            <a:extLst>
              <a:ext uri="{FF2B5EF4-FFF2-40B4-BE49-F238E27FC236}">
                <a16:creationId xmlns:a16="http://schemas.microsoft.com/office/drawing/2014/main" id="{A1BDAEAC-063C-4C74-8611-C51AAC804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725" r="125" b="5275"/>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4" y="321177"/>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9AFDC8-DD49-4459-B334-43815175A558}"/>
              </a:ext>
            </a:extLst>
          </p:cNvPr>
          <p:cNvSpPr>
            <a:spLocks noGrp="1"/>
          </p:cNvSpPr>
          <p:nvPr>
            <p:ph type="title"/>
          </p:nvPr>
        </p:nvSpPr>
        <p:spPr>
          <a:xfrm>
            <a:off x="1970103" y="640264"/>
            <a:ext cx="4964858" cy="1344975"/>
          </a:xfrm>
        </p:spPr>
        <p:txBody>
          <a:bodyPr vert="horz" lIns="91440" tIns="45720" rIns="91440" bIns="45720" rtlCol="0" anchor="ctr">
            <a:normAutofit/>
          </a:bodyPr>
          <a:lstStyle/>
          <a:p>
            <a:pPr defTabSz="914400"/>
            <a:r>
              <a:rPr lang="en-US" sz="3500"/>
              <a:t>An Example: traditional assessment</a:t>
            </a:r>
          </a:p>
        </p:txBody>
      </p:sp>
      <p:sp>
        <p:nvSpPr>
          <p:cNvPr id="4" name="Text Placeholder 3">
            <a:extLst>
              <a:ext uri="{FF2B5EF4-FFF2-40B4-BE49-F238E27FC236}">
                <a16:creationId xmlns:a16="http://schemas.microsoft.com/office/drawing/2014/main" id="{FC7BAE1A-9A65-4986-A72C-7004997C716D}"/>
              </a:ext>
            </a:extLst>
          </p:cNvPr>
          <p:cNvSpPr>
            <a:spLocks noGrp="1"/>
          </p:cNvSpPr>
          <p:nvPr>
            <p:ph type="body" sz="half" idx="2"/>
          </p:nvPr>
        </p:nvSpPr>
        <p:spPr>
          <a:xfrm>
            <a:off x="1969582" y="2121763"/>
            <a:ext cx="4965379" cy="3773010"/>
          </a:xfrm>
        </p:spPr>
        <p:txBody>
          <a:bodyPr vert="horz" lIns="91440" tIns="45720" rIns="91440" bIns="45720" rtlCol="0">
            <a:normAutofit/>
          </a:bodyPr>
          <a:lstStyle/>
          <a:p>
            <a:pPr defTabSz="914400"/>
            <a:r>
              <a:rPr lang="en-US" sz="1900"/>
              <a:t>Thanks to </a:t>
            </a:r>
            <a:br>
              <a:rPr lang="en-US" sz="1900"/>
            </a:br>
            <a:r>
              <a:rPr lang="en-US" sz="1900"/>
              <a:t>Associate Professor (Engineering Education) and Director, Center for Engineering Education Innovation (E2I), Hong Kong University of Science and Technology, Ben Y B Chan</a:t>
            </a:r>
          </a:p>
          <a:p>
            <a:pPr defTabSz="914400"/>
            <a:r>
              <a:rPr lang="en-US" sz="1900"/>
              <a:t>Identify five serious contingencies that could occur on site over a period of construction and identify the main actions that would need to be taken in response to these incidents which would need to be undertaken by the Civil Engineer to prevent and mitigate disaster.</a:t>
            </a:r>
          </a:p>
          <a:p>
            <a:pPr defTabSz="914400"/>
            <a:br>
              <a:rPr lang="en-US" sz="1900" b="1"/>
            </a:br>
            <a:endParaRPr lang="en-US" sz="1900" b="1"/>
          </a:p>
        </p:txBody>
      </p:sp>
    </p:spTree>
    <p:extLst>
      <p:ext uri="{BB962C8B-B14F-4D97-AF65-F5344CB8AC3E}">
        <p14:creationId xmlns:p14="http://schemas.microsoft.com/office/powerpoint/2010/main" val="310707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421C-FEE2-4C3D-A21A-02DA1863DCB9}"/>
              </a:ext>
            </a:extLst>
          </p:cNvPr>
          <p:cNvSpPr>
            <a:spLocks noGrp="1"/>
          </p:cNvSpPr>
          <p:nvPr>
            <p:ph type="title"/>
          </p:nvPr>
        </p:nvSpPr>
        <p:spPr>
          <a:xfrm>
            <a:off x="350196" y="3752850"/>
            <a:ext cx="4002729" cy="2916510"/>
          </a:xfrm>
        </p:spPr>
        <p:txBody>
          <a:bodyPr vert="horz" lIns="91440" tIns="45720" rIns="91440" bIns="45720" rtlCol="0" anchor="ctr">
            <a:normAutofit/>
          </a:bodyPr>
          <a:lstStyle/>
          <a:p>
            <a:pPr defTabSz="914400"/>
            <a:r>
              <a:rPr lang="en-US" sz="1800" b="1"/>
              <a:t>Authentic assessment: a scenario is provided establishing the context for the assignment, and over the course of a 24-hour period, students are required to respond in real time to emails received from the tutor which require prompt and informed decision making </a:t>
            </a:r>
          </a:p>
        </p:txBody>
      </p:sp>
      <p:pic>
        <p:nvPicPr>
          <p:cNvPr id="1026" name="Picture 2" descr="Construction, Site, Build">
            <a:extLst>
              <a:ext uri="{FF2B5EF4-FFF2-40B4-BE49-F238E27FC236}">
                <a16:creationId xmlns:a16="http://schemas.microsoft.com/office/drawing/2014/main" id="{3E48EE56-9DBB-4621-8B84-3F4B9BA5F7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48" b="31059"/>
          <a:stretch/>
        </p:blipFill>
        <p:spPr bwMode="auto">
          <a:xfrm>
            <a:off x="-1" y="11"/>
            <a:ext cx="12373583"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CDFF662-7975-42CC-BB3E-20FD1A29CF72}"/>
              </a:ext>
            </a:extLst>
          </p:cNvPr>
          <p:cNvSpPr>
            <a:spLocks noGrp="1"/>
          </p:cNvSpPr>
          <p:nvPr>
            <p:ph type="body" sz="half" idx="2"/>
          </p:nvPr>
        </p:nvSpPr>
        <p:spPr>
          <a:xfrm>
            <a:off x="4691986" y="3752850"/>
            <a:ext cx="7500014" cy="3105150"/>
          </a:xfrm>
        </p:spPr>
        <p:txBody>
          <a:bodyPr vert="horz" lIns="91440" tIns="45720" rIns="91440" bIns="45720" rtlCol="0" anchor="ctr">
            <a:normAutofit/>
          </a:bodyPr>
          <a:lstStyle/>
          <a:p>
            <a:pPr defTabSz="914400"/>
            <a:r>
              <a:rPr lang="en-US" sz="1800" b="1"/>
              <a:t>As final year degree students at HKUST as your capstone assignment integrating learning from different elements of your programme, you will be asked to work in a team to set up a simulated consultancy company, advising the management of a substantial building project in Hong Kong on construction management issues.  During the course of the activity, you will be asked to respond to a changing context with timely and accurate advice, based on what you have learned here at HKUST, to demonstrate your capabilities to cope with crisis situations requiring immediate action.</a:t>
            </a:r>
          </a:p>
          <a:p>
            <a:pPr defTabSz="914400"/>
            <a:r>
              <a:rPr lang="en-US" sz="1500"/>
              <a:t> </a:t>
            </a:r>
          </a:p>
          <a:p>
            <a:pPr indent="-228600" defTabSz="914400">
              <a:buFont typeface="Arial" panose="020B0604020202020204" pitchFamily="34" charset="0"/>
              <a:buChar char="•"/>
            </a:pPr>
            <a:endParaRPr lang="en-US" sz="1500"/>
          </a:p>
        </p:txBody>
      </p:sp>
    </p:spTree>
    <p:extLst>
      <p:ext uri="{BB962C8B-B14F-4D97-AF65-F5344CB8AC3E}">
        <p14:creationId xmlns:p14="http://schemas.microsoft.com/office/powerpoint/2010/main" val="1354475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ADDEF-F919-4E8D-AA45-4A67740DDAC2}"/>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defTabSz="914400"/>
            <a:r>
              <a:rPr lang="en-US" sz="5400"/>
              <a:t>Tasks</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620B0A-2C10-42A5-B603-73B7FB43EDBD}"/>
              </a:ext>
            </a:extLst>
          </p:cNvPr>
          <p:cNvSpPr>
            <a:spLocks noGrp="1"/>
          </p:cNvSpPr>
          <p:nvPr>
            <p:ph type="body" sz="half" idx="2"/>
          </p:nvPr>
        </p:nvSpPr>
        <p:spPr>
          <a:xfrm>
            <a:off x="-1" y="1911493"/>
            <a:ext cx="7861465" cy="4773365"/>
          </a:xfrm>
        </p:spPr>
        <p:txBody>
          <a:bodyPr vert="horz" lIns="91440" tIns="45720" rIns="91440" bIns="45720" rtlCol="0" anchor="t">
            <a:normAutofit/>
          </a:bodyPr>
          <a:lstStyle/>
          <a:p>
            <a:pPr marL="342900" indent="-228600" defTabSz="914400">
              <a:buFont typeface="Arial" panose="020B0604020202020204" pitchFamily="34" charset="0"/>
              <a:buChar char="•"/>
            </a:pPr>
            <a:r>
              <a:rPr lang="en-US" sz="1800" b="1"/>
              <a:t>To be submitted two days before the assignment day: “As a team, </a:t>
            </a:r>
            <a:r>
              <a:rPr lang="en-US" sz="1800" b="1" i="1"/>
              <a:t>review</a:t>
            </a:r>
            <a:r>
              <a:rPr lang="en-US" sz="1800" b="1"/>
              <a:t> likely problematic occurrences that could occur on the building site we have been studying this year and </a:t>
            </a:r>
            <a:r>
              <a:rPr lang="en-US" sz="1800" b="1" i="1"/>
              <a:t>produce</a:t>
            </a:r>
            <a:r>
              <a:rPr lang="en-US" sz="1800" b="1"/>
              <a:t> a short summary of risks, together with feasible mitigations. This should include reference to appropriate sources including at least two journal articles”.</a:t>
            </a:r>
          </a:p>
          <a:p>
            <a:pPr marL="342900" indent="-228600" defTabSz="914400">
              <a:buFont typeface="Arial" panose="020B0604020202020204" pitchFamily="34" charset="0"/>
              <a:buChar char="•"/>
            </a:pPr>
            <a:r>
              <a:rPr lang="en-US" sz="1800" b="1"/>
              <a:t>Email 1 from tutor: “In response to weather reports forecasting that a typhoon will be experienced in the locality within the next 24 hours, </a:t>
            </a:r>
            <a:r>
              <a:rPr lang="en-US" sz="1800" b="1" i="1"/>
              <a:t>draw up</a:t>
            </a:r>
            <a:r>
              <a:rPr lang="en-US" sz="1800" b="1"/>
              <a:t> an immediate plan of action for precautions to be taken to secure the site and </a:t>
            </a:r>
            <a:r>
              <a:rPr lang="en-US" sz="1800" b="1" err="1"/>
              <a:t>minimise</a:t>
            </a:r>
            <a:r>
              <a:rPr lang="en-US" sz="1800" b="1"/>
              <a:t> damage to works and personnel. These should be submitted two hours from receipt of this email.”</a:t>
            </a:r>
          </a:p>
          <a:p>
            <a:pPr marL="342900" indent="-228600" defTabSz="914400">
              <a:buFont typeface="Arial" panose="020B0604020202020204" pitchFamily="34" charset="0"/>
              <a:buChar char="•"/>
            </a:pPr>
            <a:r>
              <a:rPr lang="en-US" sz="1800" b="1"/>
              <a:t>Email 2: “Police have advised that storm damage has resulted in land slippage as shown on the enclosed diagrams: in your team you are required to </a:t>
            </a:r>
            <a:r>
              <a:rPr lang="en-US" sz="1800" b="1" i="1"/>
              <a:t>develop and submit</a:t>
            </a:r>
            <a:r>
              <a:rPr lang="en-US" sz="1800" b="1"/>
              <a:t> within the hour a costed plan to alleviate the damage immediately”.</a:t>
            </a:r>
          </a:p>
          <a:p>
            <a:pPr marL="342900" indent="-228600" defTabSz="914400">
              <a:buFont typeface="Arial" panose="020B0604020202020204" pitchFamily="34" charset="0"/>
              <a:buChar char="•"/>
            </a:pPr>
            <a:r>
              <a:rPr lang="en-US" sz="1800" b="1"/>
              <a:t>Within 10 hours, </a:t>
            </a:r>
            <a:r>
              <a:rPr lang="en-US" sz="1800" b="1" i="1"/>
              <a:t>submit</a:t>
            </a:r>
            <a:r>
              <a:rPr lang="en-US" sz="1800" b="1"/>
              <a:t> an incident report outlining causes for the landslip plus and </a:t>
            </a:r>
            <a:r>
              <a:rPr lang="en-US" sz="1800" b="1" i="1"/>
              <a:t>make recommendations</a:t>
            </a:r>
            <a:r>
              <a:rPr lang="en-US" sz="1800" b="1"/>
              <a:t> for avoidance of any similar events on this or other sites in the future.</a:t>
            </a:r>
          </a:p>
          <a:p>
            <a:pPr indent="-228600" defTabSz="914400">
              <a:buFont typeface="Arial" panose="020B0604020202020204" pitchFamily="34" charset="0"/>
              <a:buChar char="•"/>
            </a:pPr>
            <a:endParaRPr lang="en-US" sz="1500"/>
          </a:p>
        </p:txBody>
      </p:sp>
      <p:pic>
        <p:nvPicPr>
          <p:cNvPr id="2050" name="Picture 2" descr="Construction Site, Construction Workers">
            <a:extLst>
              <a:ext uri="{FF2B5EF4-FFF2-40B4-BE49-F238E27FC236}">
                <a16:creationId xmlns:a16="http://schemas.microsoft.com/office/drawing/2014/main" id="{20E340E7-6E5F-475E-A1F0-64B2CE74889D}"/>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4048" r="13797"/>
          <a:stretch/>
        </p:blipFill>
        <p:spPr bwMode="auto">
          <a:xfrm>
            <a:off x="8150671" y="2002734"/>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20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E1950-9D8A-7A54-4868-726268104D1F}"/>
              </a:ext>
            </a:extLst>
          </p:cNvPr>
          <p:cNvSpPr>
            <a:spLocks noGrp="1"/>
          </p:cNvSpPr>
          <p:nvPr>
            <p:ph type="title"/>
          </p:nvPr>
        </p:nvSpPr>
        <p:spPr>
          <a:xfrm>
            <a:off x="838200" y="365125"/>
            <a:ext cx="10515600" cy="1325563"/>
          </a:xfrm>
        </p:spPr>
        <p:txBody>
          <a:bodyPr>
            <a:normAutofit/>
          </a:bodyPr>
          <a:lstStyle/>
          <a:p>
            <a:r>
              <a:rPr lang="en-US" sz="4200" b="1">
                <a:ea typeface="+mj-lt"/>
                <a:cs typeface="+mj-lt"/>
              </a:rPr>
              <a:t>Why might we want to introduce more authenticity into our assessment practices?</a:t>
            </a:r>
            <a:endParaRPr lang="en-US" sz="4200" b="1">
              <a:cs typeface="Calibri Light"/>
            </a:endParaRPr>
          </a:p>
        </p:txBody>
      </p:sp>
      <p:sp>
        <p:nvSpPr>
          <p:cNvPr id="3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F02D0D59-6B3B-F9D4-E7A6-97AF9E4F0F96}"/>
              </a:ext>
            </a:extLst>
          </p:cNvPr>
          <p:cNvSpPr>
            <a:spLocks noGrp="1"/>
          </p:cNvSpPr>
          <p:nvPr>
            <p:ph idx="1"/>
          </p:nvPr>
        </p:nvSpPr>
        <p:spPr>
          <a:xfrm>
            <a:off x="224853" y="1727265"/>
            <a:ext cx="11722308" cy="5130735"/>
          </a:xfrm>
        </p:spPr>
        <p:txBody>
          <a:bodyPr vert="horz" lIns="91440" tIns="45720" rIns="91440" bIns="45720" rtlCol="0">
            <a:normAutofit fontScale="85000" lnSpcReduction="10000"/>
          </a:bodyPr>
          <a:lstStyle/>
          <a:p>
            <a:pPr>
              <a:buFont typeface="Wingdings" panose="05000000000000000000" pitchFamily="2" charset="2"/>
              <a:buChar char="ü"/>
            </a:pPr>
            <a:r>
              <a:rPr lang="en-GB" sz="3000" b="1" dirty="0">
                <a:ea typeface="+mn-lt"/>
                <a:cs typeface="+mn-lt"/>
              </a:rPr>
              <a:t>This </a:t>
            </a:r>
            <a:r>
              <a:rPr lang="en-GB" sz="3000" b="1">
                <a:ea typeface="+mn-lt"/>
                <a:cs typeface="+mn-lt"/>
              </a:rPr>
              <a:t>aligns fully with </a:t>
            </a:r>
            <a:r>
              <a:rPr lang="en-GB" sz="3000" b="1" dirty="0">
                <a:ea typeface="+mn-lt"/>
                <a:cs typeface="+mn-lt"/>
              </a:rPr>
              <a:t>the new </a:t>
            </a:r>
            <a:r>
              <a:rPr lang="en-GB" sz="3000" b="1" dirty="0" err="1">
                <a:ea typeface="+mn-lt"/>
                <a:cs typeface="+mn-lt"/>
              </a:rPr>
              <a:t>UoC</a:t>
            </a:r>
            <a:r>
              <a:rPr lang="en-GB" sz="3000" b="1" dirty="0">
                <a:ea typeface="+mn-lt"/>
                <a:cs typeface="+mn-lt"/>
              </a:rPr>
              <a:t> Learning and Teaching Plan:</a:t>
            </a:r>
          </a:p>
          <a:p>
            <a:pPr>
              <a:buFont typeface="Wingdings" panose="05000000000000000000" pitchFamily="2" charset="2"/>
              <a:buChar char="ü"/>
            </a:pPr>
            <a:r>
              <a:rPr lang="en-GB" sz="3000" b="1" dirty="0">
                <a:ea typeface="+mn-lt"/>
                <a:cs typeface="+mn-lt"/>
              </a:rPr>
              <a:t>Students often find it inherently interesting and rewarding;</a:t>
            </a:r>
          </a:p>
          <a:p>
            <a:pPr>
              <a:buFont typeface="Wingdings" panose="05000000000000000000" pitchFamily="2" charset="2"/>
              <a:buChar char="ü"/>
            </a:pPr>
            <a:r>
              <a:rPr lang="en-GB" sz="3000" b="1" dirty="0">
                <a:ea typeface="+mn-lt"/>
                <a:cs typeface="+mn-lt"/>
              </a:rPr>
              <a:t>   Used well, it can be a driver for effective learning ;</a:t>
            </a:r>
          </a:p>
          <a:p>
            <a:pPr>
              <a:buFont typeface="Wingdings" panose="05000000000000000000" pitchFamily="2" charset="2"/>
              <a:buChar char="ü"/>
            </a:pPr>
            <a:r>
              <a:rPr lang="en-GB" sz="3000" b="1" dirty="0">
                <a:ea typeface="+mn-lt"/>
                <a:cs typeface="+mn-lt"/>
              </a:rPr>
              <a:t>   It can be a powerful means of developing students’ higher order  thinking skills;</a:t>
            </a:r>
          </a:p>
          <a:p>
            <a:pPr>
              <a:buFont typeface="Wingdings" panose="05000000000000000000" pitchFamily="2" charset="2"/>
              <a:buChar char="ü"/>
            </a:pPr>
            <a:r>
              <a:rPr lang="en-GB" sz="3000" b="1" dirty="0">
                <a:ea typeface="+mn-lt"/>
                <a:cs typeface="+mn-lt"/>
              </a:rPr>
              <a:t>   Authenticity in assessment tends to be invaluable in motivating students who recognise its validity and long-term relevance</a:t>
            </a:r>
            <a:r>
              <a:rPr lang="en-US" sz="3000" b="1" dirty="0">
                <a:ea typeface="+mn-lt"/>
                <a:cs typeface="+mn-lt"/>
              </a:rPr>
              <a:t>;</a:t>
            </a:r>
            <a:r>
              <a:rPr lang="en-GB" sz="3000" b="1" dirty="0">
                <a:ea typeface="+mn-lt"/>
                <a:cs typeface="+mn-lt"/>
              </a:rPr>
              <a:t> </a:t>
            </a:r>
            <a:endParaRPr lang="en-US" sz="3000" b="1" dirty="0">
              <a:ea typeface="+mn-lt"/>
              <a:cs typeface="+mn-lt"/>
            </a:endParaRPr>
          </a:p>
          <a:p>
            <a:pPr>
              <a:buFont typeface="Wingdings" panose="05000000000000000000" pitchFamily="2" charset="2"/>
              <a:buChar char="ü"/>
            </a:pPr>
            <a:r>
              <a:rPr lang="en-GB" sz="3000" b="1" dirty="0">
                <a:ea typeface="+mn-lt"/>
                <a:cs typeface="+mn-lt"/>
              </a:rPr>
              <a:t>   It can foster among students a wide range of life-relevant skills and attributes; </a:t>
            </a:r>
            <a:endParaRPr lang="en-US" sz="3000" b="1" dirty="0">
              <a:ea typeface="+mn-lt"/>
              <a:cs typeface="+mn-lt"/>
            </a:endParaRPr>
          </a:p>
          <a:p>
            <a:pPr>
              <a:buFont typeface="Wingdings" panose="05000000000000000000" pitchFamily="2" charset="2"/>
              <a:buChar char="ü"/>
            </a:pPr>
            <a:r>
              <a:rPr lang="en-GB" sz="3000" b="1" dirty="0">
                <a:ea typeface="+mn-lt"/>
                <a:cs typeface="+mn-lt"/>
              </a:rPr>
              <a:t>   There can be genuine rather than tokenistic opportunities for   inclusive practice;  </a:t>
            </a:r>
            <a:endParaRPr lang="en-US" sz="3000" b="1" dirty="0">
              <a:ea typeface="+mn-lt"/>
              <a:cs typeface="+mn-lt"/>
            </a:endParaRPr>
          </a:p>
          <a:p>
            <a:pPr>
              <a:buFont typeface="Wingdings" panose="05000000000000000000" pitchFamily="2" charset="2"/>
              <a:buChar char="ü"/>
            </a:pPr>
            <a:r>
              <a:rPr lang="en-GB" sz="3000" b="1" dirty="0">
                <a:ea typeface="+mn-lt"/>
                <a:cs typeface="+mn-lt"/>
              </a:rPr>
              <a:t>  Authentic approaches can help promote academic integrity; </a:t>
            </a:r>
            <a:endParaRPr lang="en-US" sz="3000" b="1" dirty="0">
              <a:ea typeface="+mn-lt"/>
              <a:cs typeface="+mn-lt"/>
            </a:endParaRPr>
          </a:p>
          <a:p>
            <a:pPr>
              <a:buFont typeface="Wingdings" panose="05000000000000000000" pitchFamily="2" charset="2"/>
              <a:buChar char="ü"/>
            </a:pPr>
            <a:r>
              <a:rPr lang="en-GB" sz="3000" b="1" dirty="0">
                <a:ea typeface="+mn-lt"/>
                <a:cs typeface="+mn-lt"/>
              </a:rPr>
              <a:t>  Tasks can link well to real-world challenges  (if associated with industry, professions or civic groups) </a:t>
            </a:r>
          </a:p>
          <a:p>
            <a:pPr marL="0" indent="0">
              <a:buNone/>
            </a:pPr>
            <a:endParaRPr lang="en-US" b="1" dirty="0">
              <a:ea typeface="+mn-lt"/>
              <a:cs typeface="+mn-lt"/>
            </a:endParaRPr>
          </a:p>
          <a:p>
            <a:endParaRPr lang="en-GB" sz="2200" dirty="0">
              <a:cs typeface="Calibri" panose="020F0502020204030204"/>
            </a:endParaRPr>
          </a:p>
        </p:txBody>
      </p:sp>
    </p:spTree>
    <p:extLst>
      <p:ext uri="{BB962C8B-B14F-4D97-AF65-F5344CB8AC3E}">
        <p14:creationId xmlns:p14="http://schemas.microsoft.com/office/powerpoint/2010/main" val="2503246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49820A-438C-41D8-B823-D835FDAAC81D}"/>
              </a:ext>
            </a:extLst>
          </p:cNvPr>
          <p:cNvSpPr>
            <a:spLocks noGrp="1"/>
          </p:cNvSpPr>
          <p:nvPr>
            <p:ph type="title"/>
          </p:nvPr>
        </p:nvSpPr>
        <p:spPr>
          <a:xfrm>
            <a:off x="594360" y="1209086"/>
            <a:ext cx="3876848" cy="4064925"/>
          </a:xfrm>
        </p:spPr>
        <p:txBody>
          <a:bodyPr anchor="ctr">
            <a:normAutofit/>
          </a:bodyPr>
          <a:lstStyle/>
          <a:p>
            <a:r>
              <a:rPr lang="en-GB" sz="3600" b="1"/>
              <a:t>Systematic review of reported benefits of authentic assessment</a:t>
            </a:r>
            <a:br>
              <a:rPr lang="en-GB" sz="3600" b="1"/>
            </a:br>
            <a:br>
              <a:rPr lang="en-GB" sz="3500"/>
            </a:br>
            <a:r>
              <a:rPr lang="en-GB" sz="2000">
                <a:latin typeface="Arial" panose="020B0604020202020204" pitchFamily="34" charset="0"/>
              </a:rPr>
              <a:t>Sokhanvar, Z., Salehi, K. and Sokhanvar, F., 2021</a:t>
            </a:r>
            <a:br>
              <a:rPr lang="en-GB" sz="2000">
                <a:latin typeface="Calibri" panose="020F0502020204030204"/>
              </a:rPr>
            </a:br>
            <a:endParaRPr lang="en-GB" sz="2000"/>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B267783-E5B7-41F3-9BB3-76D9D07C3EEA}"/>
              </a:ext>
            </a:extLst>
          </p:cNvPr>
          <p:cNvGraphicFramePr>
            <a:graphicFrameLocks noGrp="1"/>
          </p:cNvGraphicFramePr>
          <p:nvPr>
            <p:ph idx="1"/>
            <p:extLst>
              <p:ext uri="{D42A27DB-BD31-4B8C-83A1-F6EECF244321}">
                <p14:modId xmlns:p14="http://schemas.microsoft.com/office/powerpoint/2010/main" val="1413952819"/>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14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5DAD9C-C076-AE9F-8657-AD9A39E048CF}"/>
              </a:ext>
            </a:extLst>
          </p:cNvPr>
          <p:cNvSpPr>
            <a:spLocks noGrp="1"/>
          </p:cNvSpPr>
          <p:nvPr>
            <p:ph type="title"/>
          </p:nvPr>
        </p:nvSpPr>
        <p:spPr>
          <a:xfrm>
            <a:off x="594360" y="637125"/>
            <a:ext cx="3802276" cy="5256371"/>
          </a:xfrm>
        </p:spPr>
        <p:txBody>
          <a:bodyPr>
            <a:normAutofit/>
          </a:bodyPr>
          <a:lstStyle/>
          <a:p>
            <a:r>
              <a:rPr lang="en-GB" b="0" i="0">
                <a:effectLst/>
                <a:latin typeface="Georgia" panose="02040502050405020303" pitchFamily="18" charset="0"/>
              </a:rPr>
              <a:t>Rethinking authentic assessment: three key principles (MacArthur, 2022)</a:t>
            </a:r>
            <a:br>
              <a:rPr lang="en-GB" b="0" i="0">
                <a:effectLst/>
                <a:latin typeface="Georgia" panose="02040502050405020303" pitchFamily="18" charset="0"/>
              </a:rPr>
            </a:br>
            <a:endParaRPr lang="en-GB"/>
          </a:p>
        </p:txBody>
      </p:sp>
      <p:graphicFrame>
        <p:nvGraphicFramePr>
          <p:cNvPr id="12" name="Content Placeholder 2">
            <a:extLst>
              <a:ext uri="{FF2B5EF4-FFF2-40B4-BE49-F238E27FC236}">
                <a16:creationId xmlns:a16="http://schemas.microsoft.com/office/drawing/2014/main" id="{920A52DA-729D-8AB7-D8F1-776DB47B64D6}"/>
              </a:ext>
            </a:extLst>
          </p:cNvPr>
          <p:cNvGraphicFramePr>
            <a:graphicFrameLocks noGrp="1"/>
          </p:cNvGraphicFramePr>
          <p:nvPr>
            <p:ph idx="1"/>
            <p:extLst>
              <p:ext uri="{D42A27DB-BD31-4B8C-83A1-F6EECF244321}">
                <p14:modId xmlns:p14="http://schemas.microsoft.com/office/powerpoint/2010/main" val="1940328551"/>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097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A2E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E5584F-E863-4CAF-9713-B88FB232366B}"/>
              </a:ext>
            </a:extLst>
          </p:cNvPr>
          <p:cNvSpPr>
            <a:spLocks noGrp="1"/>
          </p:cNvSpPr>
          <p:nvPr>
            <p:ph type="title"/>
          </p:nvPr>
        </p:nvSpPr>
        <p:spPr>
          <a:xfrm>
            <a:off x="1897743" y="209985"/>
            <a:ext cx="9451067" cy="1390215"/>
          </a:xfrm>
        </p:spPr>
        <p:txBody>
          <a:bodyPr>
            <a:noAutofit/>
          </a:bodyPr>
          <a:lstStyle/>
          <a:p>
            <a:r>
              <a:rPr lang="en-GB" sz="4800" b="1">
                <a:latin typeface="Arial" panose="020B0604020202020204" pitchFamily="34" charset="0"/>
                <a:cs typeface="Arial" panose="020B0604020202020204" pitchFamily="34" charset="0"/>
              </a:rPr>
              <a:t>What is authentic assessment? </a:t>
            </a:r>
          </a:p>
        </p:txBody>
      </p:sp>
      <p:graphicFrame>
        <p:nvGraphicFramePr>
          <p:cNvPr id="8" name="Content Placeholder 4" descr="Four icons ">
            <a:extLst>
              <a:ext uri="{FF2B5EF4-FFF2-40B4-BE49-F238E27FC236}">
                <a16:creationId xmlns:a16="http://schemas.microsoft.com/office/drawing/2014/main" id="{35FD0009-919A-4C76-9FAC-952EEDB8B62B}"/>
              </a:ext>
            </a:extLst>
          </p:cNvPr>
          <p:cNvGraphicFramePr>
            <a:graphicFrameLocks noGrp="1"/>
          </p:cNvGraphicFramePr>
          <p:nvPr>
            <p:ph idx="1"/>
          </p:nvPr>
        </p:nvGraphicFramePr>
        <p:xfrm>
          <a:off x="983343" y="1028917"/>
          <a:ext cx="10515600" cy="384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E87B44B4-A87D-463C-AAFA-092A4D49A8AC}"/>
              </a:ext>
            </a:extLst>
          </p:cNvPr>
          <p:cNvSpPr txBox="1"/>
          <p:nvPr/>
        </p:nvSpPr>
        <p:spPr>
          <a:xfrm>
            <a:off x="2819852" y="4516001"/>
            <a:ext cx="6848929" cy="2118529"/>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Often mirrors real, complex challenges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Results in diverse outputs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Equips students to work with uncertainty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Causes students to reflect meaningfully on their learning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Focus on ‘process’ as well as product</a:t>
            </a:r>
          </a:p>
        </p:txBody>
      </p:sp>
      <p:sp>
        <p:nvSpPr>
          <p:cNvPr id="3" name="TextBox 2">
            <a:extLst>
              <a:ext uri="{FF2B5EF4-FFF2-40B4-BE49-F238E27FC236}">
                <a16:creationId xmlns:a16="http://schemas.microsoft.com/office/drawing/2014/main" id="{B7D80E87-27EF-26D0-61EA-03C37C6BEFAC}"/>
              </a:ext>
            </a:extLst>
          </p:cNvPr>
          <p:cNvSpPr txBox="1"/>
          <p:nvPr/>
        </p:nvSpPr>
        <p:spPr>
          <a:xfrm>
            <a:off x="195309" y="209985"/>
            <a:ext cx="1552301" cy="1384995"/>
          </a:xfrm>
          <a:custGeom>
            <a:avLst/>
            <a:gdLst>
              <a:gd name="connsiteX0" fmla="*/ 0 w 1552301"/>
              <a:gd name="connsiteY0" fmla="*/ 0 h 1384995"/>
              <a:gd name="connsiteX1" fmla="*/ 501911 w 1552301"/>
              <a:gd name="connsiteY1" fmla="*/ 0 h 1384995"/>
              <a:gd name="connsiteX2" fmla="*/ 988298 w 1552301"/>
              <a:gd name="connsiteY2" fmla="*/ 0 h 1384995"/>
              <a:gd name="connsiteX3" fmla="*/ 1552301 w 1552301"/>
              <a:gd name="connsiteY3" fmla="*/ 0 h 1384995"/>
              <a:gd name="connsiteX4" fmla="*/ 1552301 w 1552301"/>
              <a:gd name="connsiteY4" fmla="*/ 461665 h 1384995"/>
              <a:gd name="connsiteX5" fmla="*/ 1552301 w 1552301"/>
              <a:gd name="connsiteY5" fmla="*/ 881780 h 1384995"/>
              <a:gd name="connsiteX6" fmla="*/ 1552301 w 1552301"/>
              <a:gd name="connsiteY6" fmla="*/ 1384995 h 1384995"/>
              <a:gd name="connsiteX7" fmla="*/ 1034867 w 1552301"/>
              <a:gd name="connsiteY7" fmla="*/ 1384995 h 1384995"/>
              <a:gd name="connsiteX8" fmla="*/ 517434 w 1552301"/>
              <a:gd name="connsiteY8" fmla="*/ 1384995 h 1384995"/>
              <a:gd name="connsiteX9" fmla="*/ 0 w 1552301"/>
              <a:gd name="connsiteY9" fmla="*/ 1384995 h 1384995"/>
              <a:gd name="connsiteX10" fmla="*/ 0 w 1552301"/>
              <a:gd name="connsiteY10" fmla="*/ 909480 h 1384995"/>
              <a:gd name="connsiteX11" fmla="*/ 0 w 1552301"/>
              <a:gd name="connsiteY11" fmla="*/ 420115 h 1384995"/>
              <a:gd name="connsiteX12" fmla="*/ 0 w 1552301"/>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301" h="1384995" extrusionOk="0">
                <a:moveTo>
                  <a:pt x="0" y="0"/>
                </a:moveTo>
                <a:cubicBezTo>
                  <a:pt x="194988" y="-38701"/>
                  <a:pt x="355347" y="10029"/>
                  <a:pt x="501911" y="0"/>
                </a:cubicBezTo>
                <a:cubicBezTo>
                  <a:pt x="648475" y="-10029"/>
                  <a:pt x="778844" y="41265"/>
                  <a:pt x="988298" y="0"/>
                </a:cubicBezTo>
                <a:cubicBezTo>
                  <a:pt x="1197752" y="-41265"/>
                  <a:pt x="1313741" y="10305"/>
                  <a:pt x="1552301" y="0"/>
                </a:cubicBezTo>
                <a:cubicBezTo>
                  <a:pt x="1563785" y="207100"/>
                  <a:pt x="1545086" y="326098"/>
                  <a:pt x="1552301" y="461665"/>
                </a:cubicBezTo>
                <a:cubicBezTo>
                  <a:pt x="1559516" y="597232"/>
                  <a:pt x="1504541" y="752062"/>
                  <a:pt x="1552301" y="881780"/>
                </a:cubicBezTo>
                <a:cubicBezTo>
                  <a:pt x="1600061" y="1011498"/>
                  <a:pt x="1538555" y="1138670"/>
                  <a:pt x="1552301" y="1384995"/>
                </a:cubicBezTo>
                <a:cubicBezTo>
                  <a:pt x="1403067" y="1403981"/>
                  <a:pt x="1138810" y="1346545"/>
                  <a:pt x="1034867" y="1384995"/>
                </a:cubicBezTo>
                <a:cubicBezTo>
                  <a:pt x="930924" y="1423445"/>
                  <a:pt x="724860" y="1347291"/>
                  <a:pt x="517434" y="1384995"/>
                </a:cubicBezTo>
                <a:cubicBezTo>
                  <a:pt x="310008" y="1422699"/>
                  <a:pt x="131781" y="1340760"/>
                  <a:pt x="0" y="1384995"/>
                </a:cubicBezTo>
                <a:cubicBezTo>
                  <a:pt x="-3758" y="1179430"/>
                  <a:pt x="4037" y="1079033"/>
                  <a:pt x="0" y="909480"/>
                </a:cubicBezTo>
                <a:cubicBezTo>
                  <a:pt x="-4037" y="739928"/>
                  <a:pt x="55499" y="660709"/>
                  <a:pt x="0" y="420115"/>
                </a:cubicBezTo>
                <a:cubicBezTo>
                  <a:pt x="-55499" y="179522"/>
                  <a:pt x="16869" y="155999"/>
                  <a:pt x="0" y="0"/>
                </a:cubicBezTo>
                <a:close/>
              </a:path>
            </a:pathLst>
          </a:custGeom>
          <a:noFill/>
          <a:ln w="57150">
            <a:solidFill>
              <a:schemeClr val="tx1"/>
            </a:solidFill>
            <a:extLst>
              <a:ext uri="{C807C97D-BFC1-408E-A445-0C87EB9F89A2}">
                <ask:lineSketchStyleProps xmlns:ask="http://schemas.microsoft.com/office/drawing/2018/sketchyshapes" sd="153622668">
                  <a:prstGeom prst="rect">
                    <a:avLst/>
                  </a:prstGeom>
                  <ask:type>
                    <ask:lineSketchScribble/>
                  </ask:type>
                </ask:lineSketchStyleProps>
              </a:ext>
            </a:extLst>
          </a:ln>
          <a:effectLst>
            <a:glow rad="101600">
              <a:srgbClr val="7030A0">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Lydia Arnold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Expanded Assessment Top Trumps – Lydia Arnold (lydia-arnold.com)</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516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F14E21B-8316-4A5C-B35A-5DAFEC8327A1}"/>
              </a:ext>
            </a:extLst>
          </p:cNvPr>
          <p:cNvSpPr>
            <a:spLocks noGrp="1"/>
          </p:cNvSpPr>
          <p:nvPr>
            <p:ph type="title"/>
          </p:nvPr>
        </p:nvSpPr>
        <p:spPr>
          <a:xfrm>
            <a:off x="566382" y="456345"/>
            <a:ext cx="3048287" cy="5404809"/>
          </a:xfrm>
        </p:spPr>
        <p:txBody>
          <a:bodyPr anchor="b">
            <a:normAutofit fontScale="90000"/>
          </a:bodyPr>
          <a:lstStyle/>
          <a:p>
            <a:pPr algn="ctr"/>
            <a:br>
              <a:rPr lang="en-GB" sz="2500" b="1" dirty="0">
                <a:solidFill>
                  <a:srgbClr val="FFFFFF"/>
                </a:solidFill>
              </a:rPr>
            </a:br>
            <a:br>
              <a:rPr lang="en-GB" sz="2500" b="1" dirty="0">
                <a:solidFill>
                  <a:srgbClr val="FFFFFF"/>
                </a:solidFill>
              </a:rPr>
            </a:br>
            <a:r>
              <a:rPr lang="en-GB" sz="3600" b="1" dirty="0">
                <a:solidFill>
                  <a:srgbClr val="FFFFFF"/>
                </a:solidFill>
              </a:rPr>
              <a:t>We have a broader view of the sense of ‘worth’ that alternative assessments aim to create in students, so see authenticity in assessment as a continuum</a:t>
            </a:r>
          </a:p>
        </p:txBody>
      </p:sp>
      <p:sp>
        <p:nvSpPr>
          <p:cNvPr id="3" name="Content Placeholder 2">
            <a:extLst>
              <a:ext uri="{FF2B5EF4-FFF2-40B4-BE49-F238E27FC236}">
                <a16:creationId xmlns:a16="http://schemas.microsoft.com/office/drawing/2014/main" id="{80B1AB1F-9C40-4144-AEB8-A96CDAE3385C}"/>
              </a:ext>
            </a:extLst>
          </p:cNvPr>
          <p:cNvSpPr>
            <a:spLocks noGrp="1"/>
          </p:cNvSpPr>
          <p:nvPr>
            <p:ph idx="1"/>
          </p:nvPr>
        </p:nvSpPr>
        <p:spPr>
          <a:xfrm>
            <a:off x="4688006" y="511389"/>
            <a:ext cx="3534770" cy="5848468"/>
          </a:xfrm>
        </p:spPr>
        <p:txBody>
          <a:bodyPr anchor="ctr">
            <a:normAutofit/>
          </a:bodyPr>
          <a:lstStyle/>
          <a:p>
            <a:r>
              <a:rPr lang="en-GB" dirty="0"/>
              <a:t>Impact on </a:t>
            </a:r>
            <a:r>
              <a:rPr lang="en-GB" b="1" dirty="0"/>
              <a:t>learning</a:t>
            </a:r>
          </a:p>
          <a:p>
            <a:r>
              <a:rPr lang="en-GB" dirty="0"/>
              <a:t>Positive influence on </a:t>
            </a:r>
            <a:r>
              <a:rPr lang="en-GB" b="1" dirty="0"/>
              <a:t>employability</a:t>
            </a:r>
            <a:r>
              <a:rPr lang="en-GB" dirty="0"/>
              <a:t> and </a:t>
            </a:r>
            <a:r>
              <a:rPr lang="en-GB" b="1" dirty="0"/>
              <a:t>professionalism </a:t>
            </a:r>
            <a:r>
              <a:rPr lang="en-GB" dirty="0"/>
              <a:t>(specific or general)</a:t>
            </a:r>
          </a:p>
          <a:p>
            <a:r>
              <a:rPr lang="en-GB" dirty="0"/>
              <a:t>Advancing student personhood and </a:t>
            </a:r>
            <a:r>
              <a:rPr lang="en-GB" b="1" dirty="0"/>
              <a:t>sense of self </a:t>
            </a:r>
            <a:r>
              <a:rPr lang="en-GB" dirty="0"/>
              <a:t>(agency, connectedness, fulfilment, identity, belonging, contribution, potential change-agent, self-image)</a:t>
            </a:r>
          </a:p>
          <a:p>
            <a:pPr marL="0" indent="0">
              <a:buNone/>
            </a:pPr>
            <a:endParaRPr lang="en-GB" sz="2000" dirty="0"/>
          </a:p>
        </p:txBody>
      </p:sp>
      <p:pic>
        <p:nvPicPr>
          <p:cNvPr id="7" name="Graphic 6" descr="Connections with solid fill">
            <a:extLst>
              <a:ext uri="{FF2B5EF4-FFF2-40B4-BE49-F238E27FC236}">
                <a16:creationId xmlns:a16="http://schemas.microsoft.com/office/drawing/2014/main" id="{C117D9F0-0CFC-4128-99C4-1D521BBDDD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9114021" y="4200667"/>
            <a:ext cx="2158582" cy="2158582"/>
          </a:xfrm>
          <a:prstGeom prst="rect">
            <a:avLst/>
          </a:prstGeom>
        </p:spPr>
      </p:pic>
      <p:pic>
        <p:nvPicPr>
          <p:cNvPr id="17" name="Graphic 16" descr="Artificial Intelligence outline">
            <a:extLst>
              <a:ext uri="{FF2B5EF4-FFF2-40B4-BE49-F238E27FC236}">
                <a16:creationId xmlns:a16="http://schemas.microsoft.com/office/drawing/2014/main" id="{8B4E4D87-48AD-4A13-A2C9-7994AC3E9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5575" y="152299"/>
            <a:ext cx="1487878" cy="1487878"/>
          </a:xfrm>
          <a:prstGeom prst="rect">
            <a:avLst/>
          </a:prstGeom>
        </p:spPr>
      </p:pic>
      <p:pic>
        <p:nvPicPr>
          <p:cNvPr id="5" name="Graphic 4" descr="Remote work with solid fill">
            <a:extLst>
              <a:ext uri="{FF2B5EF4-FFF2-40B4-BE49-F238E27FC236}">
                <a16:creationId xmlns:a16="http://schemas.microsoft.com/office/drawing/2014/main" id="{8E96F7D8-AA71-A624-A361-7C6A1D62D4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2020" y="1944247"/>
            <a:ext cx="1470736" cy="1470736"/>
          </a:xfrm>
          <a:prstGeom prst="rect">
            <a:avLst/>
          </a:prstGeom>
        </p:spPr>
      </p:pic>
    </p:spTree>
    <p:extLst>
      <p:ext uri="{BB962C8B-B14F-4D97-AF65-F5344CB8AC3E}">
        <p14:creationId xmlns:p14="http://schemas.microsoft.com/office/powerpoint/2010/main" val="329723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E454-3BC6-A989-5584-72469A785EB1}"/>
              </a:ext>
            </a:extLst>
          </p:cNvPr>
          <p:cNvSpPr>
            <a:spLocks noGrp="1"/>
          </p:cNvSpPr>
          <p:nvPr>
            <p:ph type="title"/>
          </p:nvPr>
        </p:nvSpPr>
        <p:spPr>
          <a:xfrm>
            <a:off x="683821" y="-17637"/>
            <a:ext cx="10977748" cy="1325563"/>
          </a:xfrm>
        </p:spPr>
        <p:txBody>
          <a:bodyPr/>
          <a:lstStyle/>
          <a:p>
            <a:r>
              <a:rPr lang="en-GB" b="1"/>
              <a:t>The following restrictive ideas about ‘authentic assessment’ sometimes deter staff:</a:t>
            </a:r>
          </a:p>
        </p:txBody>
      </p:sp>
      <p:graphicFrame>
        <p:nvGraphicFramePr>
          <p:cNvPr id="14" name="Content Placeholder 2">
            <a:extLst>
              <a:ext uri="{FF2B5EF4-FFF2-40B4-BE49-F238E27FC236}">
                <a16:creationId xmlns:a16="http://schemas.microsoft.com/office/drawing/2014/main" id="{65E4C4D0-16D3-6A92-3BF8-375EF23836BF}"/>
              </a:ext>
            </a:extLst>
          </p:cNvPr>
          <p:cNvGraphicFramePr>
            <a:graphicFrameLocks noGrp="1"/>
          </p:cNvGraphicFramePr>
          <p:nvPr>
            <p:ph idx="1"/>
            <p:extLst>
              <p:ext uri="{D42A27DB-BD31-4B8C-83A1-F6EECF244321}">
                <p14:modId xmlns:p14="http://schemas.microsoft.com/office/powerpoint/2010/main" val="2462475957"/>
              </p:ext>
            </p:extLst>
          </p:nvPr>
        </p:nvGraphicFramePr>
        <p:xfrm>
          <a:off x="261257" y="937378"/>
          <a:ext cx="11776364" cy="592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Yin And Yang with solid fill">
            <a:extLst>
              <a:ext uri="{FF2B5EF4-FFF2-40B4-BE49-F238E27FC236}">
                <a16:creationId xmlns:a16="http://schemas.microsoft.com/office/drawing/2014/main" id="{DD3F4385-FC8B-B3F5-CEB0-9CAFF335C320}"/>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000" y="2877271"/>
            <a:ext cx="914400" cy="914400"/>
          </a:xfrm>
          <a:prstGeom prst="rect">
            <a:avLst/>
          </a:prstGeom>
        </p:spPr>
      </p:pic>
      <p:pic>
        <p:nvPicPr>
          <p:cNvPr id="10" name="Graphic 9" descr="Downward trend graph with solid fill">
            <a:extLst>
              <a:ext uri="{FF2B5EF4-FFF2-40B4-BE49-F238E27FC236}">
                <a16:creationId xmlns:a16="http://schemas.microsoft.com/office/drawing/2014/main" id="{BDAF160B-C547-7D4C-7039-27F7616ED8A5}"/>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000" y="4051164"/>
            <a:ext cx="914400" cy="914400"/>
          </a:xfrm>
          <a:prstGeom prst="rect">
            <a:avLst/>
          </a:prstGeom>
        </p:spPr>
      </p:pic>
      <p:pic>
        <p:nvPicPr>
          <p:cNvPr id="12" name="Graphic 11" descr="Board Of Directors with solid fill">
            <a:extLst>
              <a:ext uri="{FF2B5EF4-FFF2-40B4-BE49-F238E27FC236}">
                <a16:creationId xmlns:a16="http://schemas.microsoft.com/office/drawing/2014/main" id="{0120AA93-989F-517C-3524-64B035729C9F}"/>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000" y="5344721"/>
            <a:ext cx="794736" cy="794736"/>
          </a:xfrm>
          <a:prstGeom prst="rect">
            <a:avLst/>
          </a:prstGeom>
        </p:spPr>
      </p:pic>
      <p:pic>
        <p:nvPicPr>
          <p:cNvPr id="15" name="Picture 14">
            <a:extLst>
              <a:ext uri="{FF2B5EF4-FFF2-40B4-BE49-F238E27FC236}">
                <a16:creationId xmlns:a16="http://schemas.microsoft.com/office/drawing/2014/main" id="{0E86A3E9-6B64-0E91-620F-05307A50BCFD}"/>
              </a:ext>
            </a:extLst>
          </p:cNvPr>
          <p:cNvPicPr>
            <a:picLocks noChangeAspect="1"/>
          </p:cNvPicPr>
          <p:nvPr/>
        </p:nvPicPr>
        <p:blipFill>
          <a:blip r:embed="rId14">
            <a:duotone>
              <a:schemeClr val="bg2">
                <a:shade val="45000"/>
                <a:satMod val="135000"/>
              </a:schemeClr>
              <a:prstClr val="white"/>
            </a:duotone>
          </a:blip>
          <a:stretch>
            <a:fillRect/>
          </a:stretch>
        </p:blipFill>
        <p:spPr>
          <a:xfrm>
            <a:off x="261257" y="1828681"/>
            <a:ext cx="914479" cy="914479"/>
          </a:xfrm>
          <a:prstGeom prst="rect">
            <a:avLst/>
          </a:prstGeom>
        </p:spPr>
      </p:pic>
    </p:spTree>
    <p:extLst>
      <p:ext uri="{BB962C8B-B14F-4D97-AF65-F5344CB8AC3E}">
        <p14:creationId xmlns:p14="http://schemas.microsoft.com/office/powerpoint/2010/main" val="4055625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561FA-C12A-4A37-B6CE-6F5FCF14F8D4}"/>
              </a:ext>
            </a:extLst>
          </p:cNvPr>
          <p:cNvSpPr>
            <a:spLocks noGrp="1"/>
          </p:cNvSpPr>
          <p:nvPr>
            <p:ph type="title"/>
          </p:nvPr>
        </p:nvSpPr>
        <p:spPr/>
        <p:txBody>
          <a:bodyPr>
            <a:normAutofit/>
          </a:bodyPr>
          <a:lstStyle/>
          <a:p>
            <a:r>
              <a:rPr lang="en-GB" b="0" i="0" dirty="0">
                <a:solidFill>
                  <a:srgbClr val="222222"/>
                </a:solidFill>
                <a:effectLst/>
                <a:latin typeface="Arial" panose="020B0604020202020204" pitchFamily="34" charset="0"/>
              </a:rPr>
              <a:t>Systematic review of ‘pure’ authentic assessment also pinpointed challenges </a:t>
            </a:r>
            <a:endParaRPr lang="en-GB" dirty="0"/>
          </a:p>
        </p:txBody>
      </p:sp>
      <p:sp>
        <p:nvSpPr>
          <p:cNvPr id="6" name="Text Placeholder 5">
            <a:extLst>
              <a:ext uri="{FF2B5EF4-FFF2-40B4-BE49-F238E27FC236}">
                <a16:creationId xmlns:a16="http://schemas.microsoft.com/office/drawing/2014/main" id="{A8415192-A8EE-48C7-9B79-4029F87A0BEA}"/>
              </a:ext>
            </a:extLst>
          </p:cNvPr>
          <p:cNvSpPr>
            <a:spLocks noGrp="1"/>
          </p:cNvSpPr>
          <p:nvPr>
            <p:ph type="body" idx="1"/>
          </p:nvPr>
        </p:nvSpPr>
        <p:spPr/>
        <p:txBody>
          <a:bodyPr/>
          <a:lstStyle/>
          <a:p>
            <a:r>
              <a:rPr lang="en-GB"/>
              <a:t>Advantages</a:t>
            </a:r>
          </a:p>
        </p:txBody>
      </p:sp>
      <p:graphicFrame>
        <p:nvGraphicFramePr>
          <p:cNvPr id="12" name="Content Placeholder 6">
            <a:extLst>
              <a:ext uri="{FF2B5EF4-FFF2-40B4-BE49-F238E27FC236}">
                <a16:creationId xmlns:a16="http://schemas.microsoft.com/office/drawing/2014/main" id="{92FFED15-1299-4683-9B94-9859D57079A3}"/>
              </a:ext>
            </a:extLst>
          </p:cNvPr>
          <p:cNvGraphicFramePr>
            <a:graphicFrameLocks noGrp="1"/>
          </p:cNvGraphicFramePr>
          <p:nvPr>
            <p:ph sz="half" idx="2"/>
            <p:extLst>
              <p:ext uri="{D42A27DB-BD31-4B8C-83A1-F6EECF244321}">
                <p14:modId xmlns:p14="http://schemas.microsoft.com/office/powerpoint/2010/main" val="3596789872"/>
              </p:ext>
            </p:extLst>
          </p:nvPr>
        </p:nvGraphicFramePr>
        <p:xfrm>
          <a:off x="657270" y="2560839"/>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1B2028E6-F535-4D62-857A-8EE3BCB1DA39}"/>
              </a:ext>
            </a:extLst>
          </p:cNvPr>
          <p:cNvSpPr>
            <a:spLocks noGrp="1"/>
          </p:cNvSpPr>
          <p:nvPr>
            <p:ph type="body" sz="quarter" idx="3"/>
          </p:nvPr>
        </p:nvSpPr>
        <p:spPr/>
        <p:txBody>
          <a:bodyPr/>
          <a:lstStyle/>
          <a:p>
            <a:r>
              <a:rPr lang="en-GB"/>
              <a:t>Challenges</a:t>
            </a:r>
          </a:p>
        </p:txBody>
      </p:sp>
      <p:sp>
        <p:nvSpPr>
          <p:cNvPr id="10" name="TextBox 9">
            <a:extLst>
              <a:ext uri="{FF2B5EF4-FFF2-40B4-BE49-F238E27FC236}">
                <a16:creationId xmlns:a16="http://schemas.microsoft.com/office/drawing/2014/main" id="{BFAE60C0-84B9-4D21-8D2A-ACBB76F47713}"/>
              </a:ext>
            </a:extLst>
          </p:cNvPr>
          <p:cNvSpPr txBox="1"/>
          <p:nvPr/>
        </p:nvSpPr>
        <p:spPr>
          <a:xfrm>
            <a:off x="7994497" y="1627386"/>
            <a:ext cx="3619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222222"/>
                </a:solidFill>
                <a:effectLst/>
                <a:uLnTx/>
                <a:uFillTx/>
                <a:latin typeface="Arial" panose="020B0604020202020204" pitchFamily="34" charset="0"/>
                <a:ea typeface="+mn-ea"/>
                <a:cs typeface="+mn-cs"/>
              </a:rPr>
              <a:t>Sokhanvar</a:t>
            </a:r>
            <a:r>
              <a:rPr kumimoji="0" lang="en-GB" sz="18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et al.,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Content Placeholder 6">
            <a:extLst>
              <a:ext uri="{FF2B5EF4-FFF2-40B4-BE49-F238E27FC236}">
                <a16:creationId xmlns:a16="http://schemas.microsoft.com/office/drawing/2014/main" id="{E8B0029B-A44A-A98F-7F39-DBE3BDA7EF01}"/>
              </a:ext>
            </a:extLst>
          </p:cNvPr>
          <p:cNvGraphicFramePr>
            <a:graphicFrameLocks/>
          </p:cNvGraphicFramePr>
          <p:nvPr>
            <p:extLst>
              <p:ext uri="{D42A27DB-BD31-4B8C-83A1-F6EECF244321}">
                <p14:modId xmlns:p14="http://schemas.microsoft.com/office/powerpoint/2010/main" val="1629371549"/>
              </p:ext>
            </p:extLst>
          </p:nvPr>
        </p:nvGraphicFramePr>
        <p:xfrm>
          <a:off x="6376945" y="2560839"/>
          <a:ext cx="5157787"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44392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25188-365E-CEEF-EEDF-B9B0A9C61913}"/>
              </a:ext>
            </a:extLst>
          </p:cNvPr>
          <p:cNvSpPr>
            <a:spLocks noGrp="1"/>
          </p:cNvSpPr>
          <p:nvPr>
            <p:ph type="title"/>
          </p:nvPr>
        </p:nvSpPr>
        <p:spPr>
          <a:xfrm>
            <a:off x="640080" y="325369"/>
            <a:ext cx="4368602" cy="1956841"/>
          </a:xfrm>
        </p:spPr>
        <p:txBody>
          <a:bodyPr anchor="b">
            <a:normAutofit fontScale="90000"/>
          </a:bodyPr>
          <a:lstStyle/>
          <a:p>
            <a:r>
              <a:rPr lang="en-GB" sz="5400"/>
              <a:t>Staff concerns about workload</a:t>
            </a:r>
          </a:p>
        </p:txBody>
      </p:sp>
      <p:sp>
        <p:nvSpPr>
          <p:cNvPr id="10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75CB425-5A70-DAB9-3BED-610F0B71096E}"/>
              </a:ext>
            </a:extLst>
          </p:cNvPr>
          <p:cNvSpPr>
            <a:spLocks noGrp="1"/>
          </p:cNvSpPr>
          <p:nvPr>
            <p:ph idx="1"/>
          </p:nvPr>
        </p:nvSpPr>
        <p:spPr>
          <a:xfrm>
            <a:off x="640080" y="2872899"/>
            <a:ext cx="4243589" cy="3320668"/>
          </a:xfrm>
        </p:spPr>
        <p:txBody>
          <a:bodyPr>
            <a:normAutofit/>
          </a:bodyPr>
          <a:lstStyle/>
          <a:p>
            <a:pPr marL="0" indent="0">
              <a:buNone/>
            </a:pPr>
            <a:r>
              <a:rPr lang="en-GB" sz="4000"/>
              <a:t>‘Authentic assessment’ takes too much time- I’m just too busy to manage this! </a:t>
            </a:r>
            <a:endParaRPr lang="en-US" sz="4000"/>
          </a:p>
        </p:txBody>
      </p:sp>
      <p:pic>
        <p:nvPicPr>
          <p:cNvPr id="1028" name="Picture 4">
            <a:extLst>
              <a:ext uri="{FF2B5EF4-FFF2-40B4-BE49-F238E27FC236}">
                <a16:creationId xmlns:a16="http://schemas.microsoft.com/office/drawing/2014/main" id="{4782B753-F7B7-BA86-05B9-B9ED71B08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66" r="1656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5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415C-565F-EE69-3920-B2B31B702DC8}"/>
              </a:ext>
            </a:extLst>
          </p:cNvPr>
          <p:cNvSpPr>
            <a:spLocks noGrp="1"/>
          </p:cNvSpPr>
          <p:nvPr>
            <p:ph type="title"/>
          </p:nvPr>
        </p:nvSpPr>
        <p:spPr>
          <a:xfrm>
            <a:off x="4965430" y="629268"/>
            <a:ext cx="6586491" cy="1286160"/>
          </a:xfrm>
        </p:spPr>
        <p:txBody>
          <a:bodyPr anchor="b">
            <a:normAutofit/>
          </a:bodyPr>
          <a:lstStyle/>
          <a:p>
            <a:r>
              <a:rPr lang="en-GB" sz="2800" b="1"/>
              <a:t>We developed our ‘Task Generator’ as a pragmatic, manageable approach to designing more authentic tasks </a:t>
            </a:r>
          </a:p>
        </p:txBody>
      </p:sp>
      <p:sp>
        <p:nvSpPr>
          <p:cNvPr id="3" name="Content Placeholder 2">
            <a:extLst>
              <a:ext uri="{FF2B5EF4-FFF2-40B4-BE49-F238E27FC236}">
                <a16:creationId xmlns:a16="http://schemas.microsoft.com/office/drawing/2014/main" id="{93F97F11-67D4-8AA5-C584-A317981B9A1E}"/>
              </a:ext>
            </a:extLst>
          </p:cNvPr>
          <p:cNvSpPr>
            <a:spLocks noGrp="1"/>
          </p:cNvSpPr>
          <p:nvPr>
            <p:ph idx="1"/>
          </p:nvPr>
        </p:nvSpPr>
        <p:spPr>
          <a:xfrm>
            <a:off x="4965431" y="2438400"/>
            <a:ext cx="6586489" cy="3785419"/>
          </a:xfrm>
        </p:spPr>
        <p:txBody>
          <a:bodyPr>
            <a:normAutofit/>
          </a:bodyPr>
          <a:lstStyle/>
          <a:p>
            <a:pPr marL="342900" indent="-342900">
              <a:buFont typeface="Arial" panose="020B0604020202020204" pitchFamily="34" charset="0"/>
              <a:buChar char="•"/>
            </a:pPr>
            <a:endParaRPr lang="en-GB" sz="2000" b="1">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3200" b="1">
                <a:ea typeface="Calibri" panose="020F0502020204030204" pitchFamily="34" charset="0"/>
                <a:cs typeface="Times New Roman" panose="02020603050405020304" pitchFamily="18" charset="0"/>
              </a:rPr>
              <a:t>6-step blueprint to help people create more authentic assignments </a:t>
            </a:r>
          </a:p>
          <a:p>
            <a:pPr marL="342900" indent="-342900">
              <a:buFont typeface="Arial" panose="020B0604020202020204" pitchFamily="34" charset="0"/>
              <a:buChar char="•"/>
            </a:pPr>
            <a:r>
              <a:rPr lang="en-GB" sz="3200" b="1">
                <a:ea typeface="Calibri" panose="020F0502020204030204" pitchFamily="34" charset="0"/>
                <a:cs typeface="Times New Roman" panose="02020603050405020304" pitchFamily="18" charset="0"/>
              </a:rPr>
              <a:t>Can be seen in full in the article of 17</a:t>
            </a:r>
            <a:r>
              <a:rPr lang="en-GB" sz="3200" b="1" baseline="30000">
                <a:ea typeface="Calibri" panose="020F0502020204030204" pitchFamily="34" charset="0"/>
                <a:cs typeface="Times New Roman" panose="02020603050405020304" pitchFamily="18" charset="0"/>
              </a:rPr>
              <a:t>th</a:t>
            </a:r>
            <a:r>
              <a:rPr lang="en-GB" sz="3200" b="1">
                <a:ea typeface="Calibri" panose="020F0502020204030204" pitchFamily="34" charset="0"/>
                <a:cs typeface="Times New Roman" panose="02020603050405020304" pitchFamily="18" charset="0"/>
              </a:rPr>
              <a:t> August 2020 “Writing Better Assignments in the post-Covid Era: approaches to good task design.” </a:t>
            </a:r>
          </a:p>
          <a:p>
            <a:pPr marL="0" indent="0">
              <a:buNone/>
            </a:pPr>
            <a:r>
              <a:rPr lang="en-GB" sz="2000" b="1">
                <a:ea typeface="Calibri" panose="020F0502020204030204" pitchFamily="34" charset="0"/>
                <a:cs typeface="Times New Roman" panose="02020603050405020304" pitchFamily="18" charset="0"/>
              </a:rPr>
              <a:t>	</a:t>
            </a:r>
            <a:endParaRPr lang="en-GB" sz="2000"/>
          </a:p>
        </p:txBody>
      </p:sp>
      <p:pic>
        <p:nvPicPr>
          <p:cNvPr id="5" name="Picture 4">
            <a:extLst>
              <a:ext uri="{FF2B5EF4-FFF2-40B4-BE49-F238E27FC236}">
                <a16:creationId xmlns:a16="http://schemas.microsoft.com/office/drawing/2014/main" id="{000F46B4-AAC9-C7F4-F6FD-79DFCA3F5600}"/>
              </a:ext>
            </a:extLst>
          </p:cNvPr>
          <p:cNvPicPr>
            <a:picLocks noChangeAspect="1"/>
          </p:cNvPicPr>
          <p:nvPr/>
        </p:nvPicPr>
        <p:blipFill rotWithShape="1">
          <a:blip r:embed="rId3">
            <a:extLst>
              <a:ext uri="{28A0092B-C50C-407E-A947-70E740481C1C}">
                <a14:useLocalDpi xmlns:a14="http://schemas.microsoft.com/office/drawing/2010/main" val="0"/>
              </a:ext>
            </a:extLst>
          </a:blip>
          <a:srcRect l="24652" r="2465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221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76511A-8DF8-E090-431C-52F066A05FBE}"/>
              </a:ext>
            </a:extLst>
          </p:cNvPr>
          <p:cNvSpPr txBox="1"/>
          <p:nvPr/>
        </p:nvSpPr>
        <p:spPr>
          <a:xfrm>
            <a:off x="5257800" y="5900653"/>
            <a:ext cx="6424863" cy="52322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solidFill>
                <a:effectLst/>
                <a:uLnTx/>
                <a:uFillTx/>
                <a:latin typeface="Calibri" panose="020F0502020204030204"/>
                <a:ea typeface="Calibri" panose="020F0502020204030204" pitchFamily="34" charset="0"/>
                <a:cs typeface="Times New Roman" panose="02020603050405020304" pitchFamily="18" charset="0"/>
              </a:rPr>
              <a:t>https://sally-brown.net/download/3179/</a:t>
            </a:r>
          </a:p>
        </p:txBody>
      </p:sp>
    </p:spTree>
    <p:extLst>
      <p:ext uri="{BB962C8B-B14F-4D97-AF65-F5344CB8AC3E}">
        <p14:creationId xmlns:p14="http://schemas.microsoft.com/office/powerpoint/2010/main" val="4238557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BD4792-D840-4973-858D-1132D8BB641E}"/>
              </a:ext>
            </a:extLst>
          </p:cNvPr>
          <p:cNvSpPr>
            <a:spLocks noGrp="1"/>
          </p:cNvSpPr>
          <p:nvPr>
            <p:ph type="title"/>
          </p:nvPr>
        </p:nvSpPr>
        <p:spPr>
          <a:xfrm>
            <a:off x="838200" y="365126"/>
            <a:ext cx="10515600" cy="947122"/>
          </a:xfrm>
        </p:spPr>
        <p:txBody>
          <a:bodyPr>
            <a:normAutofit/>
          </a:bodyPr>
          <a:lstStyle/>
          <a:p>
            <a:r>
              <a:rPr lang="en-GB" sz="4200"/>
              <a:t>Six steps to designing authentic assignments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B2626DFB-C6BB-44EB-8B2B-5D1D24F8AB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979" y="360151"/>
            <a:ext cx="1101321" cy="1101321"/>
          </a:xfrm>
          <a:prstGeom prst="rect">
            <a:avLst/>
          </a:prstGeom>
        </p:spPr>
      </p:pic>
      <p:sp>
        <p:nvSpPr>
          <p:cNvPr id="4" name="Content Placeholder 3">
            <a:extLst>
              <a:ext uri="{FF2B5EF4-FFF2-40B4-BE49-F238E27FC236}">
                <a16:creationId xmlns:a16="http://schemas.microsoft.com/office/drawing/2014/main" id="{C86F2324-D92C-B527-41ED-E9C2658464EC}"/>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ECC7A22D-D653-7622-4EA2-5E73D8F99AED}"/>
              </a:ext>
            </a:extLst>
          </p:cNvPr>
          <p:cNvPicPr>
            <a:picLocks noChangeAspect="1"/>
          </p:cNvPicPr>
          <p:nvPr/>
        </p:nvPicPr>
        <p:blipFill>
          <a:blip r:embed="rId4"/>
          <a:stretch>
            <a:fillRect/>
          </a:stretch>
        </p:blipFill>
        <p:spPr>
          <a:xfrm>
            <a:off x="435372" y="1608620"/>
            <a:ext cx="11540728" cy="5096698"/>
          </a:xfrm>
          <a:prstGeom prst="rect">
            <a:avLst/>
          </a:prstGeom>
        </p:spPr>
      </p:pic>
    </p:spTree>
    <p:extLst>
      <p:ext uri="{BB962C8B-B14F-4D97-AF65-F5344CB8AC3E}">
        <p14:creationId xmlns:p14="http://schemas.microsoft.com/office/powerpoint/2010/main" val="3288448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829AF99-737D-DBCD-D3BD-11A4DA5C588C}"/>
              </a:ext>
            </a:extLst>
          </p:cNvPr>
          <p:cNvGraphicFramePr>
            <a:graphicFrameLocks noGrp="1"/>
          </p:cNvGraphicFramePr>
          <p:nvPr/>
        </p:nvGraphicFramePr>
        <p:xfrm>
          <a:off x="680936" y="124522"/>
          <a:ext cx="10875525" cy="914400"/>
        </p:xfrm>
        <a:graphic>
          <a:graphicData uri="http://schemas.openxmlformats.org/drawingml/2006/table">
            <a:tbl>
              <a:tblPr firstRow="1"/>
              <a:tblGrid>
                <a:gridCol w="2443941">
                  <a:extLst>
                    <a:ext uri="{9D8B030D-6E8A-4147-A177-3AD203B41FA5}">
                      <a16:colId xmlns:a16="http://schemas.microsoft.com/office/drawing/2014/main" val="747221603"/>
                    </a:ext>
                  </a:extLst>
                </a:gridCol>
                <a:gridCol w="2874404">
                  <a:extLst>
                    <a:ext uri="{9D8B030D-6E8A-4147-A177-3AD203B41FA5}">
                      <a16:colId xmlns:a16="http://schemas.microsoft.com/office/drawing/2014/main" val="3250006765"/>
                    </a:ext>
                  </a:extLst>
                </a:gridCol>
                <a:gridCol w="2874404">
                  <a:extLst>
                    <a:ext uri="{9D8B030D-6E8A-4147-A177-3AD203B41FA5}">
                      <a16:colId xmlns:a16="http://schemas.microsoft.com/office/drawing/2014/main" val="3845638550"/>
                    </a:ext>
                  </a:extLst>
                </a:gridCol>
                <a:gridCol w="2682776">
                  <a:extLst>
                    <a:ext uri="{9D8B030D-6E8A-4147-A177-3AD203B41FA5}">
                      <a16:colId xmlns:a16="http://schemas.microsoft.com/office/drawing/2014/main" val="1156993274"/>
                    </a:ext>
                  </a:extLst>
                </a:gridCol>
              </a:tblGrid>
              <a:tr h="7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70C0"/>
                          </a:solidFill>
                        </a:rPr>
                        <a:t>Verb/educational outcome</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70C0"/>
                          </a:solidFill>
                        </a:rPr>
                        <a:t>What? i.e. object</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70C0"/>
                          </a:solidFill>
                        </a:rPr>
                        <a:t>Outcome/ evidence of achievement </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70C0"/>
                          </a:solidFill>
                        </a:rPr>
                        <a:t>Modifiers/ developments/ range statements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extLst>
                  <a:ext uri="{0D108BD9-81ED-4DB2-BD59-A6C34878D82A}">
                    <a16:rowId xmlns:a16="http://schemas.microsoft.com/office/drawing/2014/main" val="2607576791"/>
                  </a:ext>
                </a:extLst>
              </a:tr>
            </a:tbl>
          </a:graphicData>
        </a:graphic>
      </p:graphicFrame>
      <p:graphicFrame>
        <p:nvGraphicFramePr>
          <p:cNvPr id="5" name="Table 4">
            <a:extLst>
              <a:ext uri="{FF2B5EF4-FFF2-40B4-BE49-F238E27FC236}">
                <a16:creationId xmlns:a16="http://schemas.microsoft.com/office/drawing/2014/main" id="{379E26CF-E2D3-D70B-2EF7-74702A19819F}"/>
              </a:ext>
            </a:extLst>
          </p:cNvPr>
          <p:cNvGraphicFramePr>
            <a:graphicFrameLocks noGrp="1"/>
          </p:cNvGraphicFramePr>
          <p:nvPr/>
        </p:nvGraphicFramePr>
        <p:xfrm>
          <a:off x="680936" y="1162488"/>
          <a:ext cx="10875525" cy="1224136"/>
        </p:xfrm>
        <a:graphic>
          <a:graphicData uri="http://schemas.openxmlformats.org/drawingml/2006/table">
            <a:tbl>
              <a:tblPr firstRow="1"/>
              <a:tblGrid>
                <a:gridCol w="2480383">
                  <a:extLst>
                    <a:ext uri="{9D8B030D-6E8A-4147-A177-3AD203B41FA5}">
                      <a16:colId xmlns:a16="http://schemas.microsoft.com/office/drawing/2014/main" val="747221603"/>
                    </a:ext>
                  </a:extLst>
                </a:gridCol>
                <a:gridCol w="2861980">
                  <a:extLst>
                    <a:ext uri="{9D8B030D-6E8A-4147-A177-3AD203B41FA5}">
                      <a16:colId xmlns:a16="http://schemas.microsoft.com/office/drawing/2014/main" val="3250006765"/>
                    </a:ext>
                  </a:extLst>
                </a:gridCol>
                <a:gridCol w="2861980">
                  <a:extLst>
                    <a:ext uri="{9D8B030D-6E8A-4147-A177-3AD203B41FA5}">
                      <a16:colId xmlns:a16="http://schemas.microsoft.com/office/drawing/2014/main" val="3845638550"/>
                    </a:ext>
                  </a:extLst>
                </a:gridCol>
                <a:gridCol w="2671182">
                  <a:extLst>
                    <a:ext uri="{9D8B030D-6E8A-4147-A177-3AD203B41FA5}">
                      <a16:colId xmlns:a16="http://schemas.microsoft.com/office/drawing/2014/main" val="1156993274"/>
                    </a:ext>
                  </a:extLst>
                </a:gridCol>
              </a:tblGrid>
              <a:tr h="1224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0070C0"/>
                          </a:solidFill>
                          <a:effectLst/>
                        </a:rPr>
                        <a:t>Interpret</a:t>
                      </a:r>
                      <a:endParaRPr lang="en-GB" sz="1600">
                        <a:solidFill>
                          <a:srgbClr val="0070C0"/>
                        </a:solidFill>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bg1"/>
                    </a:solidFill>
                  </a:tcPr>
                </a:tc>
                <a:tc>
                  <a:txBody>
                    <a:bodyPr/>
                    <a:lstStyle/>
                    <a:p>
                      <a:r>
                        <a:rPr lang="en-GB" sz="1600" b="1" kern="1200">
                          <a:solidFill>
                            <a:schemeClr val="dk1"/>
                          </a:solidFill>
                          <a:effectLst/>
                        </a:rPr>
                        <a:t>complex and sometimes incomplete or conflicting data</a:t>
                      </a:r>
                      <a:endParaRPr lang="en-GB" sz="1600"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GB" sz="1600" b="1"/>
                        <a:t>compile a summary</a:t>
                      </a:r>
                    </a:p>
                    <a:p>
                      <a:r>
                        <a:rPr lang="en-GB" sz="1600" b="1" kern="1200">
                          <a:solidFill>
                            <a:schemeClr val="dk1"/>
                          </a:solidFill>
                          <a:effectLst/>
                        </a:rPr>
                        <a:t>meaningful for experts and laypersons</a:t>
                      </a:r>
                      <a:endParaRPr lang="en-GB" sz="1600"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GB" sz="1600" b="1"/>
                        <a:t>leading to a viable action plan.</a:t>
                      </a:r>
                    </a:p>
                    <a:p>
                      <a:endParaRPr lang="en-GB" sz="16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07576791"/>
                  </a:ext>
                </a:extLst>
              </a:tr>
            </a:tbl>
          </a:graphicData>
        </a:graphic>
      </p:graphicFrame>
      <p:graphicFrame>
        <p:nvGraphicFramePr>
          <p:cNvPr id="6" name="Table 5">
            <a:extLst>
              <a:ext uri="{FF2B5EF4-FFF2-40B4-BE49-F238E27FC236}">
                <a16:creationId xmlns:a16="http://schemas.microsoft.com/office/drawing/2014/main" id="{24BDCAF0-C081-D710-2149-3867A2FEB418}"/>
              </a:ext>
            </a:extLst>
          </p:cNvPr>
          <p:cNvGraphicFramePr>
            <a:graphicFrameLocks noGrp="1"/>
          </p:cNvGraphicFramePr>
          <p:nvPr/>
        </p:nvGraphicFramePr>
        <p:xfrm>
          <a:off x="680936" y="2574549"/>
          <a:ext cx="10875526" cy="648072"/>
        </p:xfrm>
        <a:graphic>
          <a:graphicData uri="http://schemas.openxmlformats.org/drawingml/2006/table">
            <a:tbl>
              <a:tblPr firstRow="1"/>
              <a:tblGrid>
                <a:gridCol w="2480383">
                  <a:extLst>
                    <a:ext uri="{9D8B030D-6E8A-4147-A177-3AD203B41FA5}">
                      <a16:colId xmlns:a16="http://schemas.microsoft.com/office/drawing/2014/main" val="747221603"/>
                    </a:ext>
                  </a:extLst>
                </a:gridCol>
                <a:gridCol w="2861980">
                  <a:extLst>
                    <a:ext uri="{9D8B030D-6E8A-4147-A177-3AD203B41FA5}">
                      <a16:colId xmlns:a16="http://schemas.microsoft.com/office/drawing/2014/main" val="3250006765"/>
                    </a:ext>
                  </a:extLst>
                </a:gridCol>
                <a:gridCol w="2814281">
                  <a:extLst>
                    <a:ext uri="{9D8B030D-6E8A-4147-A177-3AD203B41FA5}">
                      <a16:colId xmlns:a16="http://schemas.microsoft.com/office/drawing/2014/main" val="3845638550"/>
                    </a:ext>
                  </a:extLst>
                </a:gridCol>
                <a:gridCol w="2718882">
                  <a:extLst>
                    <a:ext uri="{9D8B030D-6E8A-4147-A177-3AD203B41FA5}">
                      <a16:colId xmlns:a16="http://schemas.microsoft.com/office/drawing/2014/main" val="1156993274"/>
                    </a:ext>
                  </a:extLst>
                </a:gridCol>
              </a:tblGrid>
              <a:tr h="648072">
                <a:tc>
                  <a:txBody>
                    <a:bodyPr/>
                    <a:lstStyle/>
                    <a:p>
                      <a:r>
                        <a:rPr lang="en-GB" sz="2000" b="1">
                          <a:solidFill>
                            <a:srgbClr val="0070C0"/>
                          </a:solidFill>
                          <a:effectLst/>
                        </a:rPr>
                        <a:t>Review</a:t>
                      </a:r>
                      <a:endParaRPr lang="en-GB">
                        <a:solidFill>
                          <a:srgbClr val="0070C0"/>
                        </a:solidFill>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data from a variety of sources</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produce </a:t>
                      </a:r>
                      <a:r>
                        <a:rPr lang="en-GB" sz="1800" b="1" kern="1200">
                          <a:solidFill>
                            <a:schemeClr val="dk1"/>
                          </a:solidFill>
                          <a:effectLst/>
                        </a:rPr>
                        <a:t>an executive summary </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for a specific audience</a:t>
                      </a:r>
                      <a:endParaRPr lang="en-GB" b="1"/>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extLst>
                  <a:ext uri="{0D108BD9-81ED-4DB2-BD59-A6C34878D82A}">
                    <a16:rowId xmlns:a16="http://schemas.microsoft.com/office/drawing/2014/main" val="2607576791"/>
                  </a:ext>
                </a:extLst>
              </a:tr>
            </a:tbl>
          </a:graphicData>
        </a:graphic>
      </p:graphicFrame>
      <p:graphicFrame>
        <p:nvGraphicFramePr>
          <p:cNvPr id="8" name="Table 7">
            <a:extLst>
              <a:ext uri="{FF2B5EF4-FFF2-40B4-BE49-F238E27FC236}">
                <a16:creationId xmlns:a16="http://schemas.microsoft.com/office/drawing/2014/main" id="{8BDFB158-3AC9-F823-3DD8-D629F5DB130E}"/>
              </a:ext>
            </a:extLst>
          </p:cNvPr>
          <p:cNvGraphicFramePr>
            <a:graphicFrameLocks noGrp="1"/>
          </p:cNvGraphicFramePr>
          <p:nvPr/>
        </p:nvGraphicFramePr>
        <p:xfrm>
          <a:off x="680936" y="3410546"/>
          <a:ext cx="10875526" cy="1008112"/>
        </p:xfrm>
        <a:graphic>
          <a:graphicData uri="http://schemas.openxmlformats.org/drawingml/2006/table">
            <a:tbl>
              <a:tblPr/>
              <a:tblGrid>
                <a:gridCol w="2480383">
                  <a:extLst>
                    <a:ext uri="{9D8B030D-6E8A-4147-A177-3AD203B41FA5}">
                      <a16:colId xmlns:a16="http://schemas.microsoft.com/office/drawing/2014/main" val="747221603"/>
                    </a:ext>
                  </a:extLst>
                </a:gridCol>
                <a:gridCol w="2861980">
                  <a:extLst>
                    <a:ext uri="{9D8B030D-6E8A-4147-A177-3AD203B41FA5}">
                      <a16:colId xmlns:a16="http://schemas.microsoft.com/office/drawing/2014/main" val="3250006765"/>
                    </a:ext>
                  </a:extLst>
                </a:gridCol>
                <a:gridCol w="2814281">
                  <a:extLst>
                    <a:ext uri="{9D8B030D-6E8A-4147-A177-3AD203B41FA5}">
                      <a16:colId xmlns:a16="http://schemas.microsoft.com/office/drawing/2014/main" val="3845638550"/>
                    </a:ext>
                  </a:extLst>
                </a:gridCol>
                <a:gridCol w="2718882">
                  <a:extLst>
                    <a:ext uri="{9D8B030D-6E8A-4147-A177-3AD203B41FA5}">
                      <a16:colId xmlns:a16="http://schemas.microsoft.com/office/drawing/2014/main" val="1156993274"/>
                    </a:ext>
                  </a:extLst>
                </a:gridCol>
              </a:tblGrid>
              <a:tr h="1008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70C0"/>
                          </a:solidFill>
                          <a:effectLst/>
                        </a:rPr>
                        <a:t>Set</a:t>
                      </a:r>
                      <a:r>
                        <a:rPr lang="en-GB" sz="1800" b="1">
                          <a:solidFill>
                            <a:srgbClr val="0070C0"/>
                          </a:solidFill>
                          <a:effectLst/>
                        </a:rPr>
                        <a:t> </a:t>
                      </a:r>
                      <a:r>
                        <a:rPr lang="en-GB" sz="2000" b="1">
                          <a:solidFill>
                            <a:srgbClr val="0070C0"/>
                          </a:solidFill>
                          <a:effectLst/>
                        </a:rPr>
                        <a:t>up</a:t>
                      </a:r>
                      <a:r>
                        <a:rPr lang="en-GB" sz="1800" b="1">
                          <a:solidFill>
                            <a:srgbClr val="0070C0"/>
                          </a:solidFill>
                          <a:effectLst/>
                        </a:rPr>
                        <a:t> </a:t>
                      </a:r>
                    </a:p>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specialised equipment appropriately </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draw up a ‘quick guide’ for peers </a:t>
                      </a:r>
                      <a:endParaRPr lang="en-GB" b="1"/>
                    </a:p>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to enable them to use it safely and appropriately</a:t>
                      </a:r>
                      <a:endParaRPr lang="en-GB" b="1"/>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07576791"/>
                  </a:ext>
                </a:extLst>
              </a:tr>
            </a:tbl>
          </a:graphicData>
        </a:graphic>
      </p:graphicFrame>
      <p:graphicFrame>
        <p:nvGraphicFramePr>
          <p:cNvPr id="10" name="Table 9">
            <a:extLst>
              <a:ext uri="{FF2B5EF4-FFF2-40B4-BE49-F238E27FC236}">
                <a16:creationId xmlns:a16="http://schemas.microsoft.com/office/drawing/2014/main" id="{5D286F99-B528-22B7-53C5-F0284EE9C313}"/>
              </a:ext>
            </a:extLst>
          </p:cNvPr>
          <p:cNvGraphicFramePr>
            <a:graphicFrameLocks noGrp="1"/>
          </p:cNvGraphicFramePr>
          <p:nvPr/>
        </p:nvGraphicFramePr>
        <p:xfrm>
          <a:off x="680936" y="4509120"/>
          <a:ext cx="10875524" cy="1008112"/>
        </p:xfrm>
        <a:graphic>
          <a:graphicData uri="http://schemas.openxmlformats.org/drawingml/2006/table">
            <a:tbl>
              <a:tblPr firstRow="1"/>
              <a:tblGrid>
                <a:gridCol w="2453059">
                  <a:extLst>
                    <a:ext uri="{9D8B030D-6E8A-4147-A177-3AD203B41FA5}">
                      <a16:colId xmlns:a16="http://schemas.microsoft.com/office/drawing/2014/main" val="747221603"/>
                    </a:ext>
                  </a:extLst>
                </a:gridCol>
                <a:gridCol w="2861980">
                  <a:extLst>
                    <a:ext uri="{9D8B030D-6E8A-4147-A177-3AD203B41FA5}">
                      <a16:colId xmlns:a16="http://schemas.microsoft.com/office/drawing/2014/main" val="3250006765"/>
                    </a:ext>
                  </a:extLst>
                </a:gridCol>
                <a:gridCol w="2841604">
                  <a:extLst>
                    <a:ext uri="{9D8B030D-6E8A-4147-A177-3AD203B41FA5}">
                      <a16:colId xmlns:a16="http://schemas.microsoft.com/office/drawing/2014/main" val="3845638550"/>
                    </a:ext>
                  </a:extLst>
                </a:gridCol>
                <a:gridCol w="2718881">
                  <a:extLst>
                    <a:ext uri="{9D8B030D-6E8A-4147-A177-3AD203B41FA5}">
                      <a16:colId xmlns:a16="http://schemas.microsoft.com/office/drawing/2014/main" val="1156993274"/>
                    </a:ext>
                  </a:extLst>
                </a:gridCol>
              </a:tblGrid>
              <a:tr h="1008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70C0"/>
                          </a:solidFill>
                        </a:rPr>
                        <a:t>Evaluate</a:t>
                      </a:r>
                      <a:endParaRPr lang="en-GB" b="1">
                        <a:solidFill>
                          <a:srgbClr val="0070C0"/>
                        </a:solidFill>
                      </a:endParaRPr>
                    </a:p>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three proposed solutions to a problem </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propose a further two of your own</a:t>
                      </a:r>
                      <a:endParaRPr lang="en-GB" b="1"/>
                    </a:p>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with </a:t>
                      </a:r>
                      <a:r>
                        <a:rPr lang="en-GB" sz="1800" b="1" kern="1200">
                          <a:solidFill>
                            <a:schemeClr val="dk1"/>
                          </a:solidFill>
                          <a:effectLst/>
                        </a:rPr>
                        <a:t>suggestions about what might work best</a:t>
                      </a:r>
                      <a:endParaRPr lang="en-GB" b="1"/>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extLst>
                  <a:ext uri="{0D108BD9-81ED-4DB2-BD59-A6C34878D82A}">
                    <a16:rowId xmlns:a16="http://schemas.microsoft.com/office/drawing/2014/main" val="2607576791"/>
                  </a:ext>
                </a:extLst>
              </a:tr>
            </a:tbl>
          </a:graphicData>
        </a:graphic>
      </p:graphicFrame>
      <p:graphicFrame>
        <p:nvGraphicFramePr>
          <p:cNvPr id="12" name="Table 11">
            <a:extLst>
              <a:ext uri="{FF2B5EF4-FFF2-40B4-BE49-F238E27FC236}">
                <a16:creationId xmlns:a16="http://schemas.microsoft.com/office/drawing/2014/main" id="{538067FF-528A-4137-D6A9-D215E2A8EC1B}"/>
              </a:ext>
            </a:extLst>
          </p:cNvPr>
          <p:cNvGraphicFramePr>
            <a:graphicFrameLocks noGrp="1"/>
          </p:cNvGraphicFramePr>
          <p:nvPr/>
        </p:nvGraphicFramePr>
        <p:xfrm>
          <a:off x="680936" y="5640798"/>
          <a:ext cx="10875524" cy="1008112"/>
        </p:xfrm>
        <a:graphic>
          <a:graphicData uri="http://schemas.openxmlformats.org/drawingml/2006/table">
            <a:tbl>
              <a:tblPr firstRow="1"/>
              <a:tblGrid>
                <a:gridCol w="2433377">
                  <a:extLst>
                    <a:ext uri="{9D8B030D-6E8A-4147-A177-3AD203B41FA5}">
                      <a16:colId xmlns:a16="http://schemas.microsoft.com/office/drawing/2014/main" val="747221603"/>
                    </a:ext>
                  </a:extLst>
                </a:gridCol>
                <a:gridCol w="2861980">
                  <a:extLst>
                    <a:ext uri="{9D8B030D-6E8A-4147-A177-3AD203B41FA5}">
                      <a16:colId xmlns:a16="http://schemas.microsoft.com/office/drawing/2014/main" val="3250006765"/>
                    </a:ext>
                  </a:extLst>
                </a:gridCol>
                <a:gridCol w="2861980">
                  <a:extLst>
                    <a:ext uri="{9D8B030D-6E8A-4147-A177-3AD203B41FA5}">
                      <a16:colId xmlns:a16="http://schemas.microsoft.com/office/drawing/2014/main" val="3845638550"/>
                    </a:ext>
                  </a:extLst>
                </a:gridCol>
                <a:gridCol w="2718187">
                  <a:extLst>
                    <a:ext uri="{9D8B030D-6E8A-4147-A177-3AD203B41FA5}">
                      <a16:colId xmlns:a16="http://schemas.microsoft.com/office/drawing/2014/main" val="1156993274"/>
                    </a:ext>
                  </a:extLst>
                </a:gridCol>
              </a:tblGrid>
              <a:tr h="1008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70C0"/>
                          </a:solidFill>
                        </a:rPr>
                        <a:t>Compile</a:t>
                      </a:r>
                      <a:endParaRPr lang="en-GB" b="1">
                        <a:solidFill>
                          <a:srgbClr val="0070C0"/>
                        </a:solidFill>
                      </a:endParaRPr>
                    </a:p>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contingency plans for a professional environment</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produce disaster recovery in case of a serious emergency</a:t>
                      </a:r>
                      <a:endParaRPr lang="en-GB" b="1"/>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leading to mitigations and remediation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07576791"/>
                  </a:ext>
                </a:extLst>
              </a:tr>
            </a:tbl>
          </a:graphicData>
        </a:graphic>
      </p:graphicFrame>
    </p:spTree>
    <p:extLst>
      <p:ext uri="{BB962C8B-B14F-4D97-AF65-F5344CB8AC3E}">
        <p14:creationId xmlns:p14="http://schemas.microsoft.com/office/powerpoint/2010/main" val="2568518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F40E8E-10EB-4A89-8EC0-1AA9A2F2AFB0}"/>
              </a:ext>
            </a:extLst>
          </p:cNvPr>
          <p:cNvPicPr>
            <a:picLocks noGrp="1" noChangeAspect="1"/>
          </p:cNvPicPr>
          <p:nvPr>
            <p:ph idx="1"/>
          </p:nvPr>
        </p:nvPicPr>
        <p:blipFill rotWithShape="1">
          <a:blip r:embed="rId3"/>
          <a:srcRect t="5176" b="1074"/>
          <a:stretch/>
        </p:blipFill>
        <p:spPr>
          <a:xfrm>
            <a:off x="1" y="10"/>
            <a:ext cx="12191980" cy="6857991"/>
          </a:xfrm>
          <a:prstGeom prst="rect">
            <a:avLst/>
          </a:prstGeom>
        </p:spPr>
      </p:pic>
      <p:sp>
        <p:nvSpPr>
          <p:cNvPr id="2" name="Title 1">
            <a:extLst>
              <a:ext uri="{FF2B5EF4-FFF2-40B4-BE49-F238E27FC236}">
                <a16:creationId xmlns:a16="http://schemas.microsoft.com/office/drawing/2014/main" id="{42A8D9CC-AB49-46E5-A65E-EA2E52B8C623}"/>
              </a:ext>
            </a:extLst>
          </p:cNvPr>
          <p:cNvSpPr>
            <a:spLocks noGrp="1"/>
          </p:cNvSpPr>
          <p:nvPr>
            <p:ph type="title"/>
          </p:nvPr>
        </p:nvSpPr>
        <p:spPr>
          <a:xfrm>
            <a:off x="523876" y="5317241"/>
            <a:ext cx="11210925" cy="744836"/>
          </a:xfrm>
        </p:spPr>
        <p:txBody>
          <a:bodyPr vert="horz" lIns="91440" tIns="45720" rIns="91440" bIns="45720" rtlCol="0" anchor="ctr">
            <a:normAutofit fontScale="90000"/>
          </a:bodyPr>
          <a:lstStyle/>
          <a:p>
            <a:pPr algn="ctr"/>
            <a:r>
              <a:rPr lang="en-US" sz="3600" dirty="0">
                <a:solidFill>
                  <a:schemeClr val="tx1">
                    <a:lumMod val="85000"/>
                    <a:lumOff val="15000"/>
                  </a:schemeClr>
                </a:solidFill>
              </a:rPr>
              <a:t>Assessment for (and as) Learning: rethinking assessment to strike a better balance</a:t>
            </a:r>
          </a:p>
        </p:txBody>
      </p:sp>
      <p:sp>
        <p:nvSpPr>
          <p:cNvPr id="5" name="TextBox 4">
            <a:extLst>
              <a:ext uri="{FF2B5EF4-FFF2-40B4-BE49-F238E27FC236}">
                <a16:creationId xmlns:a16="http://schemas.microsoft.com/office/drawing/2014/main" id="{A2733992-6E0A-48BB-8078-CBA64B60831A}"/>
              </a:ext>
            </a:extLst>
          </p:cNvPr>
          <p:cNvSpPr txBox="1"/>
          <p:nvPr/>
        </p:nvSpPr>
        <p:spPr>
          <a:xfrm>
            <a:off x="9223513" y="1664005"/>
            <a:ext cx="1789044"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Measurement function</a:t>
            </a:r>
          </a:p>
        </p:txBody>
      </p:sp>
      <p:sp>
        <p:nvSpPr>
          <p:cNvPr id="6" name="TextBox 5">
            <a:extLst>
              <a:ext uri="{FF2B5EF4-FFF2-40B4-BE49-F238E27FC236}">
                <a16:creationId xmlns:a16="http://schemas.microsoft.com/office/drawing/2014/main" id="{F22DD88B-A17B-4BE7-93A4-087181D38F11}"/>
              </a:ext>
            </a:extLst>
          </p:cNvPr>
          <p:cNvSpPr txBox="1"/>
          <p:nvPr/>
        </p:nvSpPr>
        <p:spPr>
          <a:xfrm>
            <a:off x="1630018" y="723149"/>
            <a:ext cx="3061253"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Learning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function</a:t>
            </a:r>
          </a:p>
        </p:txBody>
      </p:sp>
      <p:sp>
        <p:nvSpPr>
          <p:cNvPr id="3" name="TextBox 2">
            <a:extLst>
              <a:ext uri="{FF2B5EF4-FFF2-40B4-BE49-F238E27FC236}">
                <a16:creationId xmlns:a16="http://schemas.microsoft.com/office/drawing/2014/main" id="{5C2532AA-C78D-0E6F-C63A-7F0884889091}"/>
              </a:ext>
            </a:extLst>
          </p:cNvPr>
          <p:cNvSpPr txBox="1"/>
          <p:nvPr/>
        </p:nvSpPr>
        <p:spPr>
          <a:xfrm>
            <a:off x="5069149" y="301841"/>
            <a:ext cx="3436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THEORETICAL CONTEXT</a:t>
            </a:r>
          </a:p>
        </p:txBody>
      </p:sp>
    </p:spTree>
    <p:extLst>
      <p:ext uri="{BB962C8B-B14F-4D97-AF65-F5344CB8AC3E}">
        <p14:creationId xmlns:p14="http://schemas.microsoft.com/office/powerpoint/2010/main" val="83553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BDC6D0-AB34-4437-9CF7-7109A66452F6}"/>
              </a:ext>
            </a:extLst>
          </p:cNvPr>
          <p:cNvSpPr>
            <a:spLocks noGrp="1"/>
          </p:cNvSpPr>
          <p:nvPr>
            <p:ph type="title" idx="4294967295"/>
          </p:nvPr>
        </p:nvSpPr>
        <p:spPr>
          <a:xfrm>
            <a:off x="621792" y="1161288"/>
            <a:ext cx="3602736" cy="4526280"/>
          </a:xfrm>
        </p:spPr>
        <p:txBody>
          <a:bodyPr vert="horz" lIns="91440" tIns="45720" rIns="91440" bIns="45720" rtlCol="0" anchor="ctr">
            <a:normAutofit/>
          </a:bodyPr>
          <a:lstStyle/>
          <a:p>
            <a:r>
              <a:rPr lang="en-US" sz="4000" b="1" kern="1200">
                <a:solidFill>
                  <a:schemeClr val="tx1"/>
                </a:solidFill>
                <a:latin typeface="+mj-lt"/>
                <a:ea typeface="+mj-ea"/>
                <a:cs typeface="+mj-cs"/>
              </a:rPr>
              <a:t>We will now turn to some illustrative examples: you can see lots more in our compendia… </a:t>
            </a:r>
          </a:p>
        </p:txBody>
      </p:sp>
      <p:graphicFrame>
        <p:nvGraphicFramePr>
          <p:cNvPr id="12" name="Text Placeholder 5">
            <a:extLst>
              <a:ext uri="{FF2B5EF4-FFF2-40B4-BE49-F238E27FC236}">
                <a16:creationId xmlns:a16="http://schemas.microsoft.com/office/drawing/2014/main" id="{900CA790-DA38-4A2D-86C1-3FBAC71D532D}"/>
              </a:ext>
            </a:extLst>
          </p:cNvPr>
          <p:cNvGraphicFramePr/>
          <p:nvPr>
            <p:extLst>
              <p:ext uri="{D42A27DB-BD31-4B8C-83A1-F6EECF244321}">
                <p14:modId xmlns:p14="http://schemas.microsoft.com/office/powerpoint/2010/main" val="62091099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087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8F1A-7276-4366-BE32-582CDAAD6FDC}"/>
              </a:ext>
            </a:extLst>
          </p:cNvPr>
          <p:cNvSpPr>
            <a:spLocks noGrp="1"/>
          </p:cNvSpPr>
          <p:nvPr>
            <p:ph type="title"/>
          </p:nvPr>
        </p:nvSpPr>
        <p:spPr>
          <a:xfrm>
            <a:off x="4965430" y="629268"/>
            <a:ext cx="6586491" cy="1286160"/>
          </a:xfrm>
        </p:spPr>
        <p:txBody>
          <a:bodyPr vert="horz" lIns="91440" tIns="45720" rIns="91440" bIns="45720" rtlCol="0" anchor="b">
            <a:noAutofit/>
          </a:bodyPr>
          <a:lstStyle/>
          <a:p>
            <a:r>
              <a:rPr lang="en-US" sz="2800" b="1" dirty="0">
                <a:effectLst/>
                <a:latin typeface="+mn-lt"/>
              </a:rPr>
              <a:t>Authentic assessment in Microbiology, based on ideas contributed by Dr Amreen Bashir, School of Biosciences, Aston University</a:t>
            </a:r>
            <a:endParaRPr lang="en-US" sz="2800" b="1" dirty="0">
              <a:latin typeface="+mn-lt"/>
            </a:endParaRPr>
          </a:p>
        </p:txBody>
      </p:sp>
      <p:sp>
        <p:nvSpPr>
          <p:cNvPr id="4" name="Text Placeholder 3">
            <a:extLst>
              <a:ext uri="{FF2B5EF4-FFF2-40B4-BE49-F238E27FC236}">
                <a16:creationId xmlns:a16="http://schemas.microsoft.com/office/drawing/2014/main" id="{2162812B-D8DF-49ED-9AA5-3602784ADC19}"/>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r>
              <a:rPr lang="en-US" sz="3200" b="1" dirty="0">
                <a:effectLst/>
              </a:rPr>
              <a:t>Traditional essay assignment:</a:t>
            </a:r>
            <a:endParaRPr lang="en-US" sz="3200" dirty="0">
              <a:effectLst/>
            </a:endParaRPr>
          </a:p>
          <a:p>
            <a:r>
              <a:rPr lang="en-US" sz="3200" b="1" dirty="0">
                <a:effectLst/>
              </a:rPr>
              <a:t>What are the key factors leading to poor consumer health in domestic bathrooms caused by contamination? What steps can be taken to improve health though more hygienic practices? </a:t>
            </a:r>
          </a:p>
          <a:p>
            <a:pPr indent="-228600">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7F0DF766-4B2A-458F-84A0-D19B4064804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961" r="496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3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050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41F4BD-3CDA-48E3-A033-917C5C1D5ED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b="1" dirty="0"/>
              <a:t>More a</a:t>
            </a:r>
            <a:r>
              <a:rPr lang="en-US" sz="3800" b="1" dirty="0">
                <a:effectLst/>
              </a:rPr>
              <a:t>uthentic assessment</a:t>
            </a:r>
            <a:endParaRPr lang="en-US" sz="3800" dirty="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3C52660-A0C8-48A6-AC70-82DA69CA875B}"/>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10000"/>
          </a:bodyPr>
          <a:lstStyle/>
          <a:p>
            <a:r>
              <a:rPr lang="en-US" sz="2000" b="1" dirty="0">
                <a:effectLst/>
              </a:rPr>
              <a:t>Context:</a:t>
            </a:r>
            <a:endParaRPr lang="en-US" sz="2000" dirty="0">
              <a:effectLst/>
            </a:endParaRPr>
          </a:p>
          <a:p>
            <a:r>
              <a:rPr lang="en-US" sz="2400" b="1" dirty="0">
                <a:effectLst/>
              </a:rPr>
              <a:t>Envisage that you live in a student house with four other students with a downstairs toilet but only one main bathroom that everyone shares upstairs, which also contains a toilet. You are the only microbiologist living in the flat and you are rather concerned at the overall level of hygiene in the flat, particularly the bathroom.</a:t>
            </a:r>
          </a:p>
          <a:p>
            <a:pPr indent="-228600">
              <a:buFont typeface="Arial" panose="020B0604020202020204" pitchFamily="34" charset="0"/>
              <a:buChar char="•"/>
            </a:pPr>
            <a:endParaRPr lang="en-US" sz="2000" dirty="0"/>
          </a:p>
        </p:txBody>
      </p:sp>
      <p:pic>
        <p:nvPicPr>
          <p:cNvPr id="3074" name="Picture 2" descr="Bath, Bathroom, Hdr, Monastery, Expired, Old">
            <a:extLst>
              <a:ext uri="{FF2B5EF4-FFF2-40B4-BE49-F238E27FC236}">
                <a16:creationId xmlns:a16="http://schemas.microsoft.com/office/drawing/2014/main" id="{247FF711-7FD1-4D05-9B6F-B44FF318430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6524" r="1652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70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C51169-C4A4-4E0E-B06F-B5248076D357}"/>
              </a:ext>
            </a:extLst>
          </p:cNvPr>
          <p:cNvSpPr>
            <a:spLocks noGrp="1"/>
          </p:cNvSpPr>
          <p:nvPr>
            <p:ph type="title"/>
          </p:nvPr>
        </p:nvSpPr>
        <p:spPr>
          <a:xfrm>
            <a:off x="838200" y="365125"/>
            <a:ext cx="10515600" cy="1325563"/>
          </a:xfrm>
        </p:spPr>
        <p:txBody>
          <a:bodyPr>
            <a:normAutofit/>
          </a:bodyPr>
          <a:lstStyle/>
          <a:p>
            <a:r>
              <a:rPr lang="en-GB" sz="5400" dirty="0"/>
              <a:t>Tasks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3B36C7-7FC8-464D-AEA3-0261B8CAFC76}"/>
              </a:ext>
            </a:extLst>
          </p:cNvPr>
          <p:cNvSpPr>
            <a:spLocks noGrp="1"/>
          </p:cNvSpPr>
          <p:nvPr>
            <p:ph idx="1"/>
          </p:nvPr>
        </p:nvSpPr>
        <p:spPr>
          <a:xfrm>
            <a:off x="838200" y="1929384"/>
            <a:ext cx="10515600" cy="4251960"/>
          </a:xfrm>
        </p:spPr>
        <p:txBody>
          <a:bodyPr>
            <a:normAutofit fontScale="85000" lnSpcReduction="20000"/>
          </a:bodyPr>
          <a:lstStyle/>
          <a:p>
            <a:pPr marL="0" indent="0">
              <a:buNone/>
            </a:pPr>
            <a:endParaRPr lang="en-GB" sz="1700" dirty="0">
              <a:effectLst/>
              <a:latin typeface="Times New Roman" panose="02020603050405020304" pitchFamily="18" charset="0"/>
              <a:ea typeface="Times New Roman" panose="02020603050405020304" pitchFamily="18" charset="0"/>
            </a:endParaRPr>
          </a:p>
          <a:p>
            <a:pPr marL="342900" indent="-342900">
              <a:buClr>
                <a:srgbClr val="201F1E"/>
              </a:buClr>
              <a:buSzPts val="1100"/>
              <a:buFont typeface="+mj-lt"/>
              <a:buAutoNum type="arabicPeriod"/>
            </a:pPr>
            <a:r>
              <a:rPr lang="en-GB" sz="2400" b="1" dirty="0">
                <a:effectLst/>
                <a:latin typeface="Calibri" panose="020F0502020204030204" pitchFamily="34" charset="0"/>
                <a:ea typeface="Times New Roman" panose="02020603050405020304" pitchFamily="18" charset="0"/>
              </a:rPr>
              <a:t>Read the two set articles on contamination and highlight/ annotate on a hard copy or on screen what you consider to be the key points. Take a photo or a screen shot of your annotated texts and submit the outcome.</a:t>
            </a:r>
            <a:endParaRPr lang="en-GB" sz="2400" b="1" dirty="0">
              <a:effectLst/>
              <a:latin typeface="Times New Roman" panose="02020603050405020304" pitchFamily="18" charset="0"/>
              <a:ea typeface="Times New Roman" panose="02020603050405020304" pitchFamily="18" charset="0"/>
            </a:endParaRPr>
          </a:p>
          <a:p>
            <a:pPr marL="342900" indent="-342900">
              <a:buClr>
                <a:srgbClr val="201F1E"/>
              </a:buClr>
              <a:buSzPts val="1100"/>
              <a:buFont typeface="+mj-lt"/>
              <a:buAutoNum type="arabicPeriod"/>
            </a:pPr>
            <a:r>
              <a:rPr lang="en-GB" sz="2400" b="1" dirty="0">
                <a:effectLst/>
                <a:latin typeface="Calibri" panose="020F0502020204030204" pitchFamily="34" charset="0"/>
                <a:ea typeface="Times New Roman" panose="02020603050405020304" pitchFamily="18" charset="0"/>
              </a:rPr>
              <a:t>Prepare a poster as a PowerPoint slide for your shared bathroom, highlighting the key contamination risks for your fellow flatmates in language that is likely to be convincing rather than preachy. You may include images, as well as footnotes with information from the articles (this is a student household after all!).</a:t>
            </a:r>
            <a:endParaRPr lang="en-GB" sz="2400" b="1" dirty="0">
              <a:effectLst/>
              <a:latin typeface="Times New Roman" panose="02020603050405020304" pitchFamily="18" charset="0"/>
              <a:ea typeface="Times New Roman" panose="02020603050405020304" pitchFamily="18" charset="0"/>
            </a:endParaRPr>
          </a:p>
          <a:p>
            <a:pPr marL="342900" indent="-342900">
              <a:buClr>
                <a:srgbClr val="201F1E"/>
              </a:buClr>
              <a:buSzPts val="1100"/>
              <a:buFont typeface="+mj-lt"/>
              <a:buAutoNum type="arabicPeriod"/>
            </a:pPr>
            <a:r>
              <a:rPr lang="en-GB" sz="2400" b="1" dirty="0">
                <a:effectLst/>
                <a:latin typeface="Calibri" panose="020F0502020204030204" pitchFamily="34" charset="0"/>
                <a:ea typeface="Times New Roman" panose="02020603050405020304" pitchFamily="18" charset="0"/>
              </a:rPr>
              <a:t>Present your poster to staff/peers in the form of either a live presentation or a 3-minute video recorded on your phone talking through your poster.</a:t>
            </a:r>
            <a:endParaRPr lang="en-GB" sz="2400" b="1" dirty="0">
              <a:effectLst/>
              <a:latin typeface="Times New Roman" panose="02020603050405020304" pitchFamily="18" charset="0"/>
              <a:ea typeface="Times New Roman" panose="02020603050405020304" pitchFamily="18" charset="0"/>
            </a:endParaRPr>
          </a:p>
          <a:p>
            <a:pPr marL="342900" indent="-342900">
              <a:buClr>
                <a:srgbClr val="201F1E"/>
              </a:buClr>
              <a:buSzPts val="1100"/>
              <a:buFont typeface="+mj-lt"/>
              <a:buAutoNum type="arabicPeriod"/>
            </a:pPr>
            <a:r>
              <a:rPr lang="en-GB" sz="2400" b="1" dirty="0">
                <a:effectLst/>
                <a:latin typeface="Calibri" panose="020F0502020204030204" pitchFamily="34" charset="0"/>
                <a:ea typeface="Times New Roman" panose="02020603050405020304" pitchFamily="18" charset="0"/>
              </a:rPr>
              <a:t>Write an article of 700 words for the student newspaper for a wide readership indicating the precautions students living together in shared flats should take in the relation to keeping safe from contamination in the bathroom.</a:t>
            </a:r>
            <a:endParaRPr lang="en-GB" sz="2400" b="1" dirty="0">
              <a:effectLst/>
              <a:latin typeface="Times New Roman" panose="02020603050405020304" pitchFamily="18" charset="0"/>
              <a:ea typeface="Times New Roman" panose="02020603050405020304" pitchFamily="18" charset="0"/>
            </a:endParaRPr>
          </a:p>
          <a:p>
            <a:pPr marL="342900" indent="-342900">
              <a:buClr>
                <a:srgbClr val="201F1E"/>
              </a:buClr>
              <a:buSzPts val="1100"/>
              <a:buFont typeface="+mj-lt"/>
              <a:buAutoNum type="arabicPeriod"/>
            </a:pPr>
            <a:r>
              <a:rPr lang="en-GB" sz="2400" b="1" dirty="0">
                <a:effectLst/>
                <a:latin typeface="Calibri" panose="020F0502020204030204" pitchFamily="34" charset="0"/>
                <a:ea typeface="Times New Roman" panose="02020603050405020304" pitchFamily="18" charset="0"/>
              </a:rPr>
              <a:t>Write 100-word reflection on what undertaking this set of activities has caused you to consider, and identify what actions this has caused you to make your personal behaviour as a result.</a:t>
            </a:r>
            <a:endParaRPr lang="en-GB" sz="2400" b="1" dirty="0">
              <a:effectLst/>
              <a:latin typeface="Times New Roman" panose="02020603050405020304" pitchFamily="18" charset="0"/>
              <a:ea typeface="Times New Roman" panose="02020603050405020304" pitchFamily="18" charset="0"/>
            </a:endParaRPr>
          </a:p>
          <a:p>
            <a:endParaRPr lang="en-GB" sz="1700" dirty="0"/>
          </a:p>
        </p:txBody>
      </p:sp>
    </p:spTree>
    <p:extLst>
      <p:ext uri="{BB962C8B-B14F-4D97-AF65-F5344CB8AC3E}">
        <p14:creationId xmlns:p14="http://schemas.microsoft.com/office/powerpoint/2010/main" val="9778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3F5F-8ABE-48E1-B396-9CE0490F0227}"/>
              </a:ext>
            </a:extLst>
          </p:cNvPr>
          <p:cNvSpPr>
            <a:spLocks noGrp="1"/>
          </p:cNvSpPr>
          <p:nvPr>
            <p:ph type="title"/>
          </p:nvPr>
        </p:nvSpPr>
        <p:spPr>
          <a:xfrm>
            <a:off x="4965430" y="629268"/>
            <a:ext cx="6586491" cy="1286160"/>
          </a:xfrm>
        </p:spPr>
        <p:txBody>
          <a:bodyPr anchor="b">
            <a:normAutofit/>
          </a:bodyPr>
          <a:lstStyle/>
          <a:p>
            <a:r>
              <a:rPr lang="en-GB" sz="2800" b="1"/>
              <a:t>Using the task generator to design multi-stage tasks: why?</a:t>
            </a:r>
          </a:p>
        </p:txBody>
      </p:sp>
      <p:sp>
        <p:nvSpPr>
          <p:cNvPr id="3" name="Content Placeholder 2">
            <a:extLst>
              <a:ext uri="{FF2B5EF4-FFF2-40B4-BE49-F238E27FC236}">
                <a16:creationId xmlns:a16="http://schemas.microsoft.com/office/drawing/2014/main" id="{EA29312F-DA24-41D2-9FFD-C41C653978A3}"/>
              </a:ext>
            </a:extLst>
          </p:cNvPr>
          <p:cNvSpPr>
            <a:spLocks noGrp="1"/>
          </p:cNvSpPr>
          <p:nvPr>
            <p:ph idx="1"/>
          </p:nvPr>
        </p:nvSpPr>
        <p:spPr>
          <a:xfrm>
            <a:off x="4965431" y="2438400"/>
            <a:ext cx="6586489" cy="3785419"/>
          </a:xfrm>
        </p:spPr>
        <p:txBody>
          <a:bodyPr>
            <a:normAutofit lnSpcReduction="10000"/>
          </a:bodyPr>
          <a:lstStyle/>
          <a:p>
            <a:r>
              <a:rPr lang="en-GB" b="1"/>
              <a:t>Linked tasks in a developmental sequence </a:t>
            </a:r>
          </a:p>
          <a:p>
            <a:r>
              <a:rPr lang="en-GB" b="1"/>
              <a:t>Gradual incremental build allows time for mastery of challenging concepts/skills and allows early tasks to fulfil a predominantly formative  function</a:t>
            </a:r>
          </a:p>
          <a:p>
            <a:r>
              <a:rPr lang="en-GB" b="1"/>
              <a:t>Feedback opportunities from low-stakes early tasks feed forward to high-stakes summative tasks</a:t>
            </a:r>
          </a:p>
          <a:p>
            <a:endParaRPr lang="en-GB" sz="1700" b="1"/>
          </a:p>
          <a:p>
            <a:endParaRPr lang="en-GB" sz="1700" b="1"/>
          </a:p>
        </p:txBody>
      </p:sp>
      <p:pic>
        <p:nvPicPr>
          <p:cNvPr id="4" name="Picture 3">
            <a:extLst>
              <a:ext uri="{FF2B5EF4-FFF2-40B4-BE49-F238E27FC236}">
                <a16:creationId xmlns:a16="http://schemas.microsoft.com/office/drawing/2014/main" id="{F3C129B8-CA59-4608-9FB5-1B810034D4CE}"/>
              </a:ext>
            </a:extLst>
          </p:cNvPr>
          <p:cNvPicPr>
            <a:picLocks noChangeAspect="1"/>
          </p:cNvPicPr>
          <p:nvPr/>
        </p:nvPicPr>
        <p:blipFill rotWithShape="1">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1" name="Connector: Elbow 10">
            <a:extLst>
              <a:ext uri="{FF2B5EF4-FFF2-40B4-BE49-F238E27FC236}">
                <a16:creationId xmlns:a16="http://schemas.microsoft.com/office/drawing/2014/main" id="{D8EED1E6-BBA6-435E-AB6B-4D6E7173A30B}"/>
              </a:ext>
            </a:extLst>
          </p:cNvPr>
          <p:cNvCxnSpPr/>
          <p:nvPr/>
        </p:nvCxnSpPr>
        <p:spPr>
          <a:xfrm rot="10800000">
            <a:off x="2230244" y="1126273"/>
            <a:ext cx="936702" cy="789154"/>
          </a:xfrm>
          <a:prstGeom prst="bentConnector3">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13" name="Connector: Elbow 12">
            <a:extLst>
              <a:ext uri="{FF2B5EF4-FFF2-40B4-BE49-F238E27FC236}">
                <a16:creationId xmlns:a16="http://schemas.microsoft.com/office/drawing/2014/main" id="{19810497-F19D-4147-A42A-E7AAD946E06C}"/>
              </a:ext>
            </a:extLst>
          </p:cNvPr>
          <p:cNvCxnSpPr/>
          <p:nvPr/>
        </p:nvCxnSpPr>
        <p:spPr>
          <a:xfrm rot="10800000">
            <a:off x="3598127" y="1953166"/>
            <a:ext cx="936702" cy="789154"/>
          </a:xfrm>
          <a:prstGeom prst="bentConnector3">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56149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9B97F24-5E0E-4896-824A-550B0CAF5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321" b="13321"/>
          <a:stretch/>
        </p:blipFill>
        <p:spPr bwMode="auto">
          <a:xfrm>
            <a:off x="5341067" y="365125"/>
            <a:ext cx="6172620" cy="58370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FA7A9A3-8B5F-46BC-850D-DA5C1FE071FE}"/>
              </a:ext>
            </a:extLst>
          </p:cNvPr>
          <p:cNvSpPr>
            <a:spLocks noGrp="1"/>
          </p:cNvSpPr>
          <p:nvPr>
            <p:ph type="title"/>
          </p:nvPr>
        </p:nvSpPr>
        <p:spPr>
          <a:xfrm>
            <a:off x="678313" y="365125"/>
            <a:ext cx="4340980" cy="2750113"/>
          </a:xfrm>
          <a:solidFill>
            <a:schemeClr val="tx1"/>
          </a:solidFill>
        </p:spPr>
        <p:txBody>
          <a:bodyPr>
            <a:normAutofit/>
          </a:bodyPr>
          <a:lstStyle/>
          <a:p>
            <a:br>
              <a:rPr lang="en-GB" sz="2700" b="1">
                <a:solidFill>
                  <a:schemeClr val="bg1"/>
                </a:solidFill>
              </a:rPr>
            </a:br>
            <a:r>
              <a:rPr lang="en-GB" sz="2700" b="1">
                <a:solidFill>
                  <a:schemeClr val="bg1"/>
                </a:solidFill>
              </a:rPr>
              <a:t>A compendium example from Psychology</a:t>
            </a:r>
            <a:br>
              <a:rPr lang="en-GB" sz="2700" b="1">
                <a:solidFill>
                  <a:schemeClr val="bg1"/>
                </a:solidFill>
              </a:rPr>
            </a:br>
            <a:br>
              <a:rPr lang="en-GB" sz="2700" b="1">
                <a:solidFill>
                  <a:schemeClr val="bg1"/>
                </a:solidFill>
              </a:rPr>
            </a:br>
            <a:r>
              <a:rPr lang="en-GB" sz="2700" b="1">
                <a:solidFill>
                  <a:schemeClr val="bg1"/>
                </a:solidFill>
              </a:rPr>
              <a:t>Thanks to NTF Prof Julie Hulme, Nottingham Trent University</a:t>
            </a:r>
          </a:p>
        </p:txBody>
      </p:sp>
      <p:sp>
        <p:nvSpPr>
          <p:cNvPr id="6" name="Content Placeholder 5">
            <a:extLst>
              <a:ext uri="{FF2B5EF4-FFF2-40B4-BE49-F238E27FC236}">
                <a16:creationId xmlns:a16="http://schemas.microsoft.com/office/drawing/2014/main" id="{1C243B21-1F83-4D0D-AC65-6CEAB220643A}"/>
              </a:ext>
            </a:extLst>
          </p:cNvPr>
          <p:cNvSpPr>
            <a:spLocks noGrp="1"/>
          </p:cNvSpPr>
          <p:nvPr>
            <p:ph idx="1"/>
          </p:nvPr>
        </p:nvSpPr>
        <p:spPr>
          <a:xfrm>
            <a:off x="548641" y="3484254"/>
            <a:ext cx="4340980" cy="3742762"/>
          </a:xfrm>
        </p:spPr>
        <p:txBody>
          <a:bodyPr>
            <a:normAutofit fontScale="92500"/>
          </a:bodyPr>
          <a:lstStyle/>
          <a:p>
            <a:pPr marL="0" indent="0" fontAlgn="base">
              <a:spcAft>
                <a:spcPts val="800"/>
              </a:spcAft>
              <a:buNone/>
            </a:pPr>
            <a:r>
              <a:rPr lang="en-GB" sz="2400" b="1" kern="0">
                <a:latin typeface="Calibri" panose="020F0502020204030204" pitchFamily="34" charset="0"/>
                <a:ea typeface="Calibri" panose="020F0502020204030204" pitchFamily="34" charset="0"/>
                <a:cs typeface="Calibri" panose="020F0502020204030204" pitchFamily="34" charset="0"/>
              </a:rPr>
              <a:t>Traditional exam/essay question:</a:t>
            </a:r>
            <a:endParaRPr lang="en-GB" sz="2400" b="1" kern="0">
              <a:latin typeface="Calibri"/>
            </a:endParaRPr>
          </a:p>
          <a:p>
            <a:pPr marL="0" indent="0" fontAlgn="base">
              <a:spcAft>
                <a:spcPts val="800"/>
              </a:spcAft>
              <a:buNone/>
            </a:pPr>
            <a:r>
              <a:rPr lang="en-GB" sz="2400">
                <a:latin typeface="Calibri" panose="020F0502020204030204" pitchFamily="34" charset="0"/>
                <a:ea typeface="Times New Roman" panose="02020603050405020304" pitchFamily="18" charset="0"/>
                <a:cs typeface="Calibri" panose="020F0502020204030204" pitchFamily="34" charset="0"/>
              </a:rPr>
              <a:t>Discuss the ways in which inter-group conflict can arise and be reduced within a community using social psychological theories</a:t>
            </a:r>
          </a:p>
          <a:p>
            <a:pPr marL="0" indent="0" fontAlgn="base">
              <a:spcAft>
                <a:spcPts val="800"/>
              </a:spcAft>
              <a:buNone/>
            </a:pPr>
            <a:endParaRPr lang="en-GB" sz="1700">
              <a:latin typeface="Calibri" panose="020F0502020204030204" pitchFamily="34" charset="0"/>
              <a:ea typeface="Times New Roman" panose="02020603050405020304" pitchFamily="18" charset="0"/>
              <a:cs typeface="Calibri" panose="020F0502020204030204" pitchFamily="34" charset="0"/>
            </a:endParaRPr>
          </a:p>
          <a:p>
            <a:pPr marL="0" indent="0" fontAlgn="base">
              <a:spcAft>
                <a:spcPts val="800"/>
              </a:spcAft>
              <a:buNone/>
            </a:pPr>
            <a:endParaRPr lang="en-GB" sz="1700">
              <a:latin typeface="Calibri" panose="020F0502020204030204" pitchFamily="34" charset="0"/>
              <a:ea typeface="Calibri" panose="020F0502020204030204" pitchFamily="34" charset="0"/>
              <a:cs typeface="Times New Roman" panose="02020603050405020304" pitchFamily="18" charset="0"/>
            </a:endParaRPr>
          </a:p>
          <a:p>
            <a:pPr marL="0" indent="0" fontAlgn="base">
              <a:spcAft>
                <a:spcPts val="800"/>
              </a:spcAft>
              <a:buNone/>
            </a:pPr>
            <a:r>
              <a:rPr lang="en-GB" sz="1700">
                <a:latin typeface="Calibri" panose="020F0502020204030204" pitchFamily="34" charset="0"/>
                <a:ea typeface="Times New Roman" panose="02020603050405020304" pitchFamily="18" charset="0"/>
                <a:cs typeface="Calibri" panose="020F0502020204030204" pitchFamily="34" charset="0"/>
              </a:rPr>
              <a:t> </a:t>
            </a:r>
            <a:endParaRPr lang="en-GB" sz="1700">
              <a:latin typeface="Calibri" panose="020F0502020204030204" pitchFamily="34" charset="0"/>
              <a:ea typeface="Calibri" panose="020F0502020204030204" pitchFamily="34" charset="0"/>
              <a:cs typeface="Times New Roman" panose="02020603050405020304" pitchFamily="18" charset="0"/>
            </a:endParaRPr>
          </a:p>
          <a:p>
            <a:endParaRPr lang="en-GB" sz="1700"/>
          </a:p>
        </p:txBody>
      </p:sp>
      <p:sp>
        <p:nvSpPr>
          <p:cNvPr id="14" name="Content Placeholder 2">
            <a:extLst>
              <a:ext uri="{FF2B5EF4-FFF2-40B4-BE49-F238E27FC236}">
                <a16:creationId xmlns:a16="http://schemas.microsoft.com/office/drawing/2014/main" id="{F219E308-3372-48C8-9D02-E0B6474EE45D}"/>
              </a:ext>
            </a:extLst>
          </p:cNvPr>
          <p:cNvSpPr txBox="1">
            <a:spLocks/>
          </p:cNvSpPr>
          <p:nvPr/>
        </p:nvSpPr>
        <p:spPr bwMode="auto">
          <a:xfrm>
            <a:off x="5591944" y="4437112"/>
            <a:ext cx="1574562" cy="12154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600"/>
              </a:spcBef>
              <a:spcAft>
                <a:spcPct val="0"/>
              </a:spcAft>
              <a:buClr>
                <a:schemeClr val="tx2"/>
              </a:buClr>
              <a:buSzPct val="70000"/>
              <a:buFont typeface="Wingdings" pitchFamily="2" charset="2"/>
              <a:buChar char="l"/>
              <a:defRPr sz="2800" b="1">
                <a:solidFill>
                  <a:schemeClr val="tx1"/>
                </a:solidFill>
                <a:latin typeface="+mn-lt"/>
                <a:ea typeface="+mn-ea"/>
                <a:cs typeface="+mn-cs"/>
              </a:defRPr>
            </a:lvl1pPr>
            <a:lvl2pPr marL="692150" indent="-347663" algn="l" rtl="0" eaLnBrk="0" fontAlgn="base" hangingPunct="0">
              <a:spcBef>
                <a:spcPts val="600"/>
              </a:spcBef>
              <a:spcAft>
                <a:spcPct val="0"/>
              </a:spcAft>
              <a:buClr>
                <a:srgbClr val="339966"/>
              </a:buClr>
              <a:buSzPct val="70000"/>
              <a:buFont typeface="Wingdings" pitchFamily="2" charset="2"/>
              <a:buChar char="l"/>
              <a:defRPr sz="2400" b="1">
                <a:solidFill>
                  <a:schemeClr val="tx1"/>
                </a:solidFill>
                <a:latin typeface="+mn-lt"/>
              </a:defRPr>
            </a:lvl2pPr>
            <a:lvl3pPr marL="987425" indent="-293688" algn="l" rtl="0" eaLnBrk="0" fontAlgn="base" hangingPunct="0">
              <a:spcBef>
                <a:spcPts val="600"/>
              </a:spcBef>
              <a:spcAft>
                <a:spcPct val="0"/>
              </a:spcAft>
              <a:buClr>
                <a:srgbClr val="8A00C0"/>
              </a:buClr>
              <a:buSzPct val="70000"/>
              <a:buFont typeface="Wingdings" pitchFamily="2" charset="2"/>
              <a:buChar char="l"/>
              <a:defRPr sz="2000" b="1">
                <a:solidFill>
                  <a:schemeClr val="tx1"/>
                </a:solidFill>
                <a:latin typeface="+mn-lt"/>
              </a:defRPr>
            </a:lvl3pPr>
            <a:lvl4pPr marL="1281113" indent="-292100" algn="l" rtl="0" eaLnBrk="0" fontAlgn="base" hangingPunct="0">
              <a:spcBef>
                <a:spcPts val="600"/>
              </a:spcBef>
              <a:spcAft>
                <a:spcPct val="0"/>
              </a:spcAft>
              <a:buClr>
                <a:srgbClr val="A0C6A0"/>
              </a:buClr>
              <a:buSzPct val="75000"/>
              <a:buFont typeface="Wingdings" pitchFamily="2" charset="2"/>
              <a:buChar char="§"/>
              <a:defRPr sz="1800" b="1">
                <a:solidFill>
                  <a:schemeClr val="tx1"/>
                </a:solidFill>
                <a:latin typeface="+mn-lt"/>
              </a:defRPr>
            </a:lvl4pPr>
            <a:lvl5pPr marL="1598613" indent="-315913" algn="l" rtl="0" eaLnBrk="0" fontAlgn="base" hangingPunct="0">
              <a:spcBef>
                <a:spcPts val="600"/>
              </a:spcBef>
              <a:spcAft>
                <a:spcPct val="0"/>
              </a:spcAft>
              <a:buClr>
                <a:srgbClr val="CC99FF"/>
              </a:buClr>
              <a:buSzPct val="80000"/>
              <a:buFont typeface="Wingdings" pitchFamily="2" charset="2"/>
              <a:buChar char="§"/>
              <a:defRPr sz="1800" b="1">
                <a:solidFill>
                  <a:schemeClr val="tx1"/>
                </a:solidFill>
                <a:latin typeface="+mn-lt"/>
              </a:defRPr>
            </a:lvl5pPr>
            <a:lvl6pPr marL="2055813" indent="-315913" algn="l" rtl="0" fontAlgn="base">
              <a:spcBef>
                <a:spcPct val="20000"/>
              </a:spcBef>
              <a:spcAft>
                <a:spcPct val="0"/>
              </a:spcAft>
              <a:buClr>
                <a:srgbClr val="CC99FF"/>
              </a:buClr>
              <a:buSzPct val="80000"/>
              <a:buFont typeface="Wingdings" pitchFamily="2" charset="2"/>
              <a:buChar char="§"/>
              <a:defRPr sz="1800">
                <a:solidFill>
                  <a:schemeClr val="tx1"/>
                </a:solidFill>
                <a:latin typeface="+mn-lt"/>
              </a:defRPr>
            </a:lvl6pPr>
            <a:lvl7pPr marL="2513013" indent="-315913" algn="l" rtl="0" fontAlgn="base">
              <a:spcBef>
                <a:spcPct val="20000"/>
              </a:spcBef>
              <a:spcAft>
                <a:spcPct val="0"/>
              </a:spcAft>
              <a:buClr>
                <a:srgbClr val="CC99FF"/>
              </a:buClr>
              <a:buSzPct val="80000"/>
              <a:buFont typeface="Wingdings" pitchFamily="2" charset="2"/>
              <a:buChar char="§"/>
              <a:defRPr sz="1800">
                <a:solidFill>
                  <a:schemeClr val="tx1"/>
                </a:solidFill>
                <a:latin typeface="+mn-lt"/>
              </a:defRPr>
            </a:lvl7pPr>
            <a:lvl8pPr marL="2970213" indent="-315913" algn="l" rtl="0" fontAlgn="base">
              <a:spcBef>
                <a:spcPct val="20000"/>
              </a:spcBef>
              <a:spcAft>
                <a:spcPct val="0"/>
              </a:spcAft>
              <a:buClr>
                <a:srgbClr val="CC99FF"/>
              </a:buClr>
              <a:buSzPct val="80000"/>
              <a:buFont typeface="Wingdings" pitchFamily="2" charset="2"/>
              <a:buChar char="§"/>
              <a:defRPr sz="1800">
                <a:solidFill>
                  <a:schemeClr val="tx1"/>
                </a:solidFill>
                <a:latin typeface="+mn-lt"/>
              </a:defRPr>
            </a:lvl8pPr>
            <a:lvl9pPr marL="3427413" indent="-315913" algn="l" rtl="0" fontAlgn="base">
              <a:spcBef>
                <a:spcPct val="20000"/>
              </a:spcBef>
              <a:spcAft>
                <a:spcPct val="0"/>
              </a:spcAft>
              <a:buClr>
                <a:srgbClr val="CC99FF"/>
              </a:buClr>
              <a:buSzPct val="80000"/>
              <a:buFont typeface="Wingdings" pitchFamily="2" charset="2"/>
              <a:buChar char="§"/>
              <a:defRPr sz="1800">
                <a:solidFill>
                  <a:schemeClr val="tx1"/>
                </a:solidFill>
                <a:latin typeface="+mn-lt"/>
              </a:defRPr>
            </a:lvl9pPr>
          </a:lstStyle>
          <a:p>
            <a:pPr marL="0" marR="0" lvl="0" indent="0" algn="l" defTabSz="457200" rtl="0" eaLnBrk="0" fontAlgn="base" latinLnBrk="0" hangingPunct="0">
              <a:lnSpc>
                <a:spcPct val="90000"/>
              </a:lnSpc>
              <a:spcBef>
                <a:spcPts val="600"/>
              </a:spcBef>
              <a:spcAft>
                <a:spcPct val="0"/>
              </a:spcAft>
              <a:buClr>
                <a:srgbClr val="330066"/>
              </a:buClr>
              <a:buSzPct val="70000"/>
              <a:buFont typeface="Wingdings" pitchFamily="2" charset="2"/>
              <a:buNone/>
              <a:tabLst/>
              <a:defRPr/>
            </a:pPr>
            <a:endParaRPr kumimoji="0" lang="en-GB" sz="800" b="1"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0579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36CE64-B76F-49A3-B51E-6631962A2BA8}"/>
              </a:ext>
            </a:extLst>
          </p:cNvPr>
          <p:cNvSpPr>
            <a:spLocks noGrp="1"/>
          </p:cNvSpPr>
          <p:nvPr>
            <p:ph type="title"/>
          </p:nvPr>
        </p:nvSpPr>
        <p:spPr>
          <a:xfrm>
            <a:off x="356617" y="150811"/>
            <a:ext cx="7964424" cy="1162050"/>
          </a:xfrm>
        </p:spPr>
        <p:txBody>
          <a:bodyPr wrap="square" anchor="b">
            <a:normAutofit/>
          </a:bodyPr>
          <a:lstStyle/>
          <a:p>
            <a:r>
              <a:rPr lang="en-US" b="1"/>
              <a:t>More authentic assessment example</a:t>
            </a:r>
          </a:p>
        </p:txBody>
      </p:sp>
      <p:pic>
        <p:nvPicPr>
          <p:cNvPr id="6" name="Picture 5">
            <a:extLst>
              <a:ext uri="{FF2B5EF4-FFF2-40B4-BE49-F238E27FC236}">
                <a16:creationId xmlns:a16="http://schemas.microsoft.com/office/drawing/2014/main" id="{A5425C6A-5E6B-438E-BA15-9B15CC70BFB3}"/>
              </a:ext>
            </a:extLst>
          </p:cNvPr>
          <p:cNvPicPr>
            <a:picLocks noChangeAspect="1"/>
          </p:cNvPicPr>
          <p:nvPr/>
        </p:nvPicPr>
        <p:blipFill>
          <a:blip r:embed="rId3"/>
          <a:stretch>
            <a:fillRect/>
          </a:stretch>
        </p:blipFill>
        <p:spPr>
          <a:xfrm>
            <a:off x="6463155" y="1710174"/>
            <a:ext cx="5111750" cy="3437651"/>
          </a:xfrm>
          <a:prstGeom prst="rect">
            <a:avLst/>
          </a:prstGeom>
          <a:noFill/>
        </p:spPr>
      </p:pic>
      <p:sp>
        <p:nvSpPr>
          <p:cNvPr id="3" name="Content Placeholder 2">
            <a:extLst>
              <a:ext uri="{FF2B5EF4-FFF2-40B4-BE49-F238E27FC236}">
                <a16:creationId xmlns:a16="http://schemas.microsoft.com/office/drawing/2014/main" id="{D8DE5BE0-17FA-4FB6-8149-715455201BDF}"/>
              </a:ext>
            </a:extLst>
          </p:cNvPr>
          <p:cNvSpPr>
            <a:spLocks noGrp="1"/>
          </p:cNvSpPr>
          <p:nvPr>
            <p:ph type="body" sz="half" idx="2"/>
          </p:nvPr>
        </p:nvSpPr>
        <p:spPr>
          <a:xfrm>
            <a:off x="356617" y="1435101"/>
            <a:ext cx="5372230" cy="4605935"/>
          </a:xfrm>
        </p:spPr>
        <p:txBody>
          <a:bodyPr wrap="square" anchor="t">
            <a:noAutofit/>
          </a:bodyPr>
          <a:lstStyle/>
          <a:p>
            <a:pPr>
              <a:lnSpc>
                <a:spcPct val="90000"/>
              </a:lnSpc>
            </a:pPr>
            <a:r>
              <a:rPr lang="en-GB" sz="2000" b="1" dirty="0">
                <a:effectLst/>
              </a:rPr>
              <a:t>“You are working with a local housing association, and your job is to try to create a sense of community in a small new social housing development in Stoke-on-Trent. The community is home to diverse people, including single people, families, young and old, from lots of different ethnic backgrounds and cultures. In general, everyone has started to settle in well, but you have noticed that there are some tensions arising between the younger residents (mostly care leavers aged 16 to 25) and the older residents (retired people who are mostly over the age of 60). Some younger residents complain that the older residents are nosey, always wanting to know what they're doing, while some older residents complain that the younger residents are always rushing about and can be noisy.”</a:t>
            </a:r>
            <a:endParaRPr lang="en-GB" sz="2000" b="1" dirty="0"/>
          </a:p>
        </p:txBody>
      </p:sp>
    </p:spTree>
    <p:extLst>
      <p:ext uri="{BB962C8B-B14F-4D97-AF65-F5344CB8AC3E}">
        <p14:creationId xmlns:p14="http://schemas.microsoft.com/office/powerpoint/2010/main" val="543202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57D0-4BC1-4FDE-AA06-942B524D5447}"/>
              </a:ext>
            </a:extLst>
          </p:cNvPr>
          <p:cNvSpPr>
            <a:spLocks noGrp="1"/>
          </p:cNvSpPr>
          <p:nvPr>
            <p:ph type="title"/>
          </p:nvPr>
        </p:nvSpPr>
        <p:spPr>
          <a:xfrm>
            <a:off x="441611" y="-181327"/>
            <a:ext cx="8738616" cy="1074737"/>
          </a:xfrm>
        </p:spPr>
        <p:txBody>
          <a:bodyPr wrap="square" anchor="b">
            <a:normAutofit fontScale="90000"/>
          </a:bodyPr>
          <a:lstStyle/>
          <a:p>
            <a:r>
              <a:rPr lang="en-GB" dirty="0"/>
              <a:t>Tasks (as indicated in the Compendium)</a:t>
            </a:r>
          </a:p>
        </p:txBody>
      </p:sp>
      <p:sp>
        <p:nvSpPr>
          <p:cNvPr id="3" name="Content Placeholder 2">
            <a:extLst>
              <a:ext uri="{FF2B5EF4-FFF2-40B4-BE49-F238E27FC236}">
                <a16:creationId xmlns:a16="http://schemas.microsoft.com/office/drawing/2014/main" id="{42EF0DF8-A268-4B8D-B367-56EFADD98B16}"/>
              </a:ext>
            </a:extLst>
          </p:cNvPr>
          <p:cNvSpPr>
            <a:spLocks noGrp="1"/>
          </p:cNvSpPr>
          <p:nvPr>
            <p:ph sz="half" idx="1"/>
          </p:nvPr>
        </p:nvSpPr>
        <p:spPr>
          <a:xfrm>
            <a:off x="105381" y="1190867"/>
            <a:ext cx="8229150" cy="5517231"/>
          </a:xfrm>
        </p:spPr>
        <p:txBody>
          <a:bodyPr wrap="square" anchor="t">
            <a:noAutofit/>
          </a:bodyPr>
          <a:lstStyle/>
          <a:p>
            <a:pPr>
              <a:lnSpc>
                <a:spcPct val="90000"/>
              </a:lnSpc>
              <a:buFont typeface="Symbol" panose="05050102010706020507" pitchFamily="18" charset="2"/>
              <a:buChar char=""/>
            </a:pPr>
            <a:r>
              <a:rPr lang="en-GB" sz="2000" b="0" dirty="0"/>
              <a:t>Use your understanding of social psychological theories studied in this module to write a short account to </a:t>
            </a:r>
            <a:r>
              <a:rPr lang="en-GB" sz="2000" dirty="0"/>
              <a:t>explain</a:t>
            </a:r>
            <a:r>
              <a:rPr lang="en-GB" sz="2000" b="0" dirty="0"/>
              <a:t> why this problem might have arisen (500 words).</a:t>
            </a:r>
          </a:p>
          <a:p>
            <a:pPr>
              <a:lnSpc>
                <a:spcPct val="90000"/>
              </a:lnSpc>
              <a:buFont typeface="Symbol" panose="05050102010706020507" pitchFamily="18" charset="2"/>
              <a:buChar char=""/>
            </a:pPr>
            <a:r>
              <a:rPr lang="en-GB" sz="2000" dirty="0"/>
              <a:t>Propose one way </a:t>
            </a:r>
            <a:r>
              <a:rPr lang="en-GB" sz="2000" b="0" dirty="0"/>
              <a:t>in which you could help to resolve the conflict and help to restore community relations (500 words). </a:t>
            </a:r>
          </a:p>
          <a:p>
            <a:pPr lvl="1" indent="-342900">
              <a:lnSpc>
                <a:spcPct val="90000"/>
              </a:lnSpc>
              <a:buFont typeface="Symbol" panose="05050102010706020507" pitchFamily="18" charset="2"/>
              <a:buChar char=""/>
            </a:pPr>
            <a:r>
              <a:rPr lang="en-GB" sz="2000" b="0" dirty="0"/>
              <a:t>These two elements should be presented in the form of a report that will be useful for other staff at the housing association. </a:t>
            </a:r>
          </a:p>
          <a:p>
            <a:pPr>
              <a:lnSpc>
                <a:spcPct val="90000"/>
              </a:lnSpc>
              <a:spcAft>
                <a:spcPts val="800"/>
              </a:spcAft>
              <a:buFont typeface="Symbol" panose="05050102010706020507" pitchFamily="18" charset="2"/>
              <a:buChar char=""/>
            </a:pPr>
            <a:r>
              <a:rPr lang="en-GB" sz="2000" dirty="0"/>
              <a:t>Provide an annotated reference list</a:t>
            </a:r>
            <a:r>
              <a:rPr lang="en-GB" sz="2000" b="0" dirty="0"/>
              <a:t>, which shows the main sources you used to find the information, and gives a concise summary of the key message from one paper or book chapter that was important to writing your report (full reference list in APA format plus up to 500 words description for your main sources).</a:t>
            </a:r>
          </a:p>
          <a:p>
            <a:pPr>
              <a:lnSpc>
                <a:spcPct val="90000"/>
              </a:lnSpc>
            </a:pPr>
            <a:r>
              <a:rPr lang="en-GB" sz="2000" b="0" dirty="0"/>
              <a:t>Write a </a:t>
            </a:r>
            <a:r>
              <a:rPr lang="en-GB" sz="2000" dirty="0"/>
              <a:t>short personal reflection </a:t>
            </a:r>
            <a:r>
              <a:rPr lang="en-GB" sz="2000" b="0" dirty="0"/>
              <a:t>(300-500 words) in which you outline what you have learned about resolving intergroup conflict, and how this might influence your current and future practice.</a:t>
            </a:r>
          </a:p>
        </p:txBody>
      </p:sp>
      <p:pic>
        <p:nvPicPr>
          <p:cNvPr id="5" name="Picture 4">
            <a:extLst>
              <a:ext uri="{FF2B5EF4-FFF2-40B4-BE49-F238E27FC236}">
                <a16:creationId xmlns:a16="http://schemas.microsoft.com/office/drawing/2014/main" id="{595A86B3-DC61-4A66-8FBA-3B9B1462C3E8}"/>
              </a:ext>
            </a:extLst>
          </p:cNvPr>
          <p:cNvPicPr>
            <a:picLocks noChangeAspect="1"/>
          </p:cNvPicPr>
          <p:nvPr/>
        </p:nvPicPr>
        <p:blipFill rotWithShape="1">
          <a:blip r:embed="rId2"/>
          <a:srcRect l="30024" r="22546" b="2"/>
          <a:stretch/>
        </p:blipFill>
        <p:spPr>
          <a:xfrm>
            <a:off x="8290810" y="1190867"/>
            <a:ext cx="3795809" cy="5009011"/>
          </a:xfrm>
          <a:prstGeom prst="rect">
            <a:avLst/>
          </a:prstGeom>
          <a:noFill/>
        </p:spPr>
      </p:pic>
    </p:spTree>
    <p:extLst>
      <p:ext uri="{BB962C8B-B14F-4D97-AF65-F5344CB8AC3E}">
        <p14:creationId xmlns:p14="http://schemas.microsoft.com/office/powerpoint/2010/main" val="2319858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EC8C-6223-42BC-B06C-D9A239BA0B58}"/>
              </a:ext>
            </a:extLst>
          </p:cNvPr>
          <p:cNvSpPr>
            <a:spLocks noGrp="1"/>
          </p:cNvSpPr>
          <p:nvPr>
            <p:ph type="title"/>
          </p:nvPr>
        </p:nvSpPr>
        <p:spPr>
          <a:xfrm>
            <a:off x="950976" y="79131"/>
            <a:ext cx="9259824" cy="1143000"/>
          </a:xfrm>
        </p:spPr>
        <p:txBody>
          <a:bodyPr>
            <a:normAutofit fontScale="90000"/>
          </a:bodyPr>
          <a:lstStyle/>
          <a:p>
            <a:r>
              <a:rPr kumimoji="0" lang="en-GB" sz="4400" b="0" i="0" u="none" strike="noStrike" kern="1200" cap="none" spc="0" normalizeH="0" baseline="0" noProof="0">
                <a:ln>
                  <a:noFill/>
                </a:ln>
                <a:solidFill>
                  <a:srgbClr val="FFFFFF"/>
                </a:solidFill>
                <a:effectLst/>
                <a:uLnTx/>
                <a:uFillTx/>
                <a:latin typeface="Arial" charset="0"/>
                <a:ea typeface="+mn-ea"/>
                <a:cs typeface="+mn-cs"/>
              </a:rPr>
              <a:t>rebalancing formative and summative assessment)</a:t>
            </a:r>
            <a:br>
              <a:rPr kumimoji="0" lang="en-GB" sz="4400" b="0" i="0" u="none" strike="noStrike" kern="1200" cap="none" spc="0" normalizeH="0" baseline="0" noProof="0">
                <a:ln>
                  <a:noFill/>
                </a:ln>
                <a:solidFill>
                  <a:srgbClr val="FFFFFF"/>
                </a:solidFill>
                <a:effectLst/>
                <a:uLnTx/>
                <a:uFillTx/>
                <a:latin typeface="Arial" charset="0"/>
                <a:ea typeface="+mn-ea"/>
                <a:cs typeface="+mn-cs"/>
              </a:rPr>
            </a:br>
            <a:endParaRPr lang="en-GB">
              <a:solidFill>
                <a:srgbClr val="0070C0"/>
              </a:solidFill>
            </a:endParaRPr>
          </a:p>
        </p:txBody>
      </p:sp>
      <p:sp>
        <p:nvSpPr>
          <p:cNvPr id="5" name="Text Placeholder 4">
            <a:extLst>
              <a:ext uri="{FF2B5EF4-FFF2-40B4-BE49-F238E27FC236}">
                <a16:creationId xmlns:a16="http://schemas.microsoft.com/office/drawing/2014/main" id="{09C7DFBA-F05A-41BA-9D62-2DF77DA1E0E4}"/>
              </a:ext>
            </a:extLst>
          </p:cNvPr>
          <p:cNvSpPr>
            <a:spLocks noGrp="1"/>
          </p:cNvSpPr>
          <p:nvPr>
            <p:ph type="body" idx="1"/>
          </p:nvPr>
        </p:nvSpPr>
        <p:spPr>
          <a:xfrm>
            <a:off x="1981200" y="891703"/>
            <a:ext cx="4040188" cy="639762"/>
          </a:xfrm>
        </p:spPr>
        <p:txBody>
          <a:bodyPr/>
          <a:lstStyle/>
          <a:p>
            <a:r>
              <a:rPr lang="en-GB">
                <a:solidFill>
                  <a:srgbClr val="0070C0"/>
                </a:solidFill>
              </a:rPr>
              <a:t>Formative</a:t>
            </a:r>
          </a:p>
        </p:txBody>
      </p:sp>
      <p:sp>
        <p:nvSpPr>
          <p:cNvPr id="3" name="Content Placeholder 2">
            <a:extLst>
              <a:ext uri="{FF2B5EF4-FFF2-40B4-BE49-F238E27FC236}">
                <a16:creationId xmlns:a16="http://schemas.microsoft.com/office/drawing/2014/main" id="{1F587EF1-9C1D-4EC6-9776-857503C189EF}"/>
              </a:ext>
            </a:extLst>
          </p:cNvPr>
          <p:cNvSpPr>
            <a:spLocks noGrp="1"/>
          </p:cNvSpPr>
          <p:nvPr>
            <p:ph sz="half" idx="2"/>
          </p:nvPr>
        </p:nvSpPr>
        <p:spPr>
          <a:xfrm>
            <a:off x="493776" y="1620490"/>
            <a:ext cx="5138928" cy="4844318"/>
          </a:xfrm>
          <a:solidFill>
            <a:schemeClr val="accent5">
              <a:lumMod val="20000"/>
              <a:lumOff val="80000"/>
            </a:schemeClr>
          </a:solidFill>
          <a:ln w="28575">
            <a:solidFill>
              <a:srgbClr val="00B0F0"/>
            </a:solidFill>
          </a:ln>
        </p:spPr>
        <p:txBody>
          <a:bodyPr>
            <a:normAutofit fontScale="92500" lnSpcReduction="10000"/>
          </a:bodyPr>
          <a:lstStyle/>
          <a:p>
            <a:pPr marL="0" indent="0">
              <a:lnSpc>
                <a:spcPct val="107000"/>
              </a:lnSpc>
              <a:buNone/>
            </a:pPr>
            <a:endPar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buNone/>
            </a:pP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1. Use your understanding of social psychological theories studied in this module to draft a </a:t>
            </a:r>
            <a:r>
              <a:rPr lang="en-GB" sz="2000" b="0">
                <a:solidFill>
                  <a:srgbClr val="0070C0"/>
                </a:solidFill>
                <a:latin typeface="Calibri" panose="020F0502020204030204" pitchFamily="34" charset="0"/>
                <a:ea typeface="Times New Roman" panose="02020603050405020304" pitchFamily="18" charset="0"/>
                <a:cs typeface="Calibri" panose="020F0502020204030204" pitchFamily="34" charset="0"/>
              </a:rPr>
              <a:t>short account </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to explain why this problem might have arisen (500 words). Compare this with 2 </a:t>
            </a:r>
            <a:r>
              <a:rPr lang="en-GB" sz="2000">
                <a:solidFill>
                  <a:srgbClr val="000000"/>
                </a:solidFill>
                <a:latin typeface="Calibri" panose="020F0502020204030204" pitchFamily="34" charset="0"/>
                <a:ea typeface="Times New Roman" panose="02020603050405020304" pitchFamily="18" charset="0"/>
                <a:cs typeface="Calibri" panose="020F0502020204030204" pitchFamily="34" charset="0"/>
              </a:rPr>
              <a:t>exemplars</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 provided by the tutor and note any new insights you have developed.</a:t>
            </a:r>
          </a:p>
          <a:p>
            <a:pPr marL="0" indent="0">
              <a:lnSpc>
                <a:spcPct val="107000"/>
              </a:lnSpc>
              <a:buNone/>
            </a:pPr>
            <a:endParaRPr lang="en-GB" sz="20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2. In a </a:t>
            </a:r>
            <a:r>
              <a:rPr lang="en-GB" sz="2000" b="0">
                <a:solidFill>
                  <a:srgbClr val="0070C0"/>
                </a:solidFill>
                <a:latin typeface="Calibri" panose="020F0502020204030204" pitchFamily="34" charset="0"/>
                <a:ea typeface="Times New Roman" panose="02020603050405020304" pitchFamily="18" charset="0"/>
                <a:cs typeface="Calibri" panose="020F0502020204030204" pitchFamily="34" charset="0"/>
              </a:rPr>
              <a:t>blog post</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 propose one way in which you could help to resolve the conflict and help to restore community relations (500 words). Provide constructive comments on one other blog post.  </a:t>
            </a:r>
            <a:endParaRPr lang="en-GB" sz="2000" b="0">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6" name="Text Placeholder 5">
            <a:extLst>
              <a:ext uri="{FF2B5EF4-FFF2-40B4-BE49-F238E27FC236}">
                <a16:creationId xmlns:a16="http://schemas.microsoft.com/office/drawing/2014/main" id="{C6F5D892-9187-4613-9228-96D77E989B86}"/>
              </a:ext>
            </a:extLst>
          </p:cNvPr>
          <p:cNvSpPr>
            <a:spLocks noGrp="1"/>
          </p:cNvSpPr>
          <p:nvPr>
            <p:ph type="body" sz="quarter" idx="3"/>
          </p:nvPr>
        </p:nvSpPr>
        <p:spPr>
          <a:xfrm>
            <a:off x="6165309" y="910337"/>
            <a:ext cx="4041775" cy="639762"/>
          </a:xfrm>
        </p:spPr>
        <p:txBody>
          <a:bodyPr/>
          <a:lstStyle/>
          <a:p>
            <a:r>
              <a:rPr lang="en-GB">
                <a:solidFill>
                  <a:srgbClr val="0070C0"/>
                </a:solidFill>
              </a:rPr>
              <a:t>Summative</a:t>
            </a:r>
          </a:p>
        </p:txBody>
      </p:sp>
      <p:sp>
        <p:nvSpPr>
          <p:cNvPr id="4" name="Content Placeholder 3">
            <a:extLst>
              <a:ext uri="{FF2B5EF4-FFF2-40B4-BE49-F238E27FC236}">
                <a16:creationId xmlns:a16="http://schemas.microsoft.com/office/drawing/2014/main" id="{194A91C2-DDB3-4B4F-A9A6-7424BF9062FF}"/>
              </a:ext>
            </a:extLst>
          </p:cNvPr>
          <p:cNvSpPr>
            <a:spLocks noGrp="1"/>
          </p:cNvSpPr>
          <p:nvPr>
            <p:ph sz="quarter" idx="4"/>
          </p:nvPr>
        </p:nvSpPr>
        <p:spPr>
          <a:xfrm>
            <a:off x="6096001" y="1687421"/>
            <a:ext cx="5425440" cy="4774625"/>
          </a:xfrm>
          <a:solidFill>
            <a:schemeClr val="accent4">
              <a:lumMod val="20000"/>
              <a:lumOff val="80000"/>
            </a:schemeClr>
          </a:solidFill>
          <a:ln w="28575">
            <a:solidFill>
              <a:srgbClr val="00B0F0"/>
            </a:solidFill>
          </a:ln>
        </p:spPr>
        <p:txBody>
          <a:bodyPr>
            <a:normAutofit fontScale="92500" lnSpcReduction="10000"/>
          </a:bodyPr>
          <a:lstStyle/>
          <a:p>
            <a:pPr marL="0" indent="0">
              <a:lnSpc>
                <a:spcPct val="107000"/>
              </a:lnSpc>
              <a:buNone/>
            </a:pP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1. Combine the two formative tasks to present  a </a:t>
            </a:r>
            <a:r>
              <a:rPr lang="en-GB" sz="2000" b="0">
                <a:solidFill>
                  <a:srgbClr val="0070C0"/>
                </a:solidFill>
                <a:latin typeface="Calibri" panose="020F0502020204030204" pitchFamily="34" charset="0"/>
                <a:ea typeface="Times New Roman" panose="02020603050405020304" pitchFamily="18" charset="0"/>
                <a:cs typeface="Calibri" panose="020F0502020204030204" pitchFamily="34" charset="0"/>
              </a:rPr>
              <a:t>report </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that will be useful for other staff at the housing association. </a:t>
            </a:r>
            <a:endParaRPr lang="en-GB" sz="2000" b="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2. Provide an </a:t>
            </a:r>
            <a:r>
              <a:rPr lang="en-GB" sz="2000" b="0">
                <a:solidFill>
                  <a:srgbClr val="0070C0"/>
                </a:solidFill>
                <a:latin typeface="Calibri" panose="020F0502020204030204" pitchFamily="34" charset="0"/>
                <a:ea typeface="Times New Roman" panose="02020603050405020304" pitchFamily="18" charset="0"/>
                <a:cs typeface="Calibri" panose="020F0502020204030204" pitchFamily="34" charset="0"/>
              </a:rPr>
              <a:t>annotated reference </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list, which shows the main sources you used to find the information, and gives a concise summary of the key message from one paper or book chapter that was important to writing your report (full reference list in APA format plus up to 500 words description for your main sources).</a:t>
            </a:r>
            <a:endParaRPr lang="en-GB" sz="2000" b="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3. Write a </a:t>
            </a:r>
            <a:r>
              <a:rPr lang="en-GB" sz="2000" b="0">
                <a:solidFill>
                  <a:srgbClr val="0070C0"/>
                </a:solidFill>
                <a:latin typeface="Calibri" panose="020F0502020204030204" pitchFamily="34" charset="0"/>
                <a:ea typeface="Times New Roman" panose="02020603050405020304" pitchFamily="18" charset="0"/>
                <a:cs typeface="Calibri" panose="020F0502020204030204" pitchFamily="34" charset="0"/>
              </a:rPr>
              <a:t>short personal reflection </a:t>
            </a:r>
            <a:r>
              <a:rPr lang="en-GB" sz="2000" b="0">
                <a:solidFill>
                  <a:srgbClr val="000000"/>
                </a:solidFill>
                <a:latin typeface="Calibri" panose="020F0502020204030204" pitchFamily="34" charset="0"/>
                <a:ea typeface="Times New Roman" panose="02020603050405020304" pitchFamily="18" charset="0"/>
                <a:cs typeface="Calibri" panose="020F0502020204030204" pitchFamily="34" charset="0"/>
              </a:rPr>
              <a:t>(300-500 words) in which you outline what you have learned about resolving intergroup conflict, and how this might influence your current and future practice.</a:t>
            </a:r>
            <a:endParaRPr lang="en-GB" sz="2000" b="0">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7" name="TextBox 6">
            <a:extLst>
              <a:ext uri="{FF2B5EF4-FFF2-40B4-BE49-F238E27FC236}">
                <a16:creationId xmlns:a16="http://schemas.microsoft.com/office/drawing/2014/main" id="{E9F28AFF-5F80-47A9-87B8-5314793885EF}"/>
              </a:ext>
            </a:extLst>
          </p:cNvPr>
          <p:cNvSpPr txBox="1"/>
          <p:nvPr/>
        </p:nvSpPr>
        <p:spPr>
          <a:xfrm>
            <a:off x="1143000" y="395953"/>
            <a:ext cx="9874990" cy="338554"/>
          </a:xfrm>
          <a:prstGeom prst="rect">
            <a:avLst/>
          </a:prstGeom>
          <a:solidFill>
            <a:srgbClr val="0070C0"/>
          </a:solidFill>
          <a:ln>
            <a:solidFill>
              <a:srgbClr val="330066"/>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charset="0"/>
                <a:ea typeface="+mn-ea"/>
                <a:cs typeface="+mn-cs"/>
              </a:rPr>
              <a:t>Tasks a</a:t>
            </a:r>
            <a:r>
              <a:rPr kumimoji="0" lang="en-GB" sz="1600" b="0" i="0" u="none" strike="noStrike" kern="1200" cap="none" spc="0" normalizeH="0" baseline="0" noProof="0" err="1">
                <a:ln>
                  <a:noFill/>
                </a:ln>
                <a:solidFill>
                  <a:srgbClr val="FFFFFF"/>
                </a:solidFill>
                <a:effectLst/>
                <a:uLnTx/>
                <a:uFillTx/>
                <a:latin typeface="Arial" charset="0"/>
                <a:ea typeface="+mn-ea"/>
                <a:cs typeface="+mn-cs"/>
              </a:rPr>
              <a:t>dapted</a:t>
            </a:r>
            <a:r>
              <a:rPr kumimoji="0" lang="en-GB" sz="1600" b="0" i="0" u="none" strike="noStrike" kern="1200" cap="none" spc="0" normalizeH="0" baseline="0" noProof="0">
                <a:ln>
                  <a:noFill/>
                </a:ln>
                <a:solidFill>
                  <a:srgbClr val="FFFFFF"/>
                </a:solidFill>
                <a:effectLst/>
                <a:uLnTx/>
                <a:uFillTx/>
                <a:latin typeface="Arial" charset="0"/>
                <a:ea typeface="+mn-ea"/>
                <a:cs typeface="+mn-cs"/>
              </a:rPr>
              <a:t> to illustrate nested multi-stage tasks (rebalancing formative and summative assessment)</a:t>
            </a:r>
          </a:p>
        </p:txBody>
      </p:sp>
    </p:spTree>
    <p:extLst>
      <p:ext uri="{BB962C8B-B14F-4D97-AF65-F5344CB8AC3E}">
        <p14:creationId xmlns:p14="http://schemas.microsoft.com/office/powerpoint/2010/main" val="1576216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2839-DC20-633D-BFE8-E608F7E689F0}"/>
              </a:ext>
            </a:extLst>
          </p:cNvPr>
          <p:cNvSpPr>
            <a:spLocks noGrp="1"/>
          </p:cNvSpPr>
          <p:nvPr>
            <p:ph type="title"/>
          </p:nvPr>
        </p:nvSpPr>
        <p:spPr/>
        <p:txBody>
          <a:bodyPr/>
          <a:lstStyle/>
          <a:p>
            <a:r>
              <a:rPr lang="en-GB"/>
              <a:t>  </a:t>
            </a:r>
          </a:p>
        </p:txBody>
      </p:sp>
      <p:sp>
        <p:nvSpPr>
          <p:cNvPr id="3" name="Text Placeholder 2">
            <a:extLst>
              <a:ext uri="{FF2B5EF4-FFF2-40B4-BE49-F238E27FC236}">
                <a16:creationId xmlns:a16="http://schemas.microsoft.com/office/drawing/2014/main" id="{31F8982E-B2DA-EF8F-ED4E-15A8537E3A13}"/>
              </a:ext>
            </a:extLst>
          </p:cNvPr>
          <p:cNvSpPr>
            <a:spLocks noGrp="1"/>
          </p:cNvSpPr>
          <p:nvPr>
            <p:ph type="body" idx="1"/>
          </p:nvPr>
        </p:nvSpPr>
        <p:spPr>
          <a:xfrm>
            <a:off x="839787" y="1410841"/>
            <a:ext cx="5157787" cy="823912"/>
          </a:xfrm>
        </p:spPr>
        <p:txBody>
          <a:bodyPr/>
          <a:lstStyle/>
          <a:p>
            <a:r>
              <a:rPr lang="en-GB"/>
              <a:t>Example output</a:t>
            </a:r>
          </a:p>
        </p:txBody>
      </p:sp>
      <p:graphicFrame>
        <p:nvGraphicFramePr>
          <p:cNvPr id="11" name="Content Placeholder 3">
            <a:extLst>
              <a:ext uri="{FF2B5EF4-FFF2-40B4-BE49-F238E27FC236}">
                <a16:creationId xmlns:a16="http://schemas.microsoft.com/office/drawing/2014/main" id="{13CBC098-5798-6152-D38C-01DD379B8C30}"/>
              </a:ext>
            </a:extLst>
          </p:cNvPr>
          <p:cNvGraphicFramePr>
            <a:graphicFrameLocks noGrp="1"/>
          </p:cNvGraphicFramePr>
          <p:nvPr>
            <p:ph sz="half" idx="2"/>
          </p:nvPr>
        </p:nvGraphicFramePr>
        <p:xfrm>
          <a:off x="564205" y="2457281"/>
          <a:ext cx="5433370" cy="4006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235C300F-F78D-60B7-5D74-7DDF20A18094}"/>
              </a:ext>
            </a:extLst>
          </p:cNvPr>
          <p:cNvSpPr>
            <a:spLocks noGrp="1"/>
          </p:cNvSpPr>
          <p:nvPr>
            <p:ph type="body" sz="quarter" idx="3"/>
          </p:nvPr>
        </p:nvSpPr>
        <p:spPr>
          <a:xfrm>
            <a:off x="6194427" y="1410841"/>
            <a:ext cx="5183188" cy="823912"/>
          </a:xfrm>
        </p:spPr>
        <p:txBody>
          <a:bodyPr/>
          <a:lstStyle/>
          <a:p>
            <a:r>
              <a:rPr lang="en-GB"/>
              <a:t>Could be useful for….?</a:t>
            </a:r>
          </a:p>
        </p:txBody>
      </p:sp>
      <p:sp>
        <p:nvSpPr>
          <p:cNvPr id="6" name="Content Placeholder 5">
            <a:extLst>
              <a:ext uri="{FF2B5EF4-FFF2-40B4-BE49-F238E27FC236}">
                <a16:creationId xmlns:a16="http://schemas.microsoft.com/office/drawing/2014/main" id="{7C072E9E-CF1C-62E6-E846-5B508736DE66}"/>
              </a:ext>
            </a:extLst>
          </p:cNvPr>
          <p:cNvSpPr>
            <a:spLocks noGrp="1"/>
          </p:cNvSpPr>
          <p:nvPr>
            <p:ph sz="quarter" idx="4"/>
          </p:nvPr>
        </p:nvSpPr>
        <p:spPr>
          <a:xfrm>
            <a:off x="6172200" y="2505075"/>
            <a:ext cx="6019800" cy="4148644"/>
          </a:xfrm>
        </p:spPr>
        <p:txBody>
          <a:bodyPr>
            <a:normAutofit fontScale="92500" lnSpcReduction="10000"/>
          </a:bodyPr>
          <a:lstStyle/>
          <a:p>
            <a:r>
              <a:rPr lang="en-GB" sz="3500"/>
              <a:t>Writing concisely for a specific audience/ simplifying complex information for laypersons</a:t>
            </a:r>
          </a:p>
          <a:p>
            <a:r>
              <a:rPr lang="en-GB" sz="3500"/>
              <a:t>Consider process as well as outputs &amp; develop self review</a:t>
            </a:r>
          </a:p>
          <a:p>
            <a:r>
              <a:rPr lang="en-GB" sz="3500"/>
              <a:t>Ability to make convincing case against criteria</a:t>
            </a:r>
          </a:p>
          <a:p>
            <a:r>
              <a:rPr lang="en-GB" sz="3500"/>
              <a:t>Make calculations reliably and accurately</a:t>
            </a:r>
          </a:p>
          <a:p>
            <a:endParaRPr lang="en-GB"/>
          </a:p>
        </p:txBody>
      </p:sp>
      <p:sp>
        <p:nvSpPr>
          <p:cNvPr id="7" name="Arrow: Right 6">
            <a:extLst>
              <a:ext uri="{FF2B5EF4-FFF2-40B4-BE49-F238E27FC236}">
                <a16:creationId xmlns:a16="http://schemas.microsoft.com/office/drawing/2014/main" id="{B73B9D71-9AFB-37E5-A31B-D0C4482C7FFD}"/>
              </a:ext>
            </a:extLst>
          </p:cNvPr>
          <p:cNvSpPr/>
          <p:nvPr/>
        </p:nvSpPr>
        <p:spPr>
          <a:xfrm>
            <a:off x="320633" y="365124"/>
            <a:ext cx="11305309" cy="1548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2D1EB83-36CA-42F2-561E-BD75CA15E248}"/>
              </a:ext>
            </a:extLst>
          </p:cNvPr>
          <p:cNvSpPr txBox="1"/>
          <p:nvPr/>
        </p:nvSpPr>
        <p:spPr>
          <a:xfrm>
            <a:off x="451142" y="818981"/>
            <a:ext cx="1117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prstClr val="white"/>
                </a:solidFill>
                <a:latin typeface="Calibri" panose="020F0502020204030204"/>
              </a:rPr>
              <a:t>Consider using </a:t>
            </a:r>
            <a:r>
              <a:rPr lang="en-GB" sz="2400" b="1">
                <a:solidFill>
                  <a:prstClr val="white"/>
                </a:solidFill>
                <a:latin typeface="Calibri" panose="020F0502020204030204"/>
              </a:rPr>
              <a:t>a</a:t>
            </a:r>
            <a:r>
              <a:rPr kumimoji="0" lang="en-GB" sz="2400" b="1" i="0" u="none" strike="noStrike" kern="1200" cap="none" spc="0" normalizeH="0" baseline="0" noProof="0" err="1">
                <a:ln>
                  <a:noFill/>
                </a:ln>
                <a:solidFill>
                  <a:prstClr val="white"/>
                </a:solidFill>
                <a:effectLst/>
                <a:uLnTx/>
                <a:uFillTx/>
                <a:latin typeface="Calibri" panose="020F0502020204030204"/>
                <a:ea typeface="+mn-ea"/>
                <a:cs typeface="+mn-cs"/>
              </a:rPr>
              <a:t>lternative</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outputs  to nudge  exams/essays in more authentic direction</a:t>
            </a:r>
          </a:p>
        </p:txBody>
      </p:sp>
    </p:spTree>
    <p:extLst>
      <p:ext uri="{BB962C8B-B14F-4D97-AF65-F5344CB8AC3E}">
        <p14:creationId xmlns:p14="http://schemas.microsoft.com/office/powerpoint/2010/main" val="4142834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DC9B0-C50D-96CB-7EA6-077C543F37CD}"/>
              </a:ext>
            </a:extLst>
          </p:cNvPr>
          <p:cNvPicPr>
            <a:picLocks noChangeAspect="1"/>
          </p:cNvPicPr>
          <p:nvPr/>
        </p:nvPicPr>
        <p:blipFill>
          <a:blip r:embed="rId3"/>
          <a:stretch>
            <a:fillRect/>
          </a:stretch>
        </p:blipFill>
        <p:spPr>
          <a:xfrm>
            <a:off x="6096000" y="918277"/>
            <a:ext cx="5639335" cy="5632558"/>
          </a:xfrm>
          <a:prstGeom prst="rect">
            <a:avLst/>
          </a:prstGeom>
        </p:spPr>
      </p:pic>
      <p:sp>
        <p:nvSpPr>
          <p:cNvPr id="6" name="Title 5">
            <a:extLst>
              <a:ext uri="{FF2B5EF4-FFF2-40B4-BE49-F238E27FC236}">
                <a16:creationId xmlns:a16="http://schemas.microsoft.com/office/drawing/2014/main" id="{FAC9118F-763D-4ABD-94B5-0040CDC0B92F}"/>
              </a:ext>
            </a:extLst>
          </p:cNvPr>
          <p:cNvSpPr>
            <a:spLocks noGrp="1"/>
          </p:cNvSpPr>
          <p:nvPr>
            <p:ph type="title"/>
          </p:nvPr>
        </p:nvSpPr>
        <p:spPr>
          <a:xfrm>
            <a:off x="260719" y="321982"/>
            <a:ext cx="7440243" cy="1702762"/>
          </a:xfrm>
        </p:spPr>
        <p:txBody>
          <a:bodyPr anchor="b">
            <a:normAutofit fontScale="90000"/>
          </a:bodyPr>
          <a:lstStyle/>
          <a:p>
            <a:r>
              <a:rPr lang="en-GB" sz="3400" b="1" dirty="0"/>
              <a:t>6 </a:t>
            </a:r>
            <a:r>
              <a:rPr lang="en-GB" sz="3400" b="1" dirty="0" err="1"/>
              <a:t>AfL</a:t>
            </a:r>
            <a:r>
              <a:rPr lang="en-GB" sz="3400" b="1" dirty="0"/>
              <a:t> conditions – design principles for creating HE learning environments which foster scholarly curiosity and involvement with disciplinary knowledge</a:t>
            </a:r>
          </a:p>
        </p:txBody>
      </p:sp>
      <p:sp>
        <p:nvSpPr>
          <p:cNvPr id="3" name="Content Placeholder 2">
            <a:extLst>
              <a:ext uri="{FF2B5EF4-FFF2-40B4-BE49-F238E27FC236}">
                <a16:creationId xmlns:a16="http://schemas.microsoft.com/office/drawing/2014/main" id="{B1A85BEE-E49C-498D-A44D-E9DEEAED7413}"/>
              </a:ext>
            </a:extLst>
          </p:cNvPr>
          <p:cNvSpPr>
            <a:spLocks noGrp="1"/>
          </p:cNvSpPr>
          <p:nvPr>
            <p:ph idx="1"/>
          </p:nvPr>
        </p:nvSpPr>
        <p:spPr>
          <a:xfrm>
            <a:off x="260719" y="2200276"/>
            <a:ext cx="5835281" cy="4350559"/>
          </a:xfrm>
        </p:spPr>
        <p:txBody>
          <a:bodyPr>
            <a:normAutofit fontScale="92500"/>
          </a:bodyPr>
          <a:lstStyle/>
          <a:p>
            <a:r>
              <a:rPr lang="en-GB" sz="2800" dirty="0"/>
              <a:t>Emphasise authentic and complex tasks</a:t>
            </a:r>
          </a:p>
          <a:p>
            <a:r>
              <a:rPr lang="en-GB" sz="2800" dirty="0"/>
              <a:t>Use high stakes assessment rigorously but sparingly</a:t>
            </a:r>
          </a:p>
          <a:p>
            <a:r>
              <a:rPr lang="en-GB" sz="2800" dirty="0"/>
              <a:t>Offer extensive low stakes confidence building opportunities and practice</a:t>
            </a:r>
          </a:p>
          <a:p>
            <a:r>
              <a:rPr lang="en-GB" dirty="0"/>
              <a:t>Are rich in formal feedback</a:t>
            </a:r>
          </a:p>
          <a:p>
            <a:r>
              <a:rPr lang="en-GB" dirty="0"/>
              <a:t>Are rich in informal feedback</a:t>
            </a:r>
          </a:p>
          <a:p>
            <a:r>
              <a:rPr lang="en-GB" dirty="0"/>
              <a:t>Explicitly develop students’ abilities to evaluate their own progress and direct their own learning</a:t>
            </a:r>
          </a:p>
          <a:p>
            <a:pPr marL="0" indent="0">
              <a:buNone/>
            </a:pPr>
            <a:endParaRPr lang="en-GB" sz="2200" dirty="0"/>
          </a:p>
        </p:txBody>
      </p:sp>
      <p:pic>
        <p:nvPicPr>
          <p:cNvPr id="5" name="Picture 4">
            <a:extLst>
              <a:ext uri="{FF2B5EF4-FFF2-40B4-BE49-F238E27FC236}">
                <a16:creationId xmlns:a16="http://schemas.microsoft.com/office/drawing/2014/main" id="{67E5A43E-31C1-68E6-A94D-95D4B6A3AF93}"/>
              </a:ext>
            </a:extLst>
          </p:cNvPr>
          <p:cNvPicPr>
            <a:picLocks noChangeAspect="1"/>
          </p:cNvPicPr>
          <p:nvPr/>
        </p:nvPicPr>
        <p:blipFill>
          <a:blip r:embed="rId4"/>
          <a:stretch>
            <a:fillRect/>
          </a:stretch>
        </p:blipFill>
        <p:spPr>
          <a:xfrm>
            <a:off x="10651144" y="83977"/>
            <a:ext cx="1303175" cy="1940767"/>
          </a:xfrm>
          <a:prstGeom prst="rect">
            <a:avLst/>
          </a:prstGeom>
        </p:spPr>
      </p:pic>
    </p:spTree>
    <p:extLst>
      <p:ext uri="{BB962C8B-B14F-4D97-AF65-F5344CB8AC3E}">
        <p14:creationId xmlns:p14="http://schemas.microsoft.com/office/powerpoint/2010/main" val="240404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279D9D-8EDE-4706-78D1-6444F89F7187}"/>
              </a:ext>
            </a:extLst>
          </p:cNvPr>
          <p:cNvSpPr>
            <a:spLocks noGrp="1"/>
          </p:cNvSpPr>
          <p:nvPr>
            <p:ph idx="1"/>
          </p:nvPr>
        </p:nvSpPr>
        <p:spPr>
          <a:xfrm>
            <a:off x="397042" y="216568"/>
            <a:ext cx="7246632" cy="6374733"/>
          </a:xfrm>
        </p:spPr>
        <p:txBody>
          <a:bodyPr>
            <a:normAutofit fontScale="32500" lnSpcReduction="20000"/>
          </a:bodyPr>
          <a:lstStyle/>
          <a:p>
            <a:endParaRPr lang="en-GB" sz="2000" b="1" i="0" u="none" strike="noStrike">
              <a:solidFill>
                <a:srgbClr val="000000"/>
              </a:solidFill>
              <a:effectLst/>
              <a:latin typeface="Calibri" panose="020F0502020204030204" pitchFamily="34" charset="0"/>
            </a:endParaRPr>
          </a:p>
          <a:p>
            <a:r>
              <a:rPr lang="en-GB" sz="5500" b="1" err="1">
                <a:solidFill>
                  <a:srgbClr val="000000"/>
                </a:solidFill>
                <a:ea typeface="Microsoft GothicNeo" panose="020B0503020000020004" pitchFamily="34" charset="-127"/>
                <a:cs typeface="Microsoft GothicNeo" panose="020B0503020000020004" pitchFamily="34" charset="-127"/>
              </a:rPr>
              <a:t>AfL</a:t>
            </a:r>
            <a:r>
              <a:rPr lang="en-GB" sz="5500" b="1">
                <a:solidFill>
                  <a:srgbClr val="000000"/>
                </a:solidFill>
                <a:ea typeface="Microsoft GothicNeo" panose="020B0503020000020004" pitchFamily="34" charset="-127"/>
                <a:cs typeface="Microsoft GothicNeo" panose="020B0503020000020004" pitchFamily="34" charset="-127"/>
              </a:rPr>
              <a:t> l</a:t>
            </a:r>
            <a:r>
              <a:rPr lang="en-GB" sz="5500" b="1" i="0" u="none" strike="noStrike">
                <a:solidFill>
                  <a:srgbClr val="000000"/>
                </a:solidFill>
                <a:effectLst/>
                <a:ea typeface="Microsoft GothicNeo" panose="020B0503020000020004" pitchFamily="34" charset="-127"/>
                <a:cs typeface="Microsoft GothicNeo" panose="020B0503020000020004" pitchFamily="34" charset="-127"/>
              </a:rPr>
              <a:t>inks to new work on relational pedagogies (</a:t>
            </a:r>
            <a:r>
              <a:rPr lang="en-GB" sz="5500" b="1" i="0" u="none" strike="noStrike" err="1">
                <a:solidFill>
                  <a:srgbClr val="000000"/>
                </a:solidFill>
                <a:effectLst/>
                <a:ea typeface="Microsoft GothicNeo" panose="020B0503020000020004" pitchFamily="34" charset="-127"/>
                <a:cs typeface="Microsoft GothicNeo" panose="020B0503020000020004" pitchFamily="34" charset="-127"/>
              </a:rPr>
              <a:t>Gravett</a:t>
            </a:r>
            <a:r>
              <a:rPr lang="en-GB" sz="5500" b="1" i="0" u="none" strike="noStrike">
                <a:solidFill>
                  <a:srgbClr val="000000"/>
                </a:solidFill>
                <a:effectLst/>
                <a:ea typeface="Microsoft GothicNeo" panose="020B0503020000020004" pitchFamily="34" charset="-127"/>
                <a:cs typeface="Microsoft GothicNeo" panose="020B0503020000020004" pitchFamily="34" charset="-127"/>
              </a:rPr>
              <a:t>, 2023)  which focuses attention on how students </a:t>
            </a:r>
            <a:r>
              <a:rPr lang="en-GB" sz="5500" b="1" i="0">
                <a:effectLst/>
                <a:ea typeface="Microsoft GothicNeo" panose="020B0503020000020004" pitchFamily="34" charset="-127"/>
                <a:cs typeface="Microsoft GothicNeo" panose="020B0503020000020004" pitchFamily="34" charset="-127"/>
              </a:rPr>
              <a:t>flourish, thrive and collaborate as partners in shared educational endeavour</a:t>
            </a:r>
          </a:p>
          <a:p>
            <a:r>
              <a:rPr lang="en-GB" sz="5500" b="1">
                <a:ea typeface="Microsoft GothicNeo" panose="020B0503020000020004" pitchFamily="34" charset="-127"/>
                <a:cs typeface="Microsoft GothicNeo" panose="020B0503020000020004" pitchFamily="34" charset="-127"/>
              </a:rPr>
              <a:t>P</a:t>
            </a:r>
            <a:r>
              <a:rPr lang="en-GB" sz="5500" b="1" i="0">
                <a:effectLst/>
                <a:ea typeface="Microsoft GothicNeo" panose="020B0503020000020004" pitchFamily="34" charset="-127"/>
                <a:cs typeface="Microsoft GothicNeo" panose="020B0503020000020004" pitchFamily="34" charset="-127"/>
              </a:rPr>
              <a:t>rompts us to pay attention and think critically about how to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engage, care and connect with students- </a:t>
            </a:r>
            <a:r>
              <a:rPr lang="en-GB" sz="5500" b="1" i="0">
                <a:effectLst/>
                <a:ea typeface="Microsoft GothicNeo" panose="020B0503020000020004" pitchFamily="34" charset="-127"/>
                <a:cs typeface="Microsoft GothicNeo" panose="020B0503020000020004" pitchFamily="34" charset="-127"/>
              </a:rPr>
              <a:t>that is, how to instil in them a sense that they matter</a:t>
            </a:r>
          </a:p>
          <a:p>
            <a:r>
              <a:rPr lang="en-GB" sz="5500" b="1">
                <a:ea typeface="Microsoft GothicNeo" panose="020B0503020000020004" pitchFamily="34" charset="-127"/>
                <a:cs typeface="Microsoft GothicNeo" panose="020B0503020000020004" pitchFamily="34" charset="-127"/>
              </a:rPr>
              <a:t>N</a:t>
            </a:r>
            <a:r>
              <a:rPr lang="en-GB" sz="5500" b="1" i="0">
                <a:effectLst/>
                <a:ea typeface="Microsoft GothicNeo" panose="020B0503020000020004" pitchFamily="34" charset="-127"/>
                <a:cs typeface="Microsoft GothicNeo" panose="020B0503020000020004" pitchFamily="34" charset="-127"/>
              </a:rPr>
              <a:t>ot in a ‘therapeutic’ way, but in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the quality of their connections and relationships</a:t>
            </a:r>
            <a:r>
              <a:rPr lang="en-GB" sz="5500" b="1" i="0">
                <a:solidFill>
                  <a:schemeClr val="accent1"/>
                </a:solidFill>
                <a:effectLst/>
                <a:ea typeface="Microsoft GothicNeo" panose="020B0503020000020004" pitchFamily="34" charset="-127"/>
                <a:cs typeface="Microsoft GothicNeo" panose="020B0503020000020004" pitchFamily="34" charset="-127"/>
              </a:rPr>
              <a:t> </a:t>
            </a:r>
            <a:r>
              <a:rPr lang="en-GB" sz="5500" b="1" i="0">
                <a:effectLst/>
                <a:ea typeface="Microsoft GothicNeo" panose="020B0503020000020004" pitchFamily="34" charset="-127"/>
                <a:cs typeface="Microsoft GothicNeo" panose="020B0503020000020004" pitchFamily="34" charset="-127"/>
              </a:rPr>
              <a:t>to </a:t>
            </a:r>
          </a:p>
          <a:p>
            <a:pPr lvl="1"/>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people</a:t>
            </a:r>
            <a:r>
              <a:rPr lang="en-GB" sz="5500" b="1" i="0">
                <a:solidFill>
                  <a:srgbClr val="0070C0"/>
                </a:solidFill>
                <a:effectLst/>
                <a:ea typeface="Microsoft GothicNeo" panose="020B0503020000020004" pitchFamily="34" charset="-127"/>
                <a:cs typeface="Microsoft GothicNeo" panose="020B0503020000020004" pitchFamily="34" charset="-127"/>
              </a:rPr>
              <a:t> </a:t>
            </a:r>
            <a:r>
              <a:rPr lang="en-GB" sz="5500" b="1" i="0">
                <a:effectLst/>
                <a:ea typeface="Microsoft GothicNeo" panose="020B0503020000020004" pitchFamily="34" charset="-127"/>
                <a:cs typeface="Microsoft GothicNeo" panose="020B0503020000020004" pitchFamily="34" charset="-127"/>
              </a:rPr>
              <a:t>-to self, and others (peers, us, staff)</a:t>
            </a:r>
          </a:p>
          <a:p>
            <a:pPr lvl="1"/>
            <a:r>
              <a:rPr lang="en-GB" sz="5500" b="1">
                <a:ea typeface="Microsoft GothicNeo" panose="020B0503020000020004" pitchFamily="34" charset="-127"/>
                <a:cs typeface="Microsoft GothicNeo" panose="020B0503020000020004" pitchFamily="34" charset="-127"/>
              </a:rPr>
              <a:t>their </a:t>
            </a:r>
            <a:r>
              <a:rPr lang="en-GB" sz="5500" b="1">
                <a:solidFill>
                  <a:schemeClr val="accent1">
                    <a:lumMod val="75000"/>
                  </a:schemeClr>
                </a:solidFill>
                <a:ea typeface="Microsoft GothicNeo" panose="020B0503020000020004" pitchFamily="34" charset="-127"/>
                <a:cs typeface="Microsoft GothicNeo" panose="020B0503020000020004" pitchFamily="34" charset="-127"/>
              </a:rPr>
              <a:t>s</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ubject </a:t>
            </a:r>
            <a:r>
              <a:rPr lang="en-GB" sz="5500" b="1" i="0">
                <a:effectLst/>
                <a:ea typeface="Microsoft GothicNeo" panose="020B0503020000020004" pitchFamily="34" charset="-127"/>
                <a:cs typeface="Microsoft GothicNeo" panose="020B0503020000020004" pitchFamily="34" charset="-127"/>
              </a:rPr>
              <a:t>-so they see and feel how ideas and knowledge in their field/subject matter</a:t>
            </a:r>
          </a:p>
          <a:p>
            <a:pPr lvl="1"/>
            <a:r>
              <a:rPr lang="en-GB" sz="5500" b="1" i="0">
                <a:effectLst/>
                <a:ea typeface="Microsoft GothicNeo" panose="020B0503020000020004" pitchFamily="34" charset="-127"/>
                <a:cs typeface="Microsoft GothicNeo" panose="020B0503020000020004" pitchFamily="34" charset="-127"/>
              </a:rPr>
              <a:t>to material/non-human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things</a:t>
            </a:r>
            <a:r>
              <a:rPr lang="en-GB" sz="5500" b="1" i="0">
                <a:solidFill>
                  <a:srgbClr val="0070C0"/>
                </a:solidFill>
                <a:effectLst/>
                <a:ea typeface="Microsoft GothicNeo" panose="020B0503020000020004" pitchFamily="34" charset="-127"/>
                <a:cs typeface="Microsoft GothicNeo" panose="020B0503020000020004" pitchFamily="34" charset="-127"/>
              </a:rPr>
              <a:t>,  </a:t>
            </a:r>
            <a:r>
              <a:rPr lang="en-GB" sz="5500" b="1" i="0">
                <a:effectLst/>
                <a:ea typeface="Microsoft GothicNeo" panose="020B0503020000020004" pitchFamily="34" charset="-127"/>
                <a:cs typeface="Microsoft GothicNeo" panose="020B0503020000020004" pitchFamily="34" charset="-127"/>
              </a:rPr>
              <a:t>e.g. technology; spaces.</a:t>
            </a:r>
          </a:p>
          <a:p>
            <a:pPr lvl="1"/>
            <a:endParaRPr lang="en-GB" sz="5500" b="1" i="0">
              <a:effectLst/>
              <a:ea typeface="Microsoft GothicNeo" panose="020B0503020000020004" pitchFamily="34" charset="-127"/>
              <a:cs typeface="Microsoft GothicNeo" panose="020B0503020000020004" pitchFamily="34" charset="-127"/>
            </a:endParaRPr>
          </a:p>
          <a:p>
            <a:pPr>
              <a:lnSpc>
                <a:spcPct val="100000"/>
              </a:lnSpc>
              <a:spcBef>
                <a:spcPts val="0"/>
              </a:spcBef>
              <a:defRPr/>
            </a:pPr>
            <a:r>
              <a:rPr lang="en-GB" sz="5500" b="1" i="0">
                <a:effectLst/>
                <a:ea typeface="Microsoft GothicNeo" panose="020B0503020000020004" pitchFamily="34" charset="-127"/>
                <a:cs typeface="Microsoft GothicNeo" panose="020B0503020000020004" pitchFamily="34" charset="-127"/>
              </a:rPr>
              <a:t>While </a:t>
            </a:r>
            <a:r>
              <a:rPr lang="en-GB" sz="5500" b="1" i="1">
                <a:effectLst/>
                <a:ea typeface="Microsoft GothicNeo" panose="020B0503020000020004" pitchFamily="34" charset="-127"/>
                <a:cs typeface="Microsoft GothicNeo" panose="020B0503020000020004" pitchFamily="34" charset="-127"/>
              </a:rPr>
              <a:t>Relational </a:t>
            </a:r>
            <a:r>
              <a:rPr lang="en-GB" sz="5500" b="1" i="1">
                <a:ea typeface="Microsoft GothicNeo" panose="020B0503020000020004" pitchFamily="34" charset="-127"/>
                <a:cs typeface="Microsoft GothicNeo" panose="020B0503020000020004" pitchFamily="34" charset="-127"/>
              </a:rPr>
              <a:t>P</a:t>
            </a:r>
            <a:r>
              <a:rPr lang="en-GB" sz="5500" b="1" i="1">
                <a:effectLst/>
                <a:ea typeface="Microsoft GothicNeo" panose="020B0503020000020004" pitchFamily="34" charset="-127"/>
                <a:cs typeface="Microsoft GothicNeo" panose="020B0503020000020004" pitchFamily="34" charset="-127"/>
              </a:rPr>
              <a:t>edagogies </a:t>
            </a:r>
            <a:r>
              <a:rPr lang="en-GB" sz="5500" b="1" i="0">
                <a:effectLst/>
                <a:ea typeface="Microsoft GothicNeo" panose="020B0503020000020004" pitchFamily="34" charset="-127"/>
                <a:cs typeface="Microsoft GothicNeo" panose="020B0503020000020004" pitchFamily="34" charset="-127"/>
              </a:rPr>
              <a:t>takes a very broad sweep, </a:t>
            </a:r>
            <a:r>
              <a:rPr lang="en-GB" sz="5500" b="1" i="0" err="1">
                <a:effectLst/>
                <a:ea typeface="Microsoft GothicNeo" panose="020B0503020000020004" pitchFamily="34" charset="-127"/>
                <a:cs typeface="Microsoft GothicNeo" panose="020B0503020000020004" pitchFamily="34" charset="-127"/>
              </a:rPr>
              <a:t>Gravett</a:t>
            </a:r>
            <a:r>
              <a:rPr lang="en-GB" sz="5500" b="1" i="0">
                <a:effectLst/>
                <a:ea typeface="Microsoft GothicNeo" panose="020B0503020000020004" pitchFamily="34" charset="-127"/>
                <a:cs typeface="Microsoft GothicNeo" panose="020B0503020000020004" pitchFamily="34" charset="-127"/>
              </a:rPr>
              <a:t> and Fairchild (2021) importantly recognise that</a:t>
            </a:r>
            <a:r>
              <a:rPr lang="en-GB" sz="5500" b="1" i="0" u="sng">
                <a:effectLst/>
                <a:ea typeface="Microsoft GothicNeo" panose="020B0503020000020004" pitchFamily="34" charset="-127"/>
                <a:cs typeface="Microsoft GothicNeo" panose="020B0503020000020004" pitchFamily="34" charset="-127"/>
              </a:rPr>
              <a:t>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assessment </a:t>
            </a:r>
            <a:r>
              <a:rPr lang="en-GB" sz="5500" b="1" i="0">
                <a:effectLst/>
                <a:ea typeface="Microsoft GothicNeo" panose="020B0503020000020004" pitchFamily="34" charset="-127"/>
                <a:cs typeface="Microsoft GothicNeo" panose="020B0503020000020004" pitchFamily="34" charset="-127"/>
              </a:rPr>
              <a:t>is a key dimension in pedagogies of mattering, asserting that we can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enact assessment differently</a:t>
            </a:r>
            <a:r>
              <a:rPr lang="en-GB" sz="5500" b="1" i="0">
                <a:effectLst/>
                <a:ea typeface="Microsoft GothicNeo" panose="020B0503020000020004" pitchFamily="34" charset="-127"/>
                <a:cs typeface="Microsoft GothicNeo" panose="020B0503020000020004" pitchFamily="34" charset="-127"/>
              </a:rPr>
              <a:t> to</a:t>
            </a:r>
          </a:p>
          <a:p>
            <a:pPr marL="0" indent="0">
              <a:lnSpc>
                <a:spcPct val="100000"/>
              </a:lnSpc>
              <a:spcBef>
                <a:spcPts val="0"/>
              </a:spcBef>
              <a:buNone/>
              <a:defRPr/>
            </a:pPr>
            <a:endParaRPr lang="en-GB" sz="5500" b="1" i="0">
              <a:effectLst/>
              <a:ea typeface="Microsoft GothicNeo" panose="020B0503020000020004" pitchFamily="34" charset="-127"/>
              <a:cs typeface="Microsoft GothicNeo" panose="020B0503020000020004" pitchFamily="34" charset="-127"/>
            </a:endParaRPr>
          </a:p>
          <a:p>
            <a:pPr lvl="1">
              <a:lnSpc>
                <a:spcPct val="100000"/>
              </a:lnSpc>
              <a:spcBef>
                <a:spcPts val="0"/>
              </a:spcBef>
              <a:defRPr/>
            </a:pPr>
            <a:r>
              <a:rPr lang="en-GB" sz="5500" b="1">
                <a:ea typeface="Microsoft GothicNeo" panose="020B0503020000020004" pitchFamily="34" charset="-127"/>
                <a:cs typeface="Microsoft GothicNeo" panose="020B0503020000020004" pitchFamily="34" charset="-127"/>
              </a:rPr>
              <a:t>d</a:t>
            </a:r>
            <a:r>
              <a:rPr lang="en-GB" sz="5500" b="1" i="0">
                <a:effectLst/>
                <a:ea typeface="Microsoft GothicNeo" panose="020B0503020000020004" pitchFamily="34" charset="-127"/>
                <a:cs typeface="Microsoft GothicNeo" panose="020B0503020000020004" pitchFamily="34" charset="-127"/>
              </a:rPr>
              <a:t>iminish the notion that assessment is something done </a:t>
            </a:r>
            <a:r>
              <a:rPr lang="en-GB" sz="5500" b="1" i="1">
                <a:effectLst/>
                <a:ea typeface="Microsoft GothicNeo" panose="020B0503020000020004" pitchFamily="34" charset="-127"/>
                <a:cs typeface="Microsoft GothicNeo" panose="020B0503020000020004" pitchFamily="34" charset="-127"/>
              </a:rPr>
              <a:t>to</a:t>
            </a:r>
            <a:r>
              <a:rPr lang="en-GB" sz="5500" b="1" i="0">
                <a:effectLst/>
                <a:ea typeface="Microsoft GothicNeo" panose="020B0503020000020004" pitchFamily="34" charset="-127"/>
                <a:cs typeface="Microsoft GothicNeo" panose="020B0503020000020004" pitchFamily="34" charset="-127"/>
              </a:rPr>
              <a:t> students, but </a:t>
            </a:r>
            <a:r>
              <a:rPr lang="en-GB" sz="5500" b="1" i="0">
                <a:solidFill>
                  <a:schemeClr val="accent1">
                    <a:lumMod val="75000"/>
                  </a:schemeClr>
                </a:solidFill>
                <a:effectLst/>
                <a:ea typeface="Microsoft GothicNeo" panose="020B0503020000020004" pitchFamily="34" charset="-127"/>
                <a:cs typeface="Microsoft GothicNeo" panose="020B0503020000020004" pitchFamily="34" charset="-127"/>
              </a:rPr>
              <a:t>something </a:t>
            </a:r>
            <a:r>
              <a:rPr lang="en-GB" sz="5500" b="1" i="1">
                <a:solidFill>
                  <a:schemeClr val="accent1">
                    <a:lumMod val="75000"/>
                  </a:schemeClr>
                </a:solidFill>
                <a:effectLst/>
                <a:ea typeface="Microsoft GothicNeo" panose="020B0503020000020004" pitchFamily="34" charset="-127"/>
                <a:cs typeface="Microsoft GothicNeo" panose="020B0503020000020004" pitchFamily="34" charset="-127"/>
              </a:rPr>
              <a:t>they do </a:t>
            </a:r>
            <a:r>
              <a:rPr lang="en-GB" sz="5500" b="1" i="0">
                <a:effectLst/>
                <a:ea typeface="Microsoft GothicNeo" panose="020B0503020000020004" pitchFamily="34" charset="-127"/>
                <a:cs typeface="Microsoft GothicNeo" panose="020B0503020000020004" pitchFamily="34" charset="-127"/>
              </a:rPr>
              <a:t>and have a stake in- so that it’s viewed as a ‘lively affair’ that’s not just cognitive, but folds in to things that matter to them </a:t>
            </a:r>
          </a:p>
          <a:p>
            <a:pPr lvl="1">
              <a:lnSpc>
                <a:spcPct val="100000"/>
              </a:lnSpc>
              <a:spcBef>
                <a:spcPts val="0"/>
              </a:spcBef>
              <a:defRPr/>
            </a:pPr>
            <a:r>
              <a:rPr lang="en-GB" sz="5500" b="1" i="0">
                <a:effectLst/>
                <a:ea typeface="Microsoft GothicNeo" panose="020B0503020000020004" pitchFamily="34" charset="-127"/>
                <a:cs typeface="Microsoft GothicNeo" panose="020B0503020000020004" pitchFamily="34" charset="-127"/>
              </a:rPr>
              <a:t>is a </a:t>
            </a:r>
            <a:r>
              <a:rPr lang="en-GB" sz="5500" b="1" i="1">
                <a:solidFill>
                  <a:schemeClr val="accent1">
                    <a:lumMod val="75000"/>
                  </a:schemeClr>
                </a:solidFill>
                <a:effectLst/>
                <a:ea typeface="Microsoft GothicNeo" panose="020B0503020000020004" pitchFamily="34" charset="-127"/>
                <a:cs typeface="Microsoft GothicNeo" panose="020B0503020000020004" pitchFamily="34" charset="-127"/>
              </a:rPr>
              <a:t>process</a:t>
            </a:r>
            <a:r>
              <a:rPr lang="en-GB" sz="5500" b="1" i="0">
                <a:solidFill>
                  <a:schemeClr val="accent1"/>
                </a:solidFill>
                <a:effectLst/>
                <a:ea typeface="Microsoft GothicNeo" panose="020B0503020000020004" pitchFamily="34" charset="-127"/>
                <a:cs typeface="Microsoft GothicNeo" panose="020B0503020000020004" pitchFamily="34" charset="-127"/>
              </a:rPr>
              <a:t> </a:t>
            </a:r>
            <a:r>
              <a:rPr lang="en-GB" sz="5500" b="1" i="0">
                <a:effectLst/>
                <a:ea typeface="Microsoft GothicNeo" panose="020B0503020000020004" pitchFamily="34" charset="-127"/>
                <a:cs typeface="Microsoft GothicNeo" panose="020B0503020000020004" pitchFamily="34" charset="-127"/>
              </a:rPr>
              <a:t>they participate in not just a </a:t>
            </a:r>
            <a:r>
              <a:rPr lang="en-GB" sz="5500" b="1" i="1">
                <a:effectLst/>
                <a:ea typeface="Microsoft GothicNeo" panose="020B0503020000020004" pitchFamily="34" charset="-127"/>
                <a:cs typeface="Microsoft GothicNeo" panose="020B0503020000020004" pitchFamily="34" charset="-127"/>
              </a:rPr>
              <a:t>product</a:t>
            </a:r>
            <a:r>
              <a:rPr lang="en-GB" sz="5500" b="1" i="0">
                <a:effectLst/>
                <a:ea typeface="Microsoft GothicNeo" panose="020B0503020000020004" pitchFamily="34" charset="-127"/>
                <a:cs typeface="Microsoft GothicNeo" panose="020B0503020000020004" pitchFamily="34" charset="-127"/>
              </a:rPr>
              <a:t> they hand in; </a:t>
            </a:r>
          </a:p>
          <a:p>
            <a:pPr lvl="1">
              <a:lnSpc>
                <a:spcPct val="100000"/>
              </a:lnSpc>
              <a:spcBef>
                <a:spcPts val="0"/>
              </a:spcBef>
              <a:defRPr/>
            </a:pPr>
            <a:r>
              <a:rPr lang="en-GB" sz="5500" b="1" i="0">
                <a:effectLst/>
                <a:ea typeface="Microsoft GothicNeo" panose="020B0503020000020004" pitchFamily="34" charset="-127"/>
                <a:cs typeface="Microsoft GothicNeo" panose="020B0503020000020004" pitchFamily="34" charset="-127"/>
              </a:rPr>
              <a:t>pays better attention to their </a:t>
            </a:r>
            <a:r>
              <a:rPr lang="en-GB" sz="5500" b="1" i="1">
                <a:solidFill>
                  <a:schemeClr val="accent1">
                    <a:lumMod val="75000"/>
                  </a:schemeClr>
                </a:solidFill>
                <a:effectLst/>
                <a:ea typeface="Microsoft GothicNeo" panose="020B0503020000020004" pitchFamily="34" charset="-127"/>
                <a:cs typeface="Microsoft GothicNeo" panose="020B0503020000020004" pitchFamily="34" charset="-127"/>
              </a:rPr>
              <a:t>situated particularities </a:t>
            </a:r>
            <a:r>
              <a:rPr lang="en-GB" sz="5500" b="1" i="0">
                <a:effectLst/>
                <a:ea typeface="Microsoft GothicNeo" panose="020B0503020000020004" pitchFamily="34" charset="-127"/>
                <a:cs typeface="Microsoft GothicNeo" panose="020B0503020000020004" pitchFamily="34" charset="-127"/>
              </a:rPr>
              <a:t>and developing subjectivities as learners, </a:t>
            </a:r>
          </a:p>
          <a:p>
            <a:pPr lvl="1">
              <a:lnSpc>
                <a:spcPct val="100000"/>
              </a:lnSpc>
              <a:spcBef>
                <a:spcPts val="0"/>
              </a:spcBef>
              <a:defRPr/>
            </a:pPr>
            <a:r>
              <a:rPr lang="en-GB" sz="5500" b="1" i="0">
                <a:effectLst/>
                <a:ea typeface="Microsoft GothicNeo" panose="020B0503020000020004" pitchFamily="34" charset="-127"/>
                <a:cs typeface="Microsoft GothicNeo" panose="020B0503020000020004" pitchFamily="34" charset="-127"/>
              </a:rPr>
              <a:t>and is </a:t>
            </a:r>
            <a:r>
              <a:rPr lang="en-GB" sz="5500" b="1" i="1">
                <a:solidFill>
                  <a:schemeClr val="accent1">
                    <a:lumMod val="75000"/>
                  </a:schemeClr>
                </a:solidFill>
                <a:effectLst/>
                <a:ea typeface="Microsoft GothicNeo" panose="020B0503020000020004" pitchFamily="34" charset="-127"/>
                <a:cs typeface="Microsoft GothicNeo" panose="020B0503020000020004" pitchFamily="34" charset="-127"/>
              </a:rPr>
              <a:t>folded into </a:t>
            </a:r>
            <a:r>
              <a:rPr lang="en-GB" sz="5500" b="1" i="1">
                <a:solidFill>
                  <a:schemeClr val="accent1">
                    <a:lumMod val="75000"/>
                  </a:schemeClr>
                </a:solidFill>
                <a:ea typeface="Microsoft GothicNeo" panose="020B0503020000020004" pitchFamily="34" charset="-127"/>
                <a:cs typeface="Microsoft GothicNeo" panose="020B0503020000020004" pitchFamily="34" charset="-127"/>
              </a:rPr>
              <a:t>learning and teaching</a:t>
            </a:r>
            <a:r>
              <a:rPr lang="en-GB" sz="5500" b="1" i="1">
                <a:solidFill>
                  <a:schemeClr val="accent1">
                    <a:lumMod val="75000"/>
                  </a:schemeClr>
                </a:solidFill>
                <a:effectLst/>
                <a:ea typeface="Microsoft GothicNeo" panose="020B0503020000020004" pitchFamily="34" charset="-127"/>
                <a:cs typeface="Microsoft GothicNeo" panose="020B0503020000020004" pitchFamily="34" charset="-127"/>
              </a:rPr>
              <a:t> </a:t>
            </a:r>
            <a:r>
              <a:rPr lang="en-GB" sz="5500" b="1" i="0">
                <a:effectLst/>
                <a:ea typeface="Microsoft GothicNeo" panose="020B0503020000020004" pitchFamily="34" charset="-127"/>
                <a:cs typeface="Microsoft GothicNeo" panose="020B0503020000020004" pitchFamily="34" charset="-127"/>
              </a:rPr>
              <a:t>not an adjunct    </a:t>
            </a:r>
          </a:p>
          <a:p>
            <a:pPr marR="0" lvl="0" algn="l" defTabSz="914400" rtl="0" eaLnBrk="1" fontAlgn="auto" latinLnBrk="0" hangingPunct="1">
              <a:lnSpc>
                <a:spcPct val="100000"/>
              </a:lnSpc>
              <a:spcBef>
                <a:spcPts val="0"/>
              </a:spcBef>
              <a:spcAft>
                <a:spcPts val="0"/>
              </a:spcAft>
              <a:buClrTx/>
              <a:buSzTx/>
              <a:buFontTx/>
              <a:buChar char="-"/>
              <a:tabLst/>
              <a:defRPr/>
            </a:pPr>
            <a:endParaRPr lang="en-GB" sz="2100" b="1" i="0">
              <a:effectLst/>
              <a:ea typeface="Microsoft GothicNeo" panose="020B0503020000020004" pitchFamily="34" charset="-127"/>
              <a:cs typeface="Microsoft GothicNeo" panose="020B0503020000020004" pitchFamily="34" charset="-127"/>
            </a:endParaRPr>
          </a:p>
          <a:p>
            <a:endParaRPr lang="en-GB" sz="2000"/>
          </a:p>
          <a:p>
            <a:endParaRPr lang="en-GB" sz="2000"/>
          </a:p>
        </p:txBody>
      </p:sp>
      <p:pic>
        <p:nvPicPr>
          <p:cNvPr id="9" name="Picture 8">
            <a:extLst>
              <a:ext uri="{FF2B5EF4-FFF2-40B4-BE49-F238E27FC236}">
                <a16:creationId xmlns:a16="http://schemas.microsoft.com/office/drawing/2014/main" id="{BFBFCBD8-15B1-D680-898B-FD2035446B86}"/>
              </a:ext>
            </a:extLst>
          </p:cNvPr>
          <p:cNvPicPr>
            <a:picLocks noChangeAspect="1"/>
          </p:cNvPicPr>
          <p:nvPr/>
        </p:nvPicPr>
        <p:blipFill rotWithShape="1">
          <a:blip r:embed="rId3">
            <a:extLst>
              <a:ext uri="{28A0092B-C50C-407E-A947-70E740481C1C}">
                <a14:useLocalDpi xmlns:a14="http://schemas.microsoft.com/office/drawing/2010/main" val="0"/>
              </a:ext>
            </a:extLst>
          </a:blip>
          <a:srcRect l="4562" r="4562"/>
          <a:stretch/>
        </p:blipFill>
        <p:spPr>
          <a:xfrm>
            <a:off x="7954392" y="10"/>
            <a:ext cx="4237608" cy="3628714"/>
          </a:xfrm>
          <a:prstGeom prst="rect">
            <a:avLst/>
          </a:prstGeom>
          <a:effectLst/>
        </p:spPr>
      </p:pic>
      <p:pic>
        <p:nvPicPr>
          <p:cNvPr id="2" name="Picture 1">
            <a:extLst>
              <a:ext uri="{FF2B5EF4-FFF2-40B4-BE49-F238E27FC236}">
                <a16:creationId xmlns:a16="http://schemas.microsoft.com/office/drawing/2014/main" id="{586181B3-BAD8-8ACB-F1B6-52B524E2BEF7}"/>
              </a:ext>
            </a:extLst>
          </p:cNvPr>
          <p:cNvPicPr>
            <a:picLocks noChangeAspect="1"/>
          </p:cNvPicPr>
          <p:nvPr/>
        </p:nvPicPr>
        <p:blipFill>
          <a:blip r:embed="rId4"/>
          <a:stretch>
            <a:fillRect/>
          </a:stretch>
        </p:blipFill>
        <p:spPr>
          <a:xfrm>
            <a:off x="8932243" y="3628724"/>
            <a:ext cx="2950471" cy="3612259"/>
          </a:xfrm>
          <a:prstGeom prst="rect">
            <a:avLst/>
          </a:prstGeom>
        </p:spPr>
      </p:pic>
    </p:spTree>
    <p:extLst>
      <p:ext uri="{BB962C8B-B14F-4D97-AF65-F5344CB8AC3E}">
        <p14:creationId xmlns:p14="http://schemas.microsoft.com/office/powerpoint/2010/main" val="814332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BBB6E5-5A9C-28D2-BCBC-AE715F904622}"/>
              </a:ext>
            </a:extLst>
          </p:cNvPr>
          <p:cNvSpPr>
            <a:spLocks noGrp="1"/>
          </p:cNvSpPr>
          <p:nvPr>
            <p:ph type="title"/>
          </p:nvPr>
        </p:nvSpPr>
        <p:spPr>
          <a:xfrm>
            <a:off x="838200" y="365125"/>
            <a:ext cx="10515600" cy="1325563"/>
          </a:xfrm>
        </p:spPr>
        <p:txBody>
          <a:bodyPr>
            <a:normAutofit/>
          </a:bodyPr>
          <a:lstStyle/>
          <a:p>
            <a:r>
              <a:rPr lang="en-GB" sz="5400"/>
              <a:t>In conclusion</a:t>
            </a:r>
          </a:p>
        </p:txBody>
      </p:sp>
      <p:sp>
        <p:nvSpPr>
          <p:cNvPr id="1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6F8906-46AC-18F1-5C06-6E618B1DAAB4}"/>
              </a:ext>
            </a:extLst>
          </p:cNvPr>
          <p:cNvSpPr>
            <a:spLocks/>
          </p:cNvSpPr>
          <p:nvPr/>
        </p:nvSpPr>
        <p:spPr>
          <a:xfrm>
            <a:off x="236889" y="1865313"/>
            <a:ext cx="11504645" cy="4103788"/>
          </a:xfrm>
          <a:prstGeom prst="rect">
            <a:avLst/>
          </a:prstGeom>
        </p:spPr>
        <p:txBody>
          <a:bodyPr/>
          <a:lstStyle/>
          <a:p>
            <a:pPr marL="0" marR="0" lvl="0" indent="0" algn="l" defTabSz="722376" rtl="0" eaLnBrk="1" fontAlgn="auto" latinLnBrk="0" hangingPunct="1">
              <a:lnSpc>
                <a:spcPct val="100000"/>
              </a:lnSpc>
              <a:spcBef>
                <a:spcPts val="0"/>
              </a:spcBef>
              <a:spcAft>
                <a:spcPts val="600"/>
              </a:spcAft>
              <a:buClrTx/>
              <a:buSzTx/>
              <a:buFontTx/>
              <a:buNone/>
              <a:tabLst/>
              <a:defRPr/>
            </a:pPr>
            <a:r>
              <a:rPr kumimoji="0" lang="en-GB" sz="28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The time is ripe to rethink how we make assessments happen and how we actively involve and engage students over time by</a:t>
            </a:r>
          </a:p>
          <a:p>
            <a:pPr marL="914400"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looking carefully at the balance between formative activity in feedback-rich environments </a:t>
            </a:r>
          </a:p>
          <a:p>
            <a:pPr marL="914400"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using high-stakes summative assessment rigorously but sparingly</a:t>
            </a:r>
          </a:p>
          <a:p>
            <a:pPr marL="914400"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involving students in tasks- not all for marks- that they see as productive, forward-looking and authentic (relevant) </a:t>
            </a:r>
          </a:p>
          <a:p>
            <a:pPr marL="0" marR="0" lvl="0" indent="0" algn="l" defTabSz="722376" rtl="0" eaLnBrk="1" fontAlgn="auto" latinLnBrk="0" hangingPunct="1">
              <a:lnSpc>
                <a:spcPct val="100000"/>
              </a:lnSpc>
              <a:spcBef>
                <a:spcPts val="0"/>
              </a:spcBef>
              <a:spcAft>
                <a:spcPts val="600"/>
              </a:spcAft>
              <a:buClrTx/>
              <a:buSzTx/>
              <a:buFontTx/>
              <a:buNone/>
              <a:tabLst/>
              <a:defRPr/>
            </a:pPr>
            <a:r>
              <a:rPr kumimoji="0" lang="en-GB" sz="28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It means we interrogate the value or worth of our assessments</a:t>
            </a:r>
          </a:p>
          <a:p>
            <a:pPr marL="818388"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b="1" kern="100" dirty="0">
                <a:solidFill>
                  <a:prstClr val="black"/>
                </a:solidFill>
                <a:latin typeface="Calibri" panose="020F0502020204030204" pitchFamily="34" charset="0"/>
                <a:cs typeface="Times New Roman" panose="02020603050405020304" pitchFamily="18" charset="0"/>
              </a:rPr>
              <a:t>f</a:t>
            </a: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or employability</a:t>
            </a:r>
          </a:p>
          <a:p>
            <a:pPr marL="818388"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for society/citizenship &amp; social justice</a:t>
            </a:r>
          </a:p>
          <a:p>
            <a:pPr marL="818388" marR="0" lvl="1" indent="-457200" algn="l" defTabSz="72237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and for students’ identities and individual aspirations.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1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22A5-C28D-B940-1CF7-404D6548E1AC}"/>
              </a:ext>
            </a:extLst>
          </p:cNvPr>
          <p:cNvSpPr>
            <a:spLocks noGrp="1"/>
          </p:cNvSpPr>
          <p:nvPr>
            <p:ph type="title"/>
          </p:nvPr>
        </p:nvSpPr>
        <p:spPr/>
        <p:txBody>
          <a:bodyPr/>
          <a:lstStyle/>
          <a:p>
            <a:r>
              <a:rPr lang="en-GB"/>
              <a:t>Thank you</a:t>
            </a:r>
          </a:p>
        </p:txBody>
      </p:sp>
      <p:sp>
        <p:nvSpPr>
          <p:cNvPr id="3" name="Content Placeholder 2">
            <a:extLst>
              <a:ext uri="{FF2B5EF4-FFF2-40B4-BE49-F238E27FC236}">
                <a16:creationId xmlns:a16="http://schemas.microsoft.com/office/drawing/2014/main" id="{DC42B873-C353-1DAD-409A-BF1D8FCF3872}"/>
              </a:ext>
            </a:extLst>
          </p:cNvPr>
          <p:cNvSpPr>
            <a:spLocks noGrp="1"/>
          </p:cNvSpPr>
          <p:nvPr>
            <p:ph idx="1"/>
          </p:nvPr>
        </p:nvSpPr>
        <p:spPr>
          <a:xfrm>
            <a:off x="838200" y="1503948"/>
            <a:ext cx="10515600" cy="5179028"/>
          </a:xfrm>
        </p:spPr>
        <p:txBody>
          <a:bodyPr/>
          <a:lstStyle/>
          <a:p>
            <a:pPr marL="0" indent="0">
              <a:buNone/>
            </a:pPr>
            <a:r>
              <a:rPr lang="en-GB" dirty="0"/>
              <a:t>Contact us </a:t>
            </a:r>
          </a:p>
          <a:p>
            <a:pPr marL="0" indent="0">
              <a:buNone/>
            </a:pPr>
            <a:r>
              <a:rPr lang="en-GB" dirty="0">
                <a:hlinkClick r:id="rId2">
                  <a:extLst>
                    <a:ext uri="{A12FA001-AC4F-418D-AE19-62706E023703}">
                      <ahyp:hlinkClr xmlns:ahyp="http://schemas.microsoft.com/office/drawing/2018/hyperlinkcolor" val="tx"/>
                    </a:ext>
                  </a:extLst>
                </a:hlinkClick>
              </a:rPr>
              <a:t>s.brown@leedsbeckett.ac.uk</a:t>
            </a:r>
            <a:r>
              <a:rPr lang="en-GB" dirty="0"/>
              <a:t>           @ProfSallyBrown</a:t>
            </a:r>
          </a:p>
          <a:p>
            <a:pPr marL="0" indent="0">
              <a:buNone/>
            </a:pPr>
            <a:r>
              <a:rPr lang="en-GB" dirty="0">
                <a:hlinkClick r:id="rId2">
                  <a:extLst>
                    <a:ext uri="{A12FA001-AC4F-418D-AE19-62706E023703}">
                      <ahyp:hlinkClr xmlns:ahyp="http://schemas.microsoft.com/office/drawing/2018/hyperlinkcolor" val="tx"/>
                    </a:ext>
                  </a:extLst>
                </a:hlinkClick>
              </a:rPr>
              <a:t>Kay.sambell@cumbria.ac.uk</a:t>
            </a:r>
            <a:r>
              <a:rPr lang="en-GB" dirty="0"/>
              <a:t>             @kay_sambell</a:t>
            </a:r>
          </a:p>
          <a:p>
            <a:pPr marL="0" indent="0">
              <a:buNone/>
            </a:pPr>
            <a:r>
              <a:rPr lang="en-GB" dirty="0"/>
              <a:t>Hope to see some of you next week:</a:t>
            </a:r>
          </a:p>
          <a:p>
            <a:pPr marL="0" indent="0" algn="ctr">
              <a:buNone/>
            </a:pPr>
            <a:r>
              <a:rPr lang="en-GB" b="0" i="0" dirty="0">
                <a:solidFill>
                  <a:srgbClr val="666666"/>
                </a:solidFill>
                <a:effectLst/>
                <a:latin typeface="Open Sans" panose="020B0606030504020204" pitchFamily="34" charset="0"/>
              </a:rPr>
              <a:t>Thursday 20 &amp; Friday 21 June 2024 in Manchester UK</a:t>
            </a:r>
            <a:endParaRPr lang="en-GB" b="0" i="0" dirty="0">
              <a:effectLst/>
              <a:latin typeface="Open Sans" panose="020B0606030504020204" pitchFamily="34" charset="0"/>
            </a:endParaRPr>
          </a:p>
          <a:p>
            <a:pPr marL="0" indent="0" algn="ctr">
              <a:buNone/>
            </a:pPr>
            <a:r>
              <a:rPr lang="en-GB" dirty="0"/>
              <a:t>for the next Assessment in Higher Education Conference </a:t>
            </a:r>
          </a:p>
          <a:p>
            <a:pPr marL="0" indent="0">
              <a:buNone/>
            </a:pPr>
            <a:endParaRPr lang="en-GB" dirty="0"/>
          </a:p>
          <a:p>
            <a:pPr marL="0" indent="0">
              <a:buNone/>
            </a:pPr>
            <a:r>
              <a:rPr lang="en-GB" dirty="0"/>
              <a:t>Details and CFP:</a:t>
            </a:r>
          </a:p>
          <a:p>
            <a:pPr marL="0" indent="0">
              <a:buNone/>
            </a:pPr>
            <a:r>
              <a:rPr lang="en-GB" dirty="0"/>
              <a:t> </a:t>
            </a:r>
            <a:r>
              <a:rPr lang="en-GB" dirty="0">
                <a:hlinkClick r:id="rId2">
                  <a:extLst>
                    <a:ext uri="{A12FA001-AC4F-418D-AE19-62706E023703}">
                      <ahyp:hlinkClr xmlns:ahyp="http://schemas.microsoft.com/office/drawing/2018/hyperlinkcolor" val="tx"/>
                    </a:ext>
                  </a:extLst>
                </a:hlinkClick>
              </a:rPr>
              <a:t>https://ahenetwork.org</a:t>
            </a:r>
            <a:r>
              <a:rPr lang="en-GB" dirty="0"/>
              <a:t>  </a:t>
            </a:r>
          </a:p>
        </p:txBody>
      </p:sp>
      <p:pic>
        <p:nvPicPr>
          <p:cNvPr id="4" name="Picture 3">
            <a:extLst>
              <a:ext uri="{FF2B5EF4-FFF2-40B4-BE49-F238E27FC236}">
                <a16:creationId xmlns:a16="http://schemas.microsoft.com/office/drawing/2014/main" id="{67F17E64-4124-F149-35C0-CA8591277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2474" y="4675893"/>
            <a:ext cx="7026633" cy="1816982"/>
          </a:xfrm>
          <a:prstGeom prst="rect">
            <a:avLst/>
          </a:prstGeom>
        </p:spPr>
      </p:pic>
      <p:pic>
        <p:nvPicPr>
          <p:cNvPr id="6" name="Picture 5">
            <a:extLst>
              <a:ext uri="{FF2B5EF4-FFF2-40B4-BE49-F238E27FC236}">
                <a16:creationId xmlns:a16="http://schemas.microsoft.com/office/drawing/2014/main" id="{CCB20C25-736E-26D6-A6DD-E77A428CAF52}"/>
              </a:ext>
            </a:extLst>
          </p:cNvPr>
          <p:cNvPicPr>
            <a:picLocks noChangeAspect="1"/>
          </p:cNvPicPr>
          <p:nvPr/>
        </p:nvPicPr>
        <p:blipFill>
          <a:blip r:embed="rId4"/>
          <a:stretch>
            <a:fillRect/>
          </a:stretch>
        </p:blipFill>
        <p:spPr>
          <a:xfrm>
            <a:off x="5166621" y="2025515"/>
            <a:ext cx="676715" cy="506012"/>
          </a:xfrm>
          <a:prstGeom prst="rect">
            <a:avLst/>
          </a:prstGeom>
        </p:spPr>
      </p:pic>
      <p:pic>
        <p:nvPicPr>
          <p:cNvPr id="5" name="Picture 4">
            <a:extLst>
              <a:ext uri="{FF2B5EF4-FFF2-40B4-BE49-F238E27FC236}">
                <a16:creationId xmlns:a16="http://schemas.microsoft.com/office/drawing/2014/main" id="{80ABCE2A-1313-337C-408F-54D1B8C20FC8}"/>
              </a:ext>
            </a:extLst>
          </p:cNvPr>
          <p:cNvPicPr>
            <a:picLocks noChangeAspect="1"/>
          </p:cNvPicPr>
          <p:nvPr/>
        </p:nvPicPr>
        <p:blipFill>
          <a:blip r:embed="rId4"/>
          <a:stretch>
            <a:fillRect/>
          </a:stretch>
        </p:blipFill>
        <p:spPr>
          <a:xfrm>
            <a:off x="5082400" y="2534161"/>
            <a:ext cx="676715" cy="506012"/>
          </a:xfrm>
          <a:prstGeom prst="rect">
            <a:avLst/>
          </a:prstGeom>
        </p:spPr>
      </p:pic>
    </p:spTree>
    <p:extLst>
      <p:ext uri="{BB962C8B-B14F-4D97-AF65-F5344CB8AC3E}">
        <p14:creationId xmlns:p14="http://schemas.microsoft.com/office/powerpoint/2010/main" val="289607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D72A77-C2A3-5F5E-F302-20EE3F0CD73C}"/>
              </a:ext>
            </a:extLst>
          </p:cNvPr>
          <p:cNvSpPr txBox="1"/>
          <p:nvPr/>
        </p:nvSpPr>
        <p:spPr>
          <a:xfrm>
            <a:off x="320842" y="923278"/>
            <a:ext cx="11550315" cy="611673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Arnold, L. (2022) </a:t>
            </a:r>
            <a:r>
              <a:rPr kumimoji="0" lang="en-GB" sz="1400" b="1" i="0" u="none" strike="noStrike" kern="1200" cap="none" spc="0" normalizeH="0" baseline="0" noProof="0" dirty="0">
                <a:ln>
                  <a:noFill/>
                </a:ln>
                <a:effectLst/>
                <a:uLnTx/>
                <a:uFillTx/>
                <a:latin typeface="Calibri" panose="020F0502020204030204"/>
                <a:ea typeface="Calibri" panose="020F0502020204030204" pitchFamily="34" charset="0"/>
                <a:cs typeface="Calibri" panose="020F0502020204030204" pitchFamily="34" charset="0"/>
              </a:rPr>
              <a:t> </a:t>
            </a:r>
            <a:r>
              <a:rPr kumimoji="0" lang="en-GB" sz="1400" b="1"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Expanded Assessment Top Trumps – Lydia Arnold (lydia-arnold.com)</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Brown, S. &amp; Sambell, K. Working Towards More authentic assessment </a:t>
            </a:r>
            <a:r>
              <a:rPr kumimoji="0" lang="en-GB" sz="1400" b="1" i="0" u="none" strike="noStrike" kern="1200" cap="none" spc="0" normalizeH="0" baseline="0" noProof="0" dirty="0">
                <a:ln>
                  <a:noFill/>
                </a:ln>
                <a:effectLst/>
                <a:uLnTx/>
                <a:uFillTx/>
                <a:latin typeface="Calibri" panose="020F0502020204030204"/>
                <a:ea typeface="+mn-ea"/>
                <a:cs typeface="+mn-cs"/>
              </a:rPr>
              <a:t>posted 9/01/2023 </a:t>
            </a:r>
            <a:r>
              <a:rPr kumimoji="0" lang="en-GB" sz="1200" b="1" i="0" u="none" strike="noStrike" kern="1200" cap="none" spc="0" normalizeH="0" baseline="0" noProof="0" dirty="0">
                <a:ln>
                  <a:noFill/>
                </a:ln>
                <a:effectLst/>
                <a:uLnTx/>
                <a:uFillTx/>
                <a:latin typeface="helvetica" panose="020B0604020202020204" pitchFamily="34" charset="0"/>
                <a:hlinkClick r:id="rId3">
                  <a:extLst>
                    <a:ext uri="{A12FA001-AC4F-418D-AE19-62706E023703}">
                      <ahyp:hlinkClr xmlns:ahyp="http://schemas.microsoft.com/office/drawing/2018/hyperlinkcolor" val="tx"/>
                    </a:ext>
                  </a:extLst>
                </a:hlinkClick>
              </a:rPr>
              <a:t>Authentic-assess-blogpost-f1.docx (766 downloads)</a:t>
            </a:r>
            <a:r>
              <a:rPr kumimoji="0" lang="en-GB" sz="1200" b="1" i="0" u="none" strike="noStrike" kern="1200" cap="none" spc="0" normalizeH="0" baseline="0" noProof="0" dirty="0">
                <a:ln>
                  <a:noFill/>
                </a:ln>
                <a:effectLst/>
                <a:uLnTx/>
                <a:uFillTx/>
                <a:latin typeface="helvetica" panose="020B0604020202020204" pitchFamily="34" charset="0"/>
              </a:rPr>
              <a:t> (sally-brown.net)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a:ea typeface="+mn-ea"/>
                <a:cs typeface="+mn-cs"/>
              </a:rPr>
              <a:t>Brown, S., &amp; Sambell, K. 2020 </a:t>
            </a:r>
            <a:r>
              <a:rPr kumimoji="0" lang="en-US" sz="1400" b="1" i="0" u="sng"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https://sally-brown.net/kay-sambell-and-sally-brown-covid-19-assessment-collection/</a:t>
            </a:r>
            <a:endParaRPr kumimoji="0" lang="en-GB" sz="1400"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a:ea typeface="+mn-ea"/>
                <a:cs typeface="+mn-cs"/>
              </a:rPr>
              <a:t>(including the Task Generator blueprint in ‘Writing Better Assignments in Post-Covid era’ 17/08/2020, and various compendia of illustrative examples)</a:t>
            </a:r>
            <a:endParaRPr kumimoji="0" lang="en-GB" sz="1400" b="1" i="0" u="none" strike="noStrike" kern="1200" cap="none" spc="0" normalizeH="0" baseline="0" noProof="0" dirty="0">
              <a:ln>
                <a:noFill/>
              </a:ln>
              <a:effectLst/>
              <a:uLnTx/>
              <a:uFillTx/>
              <a:latin typeface="+mn-ea"/>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Brown, S., Sambell, K and Farrell, A 2022 Assess for Success Guides at </a:t>
            </a:r>
            <a:r>
              <a:rPr kumimoji="0" lang="en-GB" sz="1400" b="1" i="0" u="none" strike="noStrike" kern="1200" cap="none" spc="0" normalizeH="0" baseline="0" noProof="0" dirty="0">
                <a:ln>
                  <a:noFill/>
                </a:ln>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Assess for Success | Maynooth University</a:t>
            </a:r>
            <a:endParaRPr kumimoji="0" lang="en-GB" sz="1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a:ea typeface="+mn-ea"/>
                <a:cs typeface="+mn-cs"/>
              </a:rPr>
              <a:t>Dawson, P. 2023 </a:t>
            </a:r>
            <a:r>
              <a:rPr kumimoji="0" lang="en-GB" sz="1400" b="0" i="0" u="none" strike="noStrike" kern="1200" cap="none" spc="0" normalizeH="0" baseline="0" noProof="0" dirty="0">
                <a:ln>
                  <a:noFill/>
                </a:ln>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WWG_Addressing-cheating-by-balancing-academic-integrity-and-assessment-security.pdf (hw.ac.uk)</a:t>
            </a:r>
            <a:endParaRPr kumimoji="0" lang="en-GB" sz="1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Drumm, L. 2023 </a:t>
            </a:r>
            <a:r>
              <a:rPr kumimoji="0" lang="en-GB" sz="1400" b="1" i="0" u="none" strike="noStrike" kern="1200" cap="none" spc="0" normalizeH="0" baseline="0" noProof="0" dirty="0">
                <a:ln>
                  <a:noFill/>
                </a:ln>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15 Artificial Intelligence, Student Learning and Assessment Quick Guide.pdf (napier.ac.uk)</a:t>
            </a:r>
            <a:r>
              <a:rPr kumimoji="0" lang="en-GB" sz="1400" b="1" i="0" u="none" strike="noStrike" kern="1200" cap="none" spc="0" normalizeH="0" baseline="0" noProof="0" dirty="0">
                <a:ln>
                  <a:noFill/>
                </a:ln>
                <a:effectLst/>
                <a:uLnTx/>
                <a:uFillTx/>
                <a:latin typeface="Calibri" panose="020F0502020204030204"/>
                <a:ea typeface="+mn-ea"/>
                <a:cs typeface="+mn-cs"/>
              </a:rPr>
              <a:t> </a:t>
            </a:r>
            <a:endParaRPr kumimoji="0" lang="en-GB" sz="1400" b="1" i="0" u="none" strike="noStrike" kern="1200" cap="none" spc="0" normalizeH="0" baseline="0" noProof="0" dirty="0">
              <a:ln>
                <a:noFill/>
              </a:ln>
              <a:effectLst/>
              <a:uLnTx/>
              <a:uFillTx/>
              <a:latin typeface="+mn-ea"/>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Francis, N and Smith, D. 2023 Generative AI and Assessment </a:t>
            </a:r>
            <a:r>
              <a:rPr kumimoji="0" lang="en-GB" sz="1400" b="1" i="0" u="none" strike="noStrike" kern="1200" cap="none" spc="0" normalizeH="0" baseline="0" noProof="0" dirty="0">
                <a:ln>
                  <a:noFill/>
                </a:ln>
                <a:effectLst/>
                <a:uLnTx/>
                <a:uFillTx/>
                <a:latin typeface="Calibri" panose="020F0502020204030204"/>
                <a:ea typeface="Calibri" panose="020F0502020204030204" pitchFamily="34" charset="0"/>
                <a:cs typeface="Arial" panose="020B0604020202020204" pitchFamily="34" charset="0"/>
              </a:rPr>
              <a:t> </a:t>
            </a:r>
            <a:r>
              <a:rPr kumimoji="0" lang="en-GB" sz="14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Generative AI in assessment (edgehill.ac.uk)</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Hartley et al n.d. </a:t>
            </a:r>
            <a:r>
              <a:rPr kumimoji="0" lang="en-GB" sz="1400" b="0" i="0" u="none" strike="noStrike" kern="1200" cap="none" spc="0" normalizeH="0" baseline="0" noProof="0" dirty="0">
                <a:ln>
                  <a:noFill/>
                </a:ln>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Programme Assessment Strategies (PASS) - University of Bradford</a:t>
            </a:r>
            <a:endParaRPr kumimoji="0" lang="en-GB" sz="1400" b="1" i="0" u="none" strike="noStrike" kern="1200" cap="none" spc="0" normalizeH="0" baseline="0" noProof="0" dirty="0">
              <a:ln>
                <a:noFill/>
              </a:ln>
              <a:effectLst/>
              <a:uLnTx/>
              <a:uFillTx/>
              <a:latin typeface="Calibri" panose="020F050202020403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a:ea typeface="+mn-ea"/>
                <a:cs typeface="+mn-cs"/>
              </a:rPr>
              <a:t>JISC 2023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Assessment ideas for an AI enabled world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Available with a range of other resources at  </a:t>
            </a:r>
            <a:r>
              <a:rPr kumimoji="0" lang="en-GB" sz="14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National centre for AI - Jisc</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(scroll to bottom of page for the postcards, which aim to provoke discussion and reflection about assessment approaches in HE) </a:t>
            </a:r>
            <a:r>
              <a:rPr kumimoji="0" lang="en-GB" sz="14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https://repository.jisc.ac.uk/9234/1/assessment-ideas-for-an-ai-enabled-world.pptx</a:t>
            </a:r>
            <a:endParaRPr kumimoji="0" lang="en-GB" sz="14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cs typeface="Arial" panose="020B0604020202020204" pitchFamily="34" charset="0"/>
              </a:rPr>
              <a:t>Logan Fleming, </a:t>
            </a:r>
            <a:r>
              <a:rPr kumimoji="0" lang="en-GB" sz="1200" b="1" i="0" u="none" strike="noStrike" kern="1200" cap="none" spc="0" normalizeH="0" baseline="0" noProof="0" dirty="0" err="1">
                <a:ln>
                  <a:noFill/>
                </a:ln>
                <a:effectLst/>
                <a:uLnTx/>
                <a:uFillTx/>
                <a:latin typeface="univers" panose="020B0503020202020204" pitchFamily="34" charset="0"/>
              </a:rPr>
              <a:t>Sotiriadou</a:t>
            </a:r>
            <a:r>
              <a:rPr kumimoji="0" lang="en-GB" sz="1400" b="1" i="0" u="none" strike="noStrike" kern="1200" cap="none" spc="0" normalizeH="0" baseline="0" noProof="0" dirty="0">
                <a:ln>
                  <a:noFill/>
                </a:ln>
                <a:effectLst/>
                <a:uLnTx/>
                <a:uFillTx/>
                <a:latin typeface="Calibri" panose="020F0502020204030204" pitchFamily="34" charset="0"/>
                <a:cs typeface="Arial" panose="020B0604020202020204" pitchFamily="34" charset="0"/>
              </a:rPr>
              <a:t>, Daly, &amp; Guest n.d. </a:t>
            </a:r>
            <a:r>
              <a:rPr kumimoji="0" lang="en-GB" sz="1400" b="0" i="0" u="none" strike="noStrike" kern="1200" cap="none" spc="0" normalizeH="0" baseline="0" noProof="0" dirty="0">
                <a:ln>
                  <a:noFill/>
                </a:ln>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Interactive Oral Assessment; an authentic and integral alternative to examination. (office.com)</a:t>
            </a:r>
            <a:endParaRPr kumimoji="0" lang="en-GB" sz="1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Sambell &amp; Brown 2023 </a:t>
            </a:r>
            <a:r>
              <a:rPr kumimoji="0" lang="en-GB" sz="1400" b="1" i="0" u="none" strike="noStrike" kern="1200" cap="none" spc="0" normalizeH="0" baseline="0" noProof="0" dirty="0">
                <a:ln>
                  <a:noFill/>
                </a:ln>
                <a:effectLst/>
                <a:uLnTx/>
                <a:uFillTx/>
                <a:latin typeface="Calibri" panose="020F0502020204030204"/>
                <a:ea typeface="+mn-ea"/>
                <a:cs typeface="+mn-cs"/>
              </a:rPr>
              <a:t>Choosing-and-using-fit-for-purpose-assessment-methods  </a:t>
            </a:r>
            <a:r>
              <a:rPr kumimoji="0" lang="en-GB" sz="1400" b="1" i="0" u="none" strike="noStrike" kern="1200" cap="none" spc="0" normalizeH="0" baseline="0" noProof="0" dirty="0">
                <a:ln>
                  <a:noFill/>
                </a:ln>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https://sally-brown.net/download/3496/</a:t>
            </a:r>
            <a:r>
              <a:rPr kumimoji="0" lang="en-GB" sz="1400" b="1" i="0" u="none" strike="noStrike" kern="1200" cap="none" spc="0" normalizeH="0" baseline="0" noProof="0" dirty="0">
                <a:ln>
                  <a:noFill/>
                </a:ln>
                <a:effectLst/>
                <a:uLnTx/>
                <a:uFillTx/>
                <a:latin typeface="Calibri" panose="020F0502020204030204"/>
                <a:ea typeface="+mn-ea"/>
                <a:cs typeface="+mn-cs"/>
              </a:rPr>
              <a:t> Heriot Watt University LT Academy </a:t>
            </a:r>
            <a:r>
              <a:rPr kumimoji="0" lang="en-GB" sz="1400" b="0" i="0" u="none" strike="noStrike" kern="1200" cap="none" spc="0" normalizeH="0" baseline="0" noProof="0" dirty="0">
                <a:ln>
                  <a:noFill/>
                </a:ln>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Assessment and Feedback - Learning and Teaching Academy (hw.ac.uk)</a:t>
            </a:r>
            <a:endParaRPr kumimoji="0" lang="en-GB" sz="1400" b="0" i="0" u="none" strike="noStrike" kern="1200" cap="none" spc="0" normalizeH="0" baseline="0" noProof="0" dirty="0">
              <a:ln>
                <a:noFill/>
              </a:ln>
              <a:effectLst/>
              <a:uLnTx/>
              <a:uFillTx/>
              <a:latin typeface="+mn-ea"/>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Tai</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J.</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AU" sz="14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Ajjawi</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R.,</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Bearman,</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M.,</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AU" sz="14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Dargusch</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J.,</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AU" sz="14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Dracup</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M.,</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Harris</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L.,</a:t>
            </a:r>
            <a:r>
              <a:rPr kumimoji="0" lang="en-AU"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an</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d Mahoney, P. (2021). </a:t>
            </a:r>
            <a:r>
              <a:rPr kumimoji="0" lang="en-GB" sz="1400" b="1"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Five ways to develop inclusive assessment in higher education</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Centre for Research in Assessment and Digital Learning, Deakin University. doi:</a:t>
            </a:r>
            <a:r>
              <a:rPr kumimoji="0" lang="en-GB" sz="1400" b="1"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10.6084/m9.figshare.16543794</a:t>
            </a:r>
            <a:endParaRPr kumimoji="0" lang="en-GB" sz="1400" b="0" i="0" u="none" strike="noStrike" kern="1200" cap="none" spc="0" normalizeH="0" baseline="0" noProof="0" dirty="0">
              <a:ln>
                <a:noFill/>
              </a:ln>
              <a:effectLst/>
              <a:uLnTx/>
              <a:uFillTx/>
              <a:latin typeface="+mn-ea"/>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UCL Arena Guides </a:t>
            </a:r>
            <a:r>
              <a:rPr kumimoji="0" lang="en-GB" sz="1400" b="1" i="0" u="none" strike="noStrike" kern="1200" cap="none" spc="0" normalizeH="0" baseline="0" noProof="0" dirty="0">
                <a:ln>
                  <a:noFill/>
                </a:ln>
                <a:effectLst/>
                <a:uLnTx/>
                <a:uFillTx/>
                <a:latin typeface="Calibri" panose="020F0502020204030204"/>
                <a:ea typeface="+mn-ea"/>
                <a:cs typeface="+mn-cs"/>
                <a:hlinkClick r:id="rId16">
                  <a:extLst>
                    <a:ext uri="{A12FA001-AC4F-418D-AE19-62706E023703}">
                      <ahyp:hlinkClr xmlns:ahyp="http://schemas.microsoft.com/office/drawing/2018/hyperlinkcolor" val="tx"/>
                    </a:ext>
                  </a:extLst>
                </a:hlinkClick>
              </a:rPr>
              <a:t>Engaging with AI in your education and assessment | Students - UCL – University College London</a:t>
            </a:r>
            <a:endParaRPr kumimoji="0" lang="en-GB" sz="1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C1096D4-1072-F560-C98B-ADEA69AA34A9}"/>
              </a:ext>
            </a:extLst>
          </p:cNvPr>
          <p:cNvSpPr>
            <a:spLocks noGrp="1"/>
          </p:cNvSpPr>
          <p:nvPr>
            <p:ph type="title"/>
          </p:nvPr>
        </p:nvSpPr>
        <p:spPr>
          <a:xfrm>
            <a:off x="479394" y="365125"/>
            <a:ext cx="10874406" cy="558153"/>
          </a:xfrm>
        </p:spPr>
        <p:txBody>
          <a:bodyPr>
            <a:normAutofit fontScale="90000"/>
          </a:bodyPr>
          <a:lstStyle/>
          <a:p>
            <a:r>
              <a:rPr lang="en-GB" b="1">
                <a:solidFill>
                  <a:srgbClr val="000000"/>
                </a:solidFill>
                <a:latin typeface="Calibri" panose="020F0502020204030204" pitchFamily="34" charset="0"/>
                <a:ea typeface="Calibri" panose="020F0502020204030204" pitchFamily="34" charset="0"/>
                <a:cs typeface="Calibri" panose="020F0502020204030204" pitchFamily="34" charset="0"/>
              </a:rPr>
              <a:t>Useful guides and practical resources</a:t>
            </a:r>
            <a:br>
              <a:rPr lang="en-GB" b="1" u="sng">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GB"/>
          </a:p>
        </p:txBody>
      </p:sp>
    </p:spTree>
    <p:extLst>
      <p:ext uri="{BB962C8B-B14F-4D97-AF65-F5344CB8AC3E}">
        <p14:creationId xmlns:p14="http://schemas.microsoft.com/office/powerpoint/2010/main" val="1249763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D72A77-C2A3-5F5E-F302-20EE3F0CD73C}"/>
              </a:ext>
            </a:extLst>
          </p:cNvPr>
          <p:cNvSpPr txBox="1"/>
          <p:nvPr/>
        </p:nvSpPr>
        <p:spPr>
          <a:xfrm>
            <a:off x="320842" y="280317"/>
            <a:ext cx="11550315" cy="70049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References and useful reading (1)</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err="1">
                <a:ln>
                  <a:noFill/>
                </a:ln>
                <a:solidFill>
                  <a:prstClr val="black"/>
                </a:solidFill>
                <a:effectLst/>
                <a:uLnTx/>
                <a:uFillTx/>
                <a:ea typeface="Calibri"/>
                <a:cs typeface="Calibri"/>
              </a:rPr>
              <a:t>Ajjawi</a:t>
            </a:r>
            <a:r>
              <a:rPr kumimoji="0" lang="en-GB" sz="1400" b="1" i="0" u="none" strike="noStrike" kern="1200" cap="none" spc="0" normalizeH="0" baseline="0" noProof="0" dirty="0">
                <a:ln>
                  <a:noFill/>
                </a:ln>
                <a:solidFill>
                  <a:prstClr val="black"/>
                </a:solidFill>
                <a:effectLst/>
                <a:uLnTx/>
                <a:uFillTx/>
                <a:ea typeface="Calibri"/>
                <a:cs typeface="Calibri"/>
              </a:rPr>
              <a:t>, R., Tai, J., Huu Nghia, T. L., </a:t>
            </a:r>
            <a:r>
              <a:rPr kumimoji="0" lang="en-GB" sz="1400" b="1" i="0" u="none" strike="noStrike" kern="1200" cap="none" spc="0" normalizeH="0" baseline="0" noProof="0" dirty="0" err="1">
                <a:ln>
                  <a:noFill/>
                </a:ln>
                <a:solidFill>
                  <a:prstClr val="black"/>
                </a:solidFill>
                <a:effectLst/>
                <a:uLnTx/>
                <a:uFillTx/>
                <a:ea typeface="Calibri"/>
                <a:cs typeface="Calibri"/>
              </a:rPr>
              <a:t>Boud</a:t>
            </a:r>
            <a:r>
              <a:rPr kumimoji="0" lang="en-GB" sz="1400" b="1" i="0" u="none" strike="noStrike" kern="1200" cap="none" spc="0" normalizeH="0" baseline="0" noProof="0" dirty="0">
                <a:ln>
                  <a:noFill/>
                </a:ln>
                <a:solidFill>
                  <a:prstClr val="black"/>
                </a:solidFill>
                <a:effectLst/>
                <a:uLnTx/>
                <a:uFillTx/>
                <a:ea typeface="Calibri"/>
                <a:cs typeface="Calibri"/>
              </a:rPr>
              <a:t>, D., Johnson, L., &amp; Patrick, C.-J. (2019). Aligning assessment with the needs of work-integrated learning: The challenges of authentic assessment in a complex context. Assessment &amp; Evaluation in Higher Education, 45(2), 304–316.</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Ashford-Rowe, K., Herrington, J. and Brown, C. (2014) ‘Establishing the critical elements that determine authentic assessment’, Assessment and Evaluation in </a:t>
            </a: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Higher Education, 39(2), pp. 205–222. </a:t>
            </a:r>
            <a:r>
              <a:rPr kumimoji="0" lang="en-GB" sz="1400" b="1"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doi</a:t>
            </a: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10.1080/02602938.2013.819566</a:t>
            </a:r>
          </a:p>
          <a:p>
            <a:pPr>
              <a:lnSpc>
                <a:spcPct val="107000"/>
              </a:lnSpc>
              <a:spcAft>
                <a:spcPts val="800"/>
              </a:spcAft>
              <a:defRPr/>
            </a:pPr>
            <a:r>
              <a:rPr lang="en-GB" sz="1400" b="1" i="0" dirty="0">
                <a:effectLst/>
              </a:rPr>
              <a:t>Bender, E.M., Gebru, T., McMillan-Major, A. and </a:t>
            </a:r>
            <a:r>
              <a:rPr lang="en-GB" sz="1400" b="1" i="0" dirty="0" err="1">
                <a:effectLst/>
              </a:rPr>
              <a:t>Shmitchell</a:t>
            </a:r>
            <a:r>
              <a:rPr lang="en-GB" sz="1400" b="1" i="0" dirty="0">
                <a:effectLst/>
              </a:rPr>
              <a:t>, S., 2021, March. On the dangers of stochastic parrots: Can language models be too big?. In </a:t>
            </a:r>
            <a:r>
              <a:rPr lang="en-GB" sz="1400" b="1" i="1" dirty="0">
                <a:effectLst/>
              </a:rPr>
              <a:t>Proceedings of the 2021 ACM conference on fairness, accountability, and transparency</a:t>
            </a:r>
            <a:r>
              <a:rPr lang="en-GB" sz="1400" b="1" i="0" dirty="0">
                <a:effectLst/>
              </a:rPr>
              <a:t> (pp. 610-623).</a:t>
            </a:r>
            <a:endPar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Biggs, J. (1996). Enhancing teaching through constructive alignment. Higher Education, 32, 347–364</a:t>
            </a:r>
          </a:p>
          <a:p>
            <a:pPr>
              <a:lnSpc>
                <a:spcPct val="107000"/>
              </a:lnSpc>
              <a:spcAft>
                <a:spcPts val="800"/>
              </a:spcAft>
              <a:defRPr/>
            </a:pPr>
            <a:r>
              <a:rPr lang="en-GB" sz="1400" b="1" dirty="0" err="1">
                <a:ea typeface="Calibri"/>
                <a:cs typeface="Calibri"/>
              </a:rPr>
              <a:t>Boud</a:t>
            </a:r>
            <a:r>
              <a:rPr lang="en-GB" sz="1400" b="1" dirty="0">
                <a:ea typeface="Calibri"/>
                <a:cs typeface="Calibri"/>
              </a:rPr>
              <a:t>, D. and Molloy, E., 2013. Rethinking models of feedback for learning: the challenge of design. </a:t>
            </a:r>
            <a:r>
              <a:rPr lang="en-GB" sz="1400" b="1" i="1" dirty="0">
                <a:ea typeface="Calibri"/>
                <a:cs typeface="Calibri"/>
              </a:rPr>
              <a:t>Assessment &amp; Evaluation in higher education</a:t>
            </a:r>
            <a:r>
              <a:rPr lang="en-GB" sz="1400" b="1" dirty="0">
                <a:ea typeface="Calibri"/>
                <a:cs typeface="Calibri"/>
              </a:rPr>
              <a:t>, </a:t>
            </a:r>
            <a:r>
              <a:rPr lang="en-GB" sz="1400" b="1" i="1" dirty="0">
                <a:ea typeface="Calibri"/>
                <a:cs typeface="Calibri"/>
              </a:rPr>
              <a:t>38</a:t>
            </a:r>
            <a:r>
              <a:rPr lang="en-GB" sz="1400" b="1" dirty="0">
                <a:ea typeface="Calibri"/>
                <a:cs typeface="Calibri"/>
              </a:rPr>
              <a:t>(6), pp.698-712.</a:t>
            </a:r>
            <a:endParaRPr lang="en-GB" sz="1400" b="1" dirty="0"/>
          </a:p>
          <a:p>
            <a:pPr>
              <a:lnSpc>
                <a:spcPct val="107000"/>
              </a:lnSpc>
              <a:spcAft>
                <a:spcPts val="800"/>
              </a:spcAft>
              <a:defRPr/>
            </a:pPr>
            <a:r>
              <a:rPr lang="en-US" sz="1400" b="1" dirty="0">
                <a:ea typeface="Calibri"/>
                <a:cs typeface="Calibri"/>
              </a:rPr>
              <a:t>Brown, S. and Race, P. chapter 6 </a:t>
            </a:r>
            <a:r>
              <a:rPr lang="en-GB" sz="1400" b="1" dirty="0">
                <a:ea typeface="Calibri"/>
                <a:cs typeface="Calibri"/>
              </a:rPr>
              <a:t>Using effective assessment and feedback to promote learning</a:t>
            </a:r>
            <a:r>
              <a:rPr lang="en-GB" sz="1400" b="1" i="1" dirty="0">
                <a:ea typeface="Calibri"/>
                <a:cs typeface="Calibri"/>
              </a:rPr>
              <a:t> </a:t>
            </a:r>
            <a:r>
              <a:rPr lang="en-GB" sz="1400" b="1" dirty="0">
                <a:ea typeface="Calibri"/>
                <a:cs typeface="Calibri"/>
              </a:rPr>
              <a:t>in Hunt, L. and Chambers, D. (2020) </a:t>
            </a:r>
            <a:r>
              <a:rPr lang="en-GB" sz="1400" b="1" i="1" dirty="0">
                <a:ea typeface="Calibri"/>
                <a:cs typeface="Calibri"/>
              </a:rPr>
              <a:t>University Teaching in Focus, Victoria, </a:t>
            </a:r>
            <a:r>
              <a:rPr lang="en-GB" sz="1400" b="1" dirty="0">
                <a:ea typeface="Calibri"/>
                <a:cs typeface="Calibri"/>
              </a:rPr>
              <a:t>Australia: Acer Press, p.74-91.</a:t>
            </a:r>
            <a:endParaRPr lang="en-GB" sz="1400" b="1" dirty="0"/>
          </a:p>
          <a:p>
            <a:pPr>
              <a:lnSpc>
                <a:spcPct val="107000"/>
              </a:lnSpc>
              <a:spcAft>
                <a:spcPts val="800"/>
              </a:spcAft>
              <a:defRPr/>
            </a:pPr>
            <a:r>
              <a:rPr lang="en-GB" sz="1400" b="1" dirty="0">
                <a:ea typeface="Calibri"/>
                <a:cs typeface="Calibri"/>
              </a:rPr>
              <a:t>Bryant, P (2023) </a:t>
            </a:r>
            <a:r>
              <a:rPr lang="en-GB" sz="1400" b="1" dirty="0">
                <a:ea typeface="Calibri"/>
                <a:cs typeface="Calibri"/>
                <a:hlinkClick r:id="rId2">
                  <a:extLst>
                    <a:ext uri="{A12FA001-AC4F-418D-AE19-62706E023703}">
                      <ahyp:hlinkClr xmlns:ahyp="http://schemas.microsoft.com/office/drawing/2018/hyperlinkcolor" val="tx"/>
                    </a:ext>
                  </a:extLst>
                </a:hlinkClick>
              </a:rPr>
              <a:t>Navigating the dissonances of authenticity in assessment: (Re)defining authentic assessment in business education (part 3) - Disruptive Innovations in Business Education Research Group (</a:t>
            </a:r>
            <a:r>
              <a:rPr lang="en-GB" sz="1400" b="1" dirty="0" err="1">
                <a:ea typeface="Calibri"/>
                <a:cs typeface="Calibri"/>
                <a:hlinkClick r:id="rId2">
                  <a:extLst>
                    <a:ext uri="{A12FA001-AC4F-418D-AE19-62706E023703}">
                      <ahyp:hlinkClr xmlns:ahyp="http://schemas.microsoft.com/office/drawing/2018/hyperlinkcolor" val="tx"/>
                    </a:ext>
                  </a:extLst>
                </a:hlinkClick>
              </a:rPr>
              <a:t>diberg.blog</a:t>
            </a:r>
            <a:r>
              <a:rPr lang="en-GB" sz="1400" b="1" dirty="0">
                <a:ea typeface="Calibri"/>
                <a:cs typeface="Calibri"/>
                <a:hlinkClick r:id="rId2">
                  <a:extLst>
                    <a:ext uri="{A12FA001-AC4F-418D-AE19-62706E023703}">
                      <ahyp:hlinkClr xmlns:ahyp="http://schemas.microsoft.com/office/drawing/2018/hyperlinkcolor" val="tx"/>
                    </a:ext>
                  </a:extLst>
                </a:hlinkClick>
              </a:rPr>
              <a:t>)</a:t>
            </a:r>
            <a:r>
              <a:rPr lang="en-GB" sz="1400" b="1" dirty="0">
                <a:ea typeface="Calibri"/>
                <a:cs typeface="Calibri"/>
              </a:rPr>
              <a:t>  </a:t>
            </a:r>
            <a:endParaRPr lang="en-GB" sz="1400" b="1"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Davison, G.,2011. Investigating the Relationships Between Authentic Assessment and the Development of Learner Autonomy. Doctoral thesis, Northumbria University</a:t>
            </a:r>
          </a:p>
          <a:p>
            <a:pPr defTabSz="685800">
              <a:lnSpc>
                <a:spcPct val="107000"/>
              </a:lnSpc>
              <a:spcAft>
                <a:spcPts val="800"/>
              </a:spcAft>
              <a:defRPr/>
            </a:pPr>
            <a:r>
              <a:rPr lang="en-GB" sz="1400" b="1" dirty="0">
                <a:ea typeface="Calibri"/>
                <a:cs typeface="Calibri"/>
              </a:rPr>
              <a:t>Dawson, P., Nicola-Richmond, K. and Partridge, H., 2023. Beyond open book versus closed book: a taxonomy of restrictions in online examinations. </a:t>
            </a:r>
            <a:r>
              <a:rPr lang="en-GB" sz="1400" b="1" i="1" dirty="0">
                <a:ea typeface="Calibri"/>
                <a:cs typeface="Calibri"/>
              </a:rPr>
              <a:t>Assessment &amp; Evaluation in Higher Education</a:t>
            </a:r>
            <a:r>
              <a:rPr lang="en-GB" sz="1400" b="1" dirty="0">
                <a:ea typeface="Calibri"/>
                <a:cs typeface="Calibri"/>
              </a:rPr>
              <a:t>, pp.1-13</a:t>
            </a:r>
          </a:p>
          <a:p>
            <a:pPr defTabSz="685800">
              <a:lnSpc>
                <a:spcPct val="107000"/>
              </a:lnSpc>
              <a:spcAft>
                <a:spcPts val="800"/>
              </a:spcAft>
              <a:defRPr/>
            </a:pPr>
            <a:r>
              <a:rPr lang="en-GB" sz="1400" b="1" i="0" dirty="0">
                <a:solidFill>
                  <a:srgbClr val="222222"/>
                </a:solidFill>
                <a:effectLst/>
              </a:rPr>
              <a:t>French, S., Dickerson, A. and Mulder, R.A., 2023. A review of the benefits and drawbacks of high-stakes final examinations in higher education. </a:t>
            </a:r>
            <a:r>
              <a:rPr lang="en-GB" sz="1400" b="1" i="1" dirty="0">
                <a:solidFill>
                  <a:srgbClr val="222222"/>
                </a:solidFill>
                <a:effectLst/>
              </a:rPr>
              <a:t>Higher Education</a:t>
            </a:r>
            <a:r>
              <a:rPr lang="en-GB" sz="1400" b="1" i="0" dirty="0">
                <a:solidFill>
                  <a:srgbClr val="222222"/>
                </a:solidFill>
                <a:effectLst/>
              </a:rPr>
              <a:t>, pp.1-26.</a:t>
            </a:r>
            <a:endParaRPr lang="en-GB" sz="1400" b="1" dirty="0"/>
          </a:p>
          <a:p>
            <a:pPr marL="202565" indent="-202565" defTabSz="685800">
              <a:defRPr/>
            </a:pPr>
            <a:r>
              <a:rPr lang="en-GB" sz="1400" b="1" i="0" dirty="0" err="1">
                <a:solidFill>
                  <a:srgbClr val="222222"/>
                </a:solidFill>
                <a:effectLst/>
              </a:rPr>
              <a:t>Gravett</a:t>
            </a:r>
            <a:r>
              <a:rPr lang="en-GB" sz="1400" b="1" i="0" dirty="0">
                <a:solidFill>
                  <a:srgbClr val="222222"/>
                </a:solidFill>
                <a:effectLst/>
              </a:rPr>
              <a:t>, K., Taylor, C.A. and Fairchild, N., 2021. Pedagogies of mattering: re-conceptualising relational pedagogies in higher education. </a:t>
            </a:r>
            <a:r>
              <a:rPr lang="en-GB" sz="1400" b="1" i="1" dirty="0">
                <a:solidFill>
                  <a:srgbClr val="222222"/>
                </a:solidFill>
                <a:effectLst/>
              </a:rPr>
              <a:t>Teaching in Higher Education</a:t>
            </a:r>
            <a:r>
              <a:rPr lang="en-GB" sz="1400" b="1" i="0" dirty="0">
                <a:solidFill>
                  <a:srgbClr val="222222"/>
                </a:solidFill>
                <a:effectLst/>
              </a:rPr>
              <a:t>, pp.1-16. </a:t>
            </a:r>
          </a:p>
          <a:p>
            <a:pPr marL="202565" indent="-202565" defTabSz="685800">
              <a:defRPr/>
            </a:pPr>
            <a:r>
              <a:rPr lang="en-GB" sz="1400" b="1" i="0" dirty="0" err="1">
                <a:solidFill>
                  <a:srgbClr val="222222"/>
                </a:solidFill>
                <a:effectLst/>
              </a:rPr>
              <a:t>Gravett</a:t>
            </a:r>
            <a:r>
              <a:rPr lang="en-GB" sz="1400" b="1" i="0" dirty="0">
                <a:solidFill>
                  <a:srgbClr val="222222"/>
                </a:solidFill>
                <a:effectLst/>
              </a:rPr>
              <a:t>, K., 2022. </a:t>
            </a:r>
            <a:r>
              <a:rPr lang="en-GB" sz="1400" b="1" i="1" dirty="0">
                <a:solidFill>
                  <a:srgbClr val="222222"/>
                </a:solidFill>
                <a:effectLst/>
              </a:rPr>
              <a:t>Relational Pedagogies: Connections and Mattering in Higher Education</a:t>
            </a:r>
            <a:r>
              <a:rPr lang="en-GB" sz="1400" b="1" i="0" dirty="0">
                <a:solidFill>
                  <a:srgbClr val="222222"/>
                </a:solidFill>
                <a:effectLst/>
              </a:rPr>
              <a:t>. Bloomsbury Publishing.</a:t>
            </a:r>
            <a:endParaRPr lang="en-GB" sz="1400" b="1" i="0" dirty="0">
              <a:solidFill>
                <a:srgbClr val="222222"/>
              </a:solidFill>
              <a:effectLst/>
              <a:ea typeface="Calibri"/>
              <a:cs typeface="Calibri"/>
            </a:endParaRPr>
          </a:p>
          <a:p>
            <a:pPr marL="202565" indent="-202565" defTabSz="685800">
              <a:defRPr/>
            </a:pPr>
            <a:endParaRPr lang="en-GB" sz="1400" i="0" dirty="0">
              <a:solidFill>
                <a:srgbClr val="222222"/>
              </a:solidFill>
              <a:effectLst/>
              <a:ea typeface="Calibri"/>
              <a:cs typeface="Calibri"/>
            </a:endParaRPr>
          </a:p>
          <a:p>
            <a:pPr marL="202565" indent="-202565" defTabSz="685800">
              <a:defRPr/>
            </a:pPr>
            <a:endParaRPr lang="en-GB" sz="1600" i="0" dirty="0">
              <a:solidFill>
                <a:srgbClr val="222222"/>
              </a:solidFill>
              <a:effectLst/>
              <a:ea typeface="Calibri"/>
              <a:cs typeface="Calibri"/>
            </a:endParaRPr>
          </a:p>
        </p:txBody>
      </p:sp>
    </p:spTree>
    <p:extLst>
      <p:ext uri="{BB962C8B-B14F-4D97-AF65-F5344CB8AC3E}">
        <p14:creationId xmlns:p14="http://schemas.microsoft.com/office/powerpoint/2010/main" val="1647743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3CF6C9-F7EC-8718-5ACE-C2226E9DBF5F}"/>
              </a:ext>
            </a:extLst>
          </p:cNvPr>
          <p:cNvSpPr txBox="1"/>
          <p:nvPr/>
        </p:nvSpPr>
        <p:spPr>
          <a:xfrm>
            <a:off x="409074" y="328215"/>
            <a:ext cx="11674642" cy="5954900"/>
          </a:xfrm>
          <a:prstGeom prst="rect">
            <a:avLst/>
          </a:prstGeom>
          <a:noFill/>
        </p:spPr>
        <p:txBody>
          <a:bodyPr wrap="square" lIns="91440" tIns="45720" rIns="91440" bIns="45720" anchor="t">
            <a:spAutoFit/>
          </a:bodyPr>
          <a:lstStyle/>
          <a:p>
            <a:pPr marL="202565" indent="-202565" defTabSz="685800">
              <a:defRPr/>
            </a:pPr>
            <a:r>
              <a:rPr lang="en-GB" sz="1600" b="1" i="0" dirty="0">
                <a:solidFill>
                  <a:srgbClr val="222222"/>
                </a:solidFill>
                <a:effectLst/>
                <a:ea typeface="Calibri"/>
                <a:cs typeface="Calibri"/>
              </a:rPr>
              <a:t>References (2)</a:t>
            </a:r>
          </a:p>
          <a:p>
            <a:pPr marL="202565" indent="-202565" defTabSz="685800">
              <a:defRPr/>
            </a:pPr>
            <a:endParaRPr lang="en-GB" sz="1600" i="0" dirty="0">
              <a:solidFill>
                <a:srgbClr val="222222"/>
              </a:solidFill>
              <a:effectLst/>
              <a:ea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err="1">
                <a:ln>
                  <a:noFill/>
                </a:ln>
                <a:solidFill>
                  <a:prstClr val="black"/>
                </a:solidFill>
                <a:effectLst/>
                <a:uLnTx/>
                <a:uFillTx/>
                <a:ea typeface="Calibri"/>
                <a:cs typeface="Calibri"/>
              </a:rPr>
              <a:t>Gulikers</a:t>
            </a:r>
            <a:r>
              <a:rPr kumimoji="0" lang="en-GB" sz="1400" b="1" i="0" u="none" strike="noStrike" kern="1200" cap="none" spc="0" normalizeH="0" baseline="0" noProof="0" dirty="0">
                <a:ln>
                  <a:noFill/>
                </a:ln>
                <a:solidFill>
                  <a:prstClr val="black"/>
                </a:solidFill>
                <a:effectLst/>
                <a:uLnTx/>
                <a:uFillTx/>
                <a:ea typeface="Calibri"/>
                <a:cs typeface="Calibri"/>
              </a:rPr>
              <a:t>, J. T. M., </a:t>
            </a:r>
            <a:r>
              <a:rPr kumimoji="0" lang="en-GB" sz="1400" b="1" i="0" u="none" strike="noStrike" kern="1200" cap="none" spc="0" normalizeH="0" baseline="0" noProof="0" dirty="0" err="1">
                <a:ln>
                  <a:noFill/>
                </a:ln>
                <a:solidFill>
                  <a:prstClr val="black"/>
                </a:solidFill>
                <a:effectLst/>
                <a:uLnTx/>
                <a:uFillTx/>
                <a:ea typeface="Calibri"/>
                <a:cs typeface="Calibri"/>
              </a:rPr>
              <a:t>Bastiaens</a:t>
            </a:r>
            <a:r>
              <a:rPr kumimoji="0" lang="en-GB" sz="1400" b="1" i="0" u="none" strike="noStrike" kern="1200" cap="none" spc="0" normalizeH="0" baseline="0" noProof="0" dirty="0">
                <a:ln>
                  <a:noFill/>
                </a:ln>
                <a:solidFill>
                  <a:prstClr val="black"/>
                </a:solidFill>
                <a:effectLst/>
                <a:uLnTx/>
                <a:uFillTx/>
                <a:ea typeface="Calibri"/>
                <a:cs typeface="Calibri"/>
              </a:rPr>
              <a:t>, T. J., &amp; Kirschner, P. A. (2004). A five-dimensional framework for authentic assessment. Educational Technology Research and Development, 52(3), 67–86. http://www.jstor.org. ezproxy.lancs.ac.uk/stable/30220391</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err="1">
                <a:ln>
                  <a:noFill/>
                </a:ln>
                <a:solidFill>
                  <a:srgbClr val="000000"/>
                </a:solidFill>
                <a:effectLst/>
                <a:uLnTx/>
                <a:uFillTx/>
                <a:ea typeface="Calibri"/>
                <a:cs typeface="Calibri"/>
              </a:rPr>
              <a:t>Gulikers</a:t>
            </a:r>
            <a:r>
              <a:rPr kumimoji="0" lang="en-GB" sz="1400" b="1" i="0" u="none" strike="noStrike" kern="1200" cap="none" spc="0" normalizeH="0" baseline="0" noProof="0" dirty="0">
                <a:ln>
                  <a:noFill/>
                </a:ln>
                <a:solidFill>
                  <a:srgbClr val="000000"/>
                </a:solidFill>
                <a:effectLst/>
                <a:uLnTx/>
                <a:uFillTx/>
                <a:ea typeface="Calibri"/>
                <a:cs typeface="Calibri"/>
              </a:rPr>
              <a:t>, J.T., </a:t>
            </a:r>
            <a:r>
              <a:rPr kumimoji="0" lang="en-GB" sz="1400" b="1" i="0" u="none" strike="noStrike" kern="1200" cap="none" spc="0" normalizeH="0" baseline="0" noProof="0" dirty="0" err="1">
                <a:ln>
                  <a:noFill/>
                </a:ln>
                <a:solidFill>
                  <a:srgbClr val="000000"/>
                </a:solidFill>
                <a:effectLst/>
                <a:uLnTx/>
                <a:uFillTx/>
                <a:ea typeface="Calibri"/>
                <a:cs typeface="Calibri"/>
              </a:rPr>
              <a:t>Bastiaens</a:t>
            </a:r>
            <a:r>
              <a:rPr kumimoji="0" lang="en-GB" sz="1400" b="1" i="0" u="none" strike="noStrike" kern="1200" cap="none" spc="0" normalizeH="0" baseline="0" noProof="0" dirty="0">
                <a:ln>
                  <a:noFill/>
                </a:ln>
                <a:solidFill>
                  <a:srgbClr val="000000"/>
                </a:solidFill>
                <a:effectLst/>
                <a:uLnTx/>
                <a:uFillTx/>
                <a:ea typeface="Calibri"/>
                <a:cs typeface="Calibri"/>
              </a:rPr>
              <a:t>, T.J., Kirschner, P.A. and Kester, L., 2008. Authenticity is in the eye of the beholder: student and teacher perceptions of assessment authenticity. </a:t>
            </a:r>
            <a:r>
              <a:rPr kumimoji="0" lang="en-GB" sz="1400" b="1" i="1" u="none" strike="noStrike" kern="1200" cap="none" spc="0" normalizeH="0" baseline="0" noProof="0" dirty="0">
                <a:ln>
                  <a:noFill/>
                </a:ln>
                <a:solidFill>
                  <a:srgbClr val="000000"/>
                </a:solidFill>
                <a:effectLst/>
                <a:uLnTx/>
                <a:uFillTx/>
                <a:ea typeface="Calibri"/>
                <a:cs typeface="Calibri"/>
              </a:rPr>
              <a:t>Journal of Vocational Education and Training</a:t>
            </a:r>
            <a:r>
              <a:rPr kumimoji="0" lang="en-GB" sz="1400" b="1" i="0" u="none" strike="noStrike" kern="1200" cap="none" spc="0" normalizeH="0" baseline="0" noProof="0" dirty="0">
                <a:ln>
                  <a:noFill/>
                </a:ln>
                <a:solidFill>
                  <a:srgbClr val="000000"/>
                </a:solidFill>
                <a:effectLst/>
                <a:uLnTx/>
                <a:uFillTx/>
                <a:ea typeface="Calibri"/>
                <a:cs typeface="Calibri"/>
              </a:rPr>
              <a:t>, </a:t>
            </a:r>
            <a:r>
              <a:rPr kumimoji="0" lang="en-GB" sz="1400" b="1" i="1" u="none" strike="noStrike" kern="1200" cap="none" spc="0" normalizeH="0" baseline="0" noProof="0" dirty="0">
                <a:ln>
                  <a:noFill/>
                </a:ln>
                <a:solidFill>
                  <a:srgbClr val="000000"/>
                </a:solidFill>
                <a:effectLst/>
                <a:uLnTx/>
                <a:uFillTx/>
                <a:ea typeface="Calibri"/>
                <a:cs typeface="Calibri"/>
              </a:rPr>
              <a:t>60</a:t>
            </a:r>
            <a:r>
              <a:rPr kumimoji="0" lang="en-GB" sz="1400" b="1" i="0" u="none" strike="noStrike" kern="1200" cap="none" spc="0" normalizeH="0" baseline="0" noProof="0" dirty="0">
                <a:ln>
                  <a:noFill/>
                </a:ln>
                <a:solidFill>
                  <a:srgbClr val="000000"/>
                </a:solidFill>
                <a:effectLst/>
                <a:uLnTx/>
                <a:uFillTx/>
                <a:ea typeface="Calibri"/>
                <a:cs typeface="Calibri"/>
              </a:rPr>
              <a:t>(4), pp.401-412.</a:t>
            </a:r>
            <a:endParaRPr kumimoji="0" lang="en-GB" sz="1400" b="1" i="0" u="none" strike="noStrike" kern="1200" cap="none" spc="0" normalizeH="0" baseline="0" noProof="0" dirty="0">
              <a:ln>
                <a:noFill/>
              </a:ln>
              <a:solidFill>
                <a:prstClr val="black"/>
              </a:solidFill>
              <a:effectLst/>
              <a:uLnTx/>
              <a:uFillTx/>
              <a:ea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000000"/>
                </a:solidFill>
                <a:effectLst/>
                <a:uLnTx/>
                <a:uFillTx/>
                <a:ea typeface="Calibri"/>
                <a:cs typeface="Calibri"/>
              </a:rPr>
              <a:t>Hobbins, J., Kerrigan, B., </a:t>
            </a:r>
            <a:r>
              <a:rPr kumimoji="0" lang="en-GB" sz="1400" b="1" i="0" u="none" strike="noStrike" kern="1200" cap="none" spc="0" normalizeH="0" baseline="0" noProof="0" dirty="0" err="1">
                <a:ln>
                  <a:noFill/>
                </a:ln>
                <a:solidFill>
                  <a:srgbClr val="000000"/>
                </a:solidFill>
                <a:effectLst/>
                <a:uLnTx/>
                <a:uFillTx/>
                <a:ea typeface="Calibri"/>
                <a:cs typeface="Calibri"/>
              </a:rPr>
              <a:t>Farjam</a:t>
            </a:r>
            <a:r>
              <a:rPr kumimoji="0" lang="en-GB" sz="1400" b="1" i="0" u="none" strike="noStrike" kern="1200" cap="none" spc="0" normalizeH="0" baseline="0" noProof="0" dirty="0">
                <a:ln>
                  <a:noFill/>
                </a:ln>
                <a:solidFill>
                  <a:srgbClr val="000000"/>
                </a:solidFill>
                <a:effectLst/>
                <a:uLnTx/>
                <a:uFillTx/>
                <a:ea typeface="Calibri"/>
                <a:cs typeface="Calibri"/>
              </a:rPr>
              <a:t>, N., Fisher, A., Houston, E. and Ritchie, K., 2021. Does a classroom-based curriculum offer authentic assessments? A strategy to uncover their prevalence and incorporate opportunities for authenticity. </a:t>
            </a:r>
            <a:r>
              <a:rPr kumimoji="0" lang="en-GB" sz="1400" b="1" i="1" u="none" strike="noStrike" kern="1200" cap="none" spc="0" normalizeH="0" baseline="0" noProof="0" dirty="0">
                <a:ln>
                  <a:noFill/>
                </a:ln>
                <a:solidFill>
                  <a:srgbClr val="000000"/>
                </a:solidFill>
                <a:effectLst/>
                <a:uLnTx/>
                <a:uFillTx/>
                <a:ea typeface="Calibri"/>
                <a:cs typeface="Calibri"/>
              </a:rPr>
              <a:t>Assessment &amp; Evaluation in Higher Education</a:t>
            </a:r>
            <a:r>
              <a:rPr kumimoji="0" lang="en-GB" sz="1400" b="1" i="0" u="none" strike="noStrike" kern="1200" cap="none" spc="0" normalizeH="0" baseline="0" noProof="0" dirty="0">
                <a:ln>
                  <a:noFill/>
                </a:ln>
                <a:solidFill>
                  <a:srgbClr val="000000"/>
                </a:solidFill>
                <a:effectLst/>
                <a:uLnTx/>
                <a:uFillTx/>
                <a:ea typeface="Calibri"/>
                <a:cs typeface="Calibri"/>
              </a:rPr>
              <a:t>, pp.1-15.</a:t>
            </a:r>
          </a:p>
          <a:p>
            <a:pPr>
              <a:lnSpc>
                <a:spcPct val="107000"/>
              </a:lnSpc>
              <a:spcAft>
                <a:spcPts val="800"/>
              </a:spcAft>
              <a:defRPr/>
            </a:pPr>
            <a:r>
              <a:rPr lang="en-GB" sz="1400" b="1" i="0" u="none" strike="noStrike" dirty="0">
                <a:solidFill>
                  <a:srgbClr val="222222"/>
                </a:solidFill>
                <a:effectLst/>
              </a:rPr>
              <a:t>Jessop, T., 2023. </a:t>
            </a:r>
            <a:r>
              <a:rPr lang="en-GB" sz="1400" b="1" i="1" u="none" strike="noStrike" dirty="0">
                <a:solidFill>
                  <a:srgbClr val="222222"/>
                </a:solidFill>
                <a:effectLst/>
              </a:rPr>
              <a:t>Student Agency and Engagement: Transforming Assessment and Feedback in Higher Education</a:t>
            </a:r>
            <a:r>
              <a:rPr lang="en-GB" sz="1400" b="1" i="0" u="none" strike="noStrike" dirty="0">
                <a:solidFill>
                  <a:srgbClr val="222222"/>
                </a:solidFill>
                <a:effectLst/>
              </a:rPr>
              <a:t>. Taylor &amp; Francis.</a:t>
            </a:r>
            <a:r>
              <a:rPr lang="en-GB" sz="1400" b="1" i="0" dirty="0">
                <a:solidFill>
                  <a:srgbClr val="000000"/>
                </a:solidFill>
                <a:effectLst/>
              </a:rPr>
              <a:t>​</a:t>
            </a:r>
            <a:r>
              <a:rPr lang="en-GB" sz="1400" b="1" i="0" u="none" strike="noStrike" dirty="0">
                <a:solidFill>
                  <a:srgbClr val="222222"/>
                </a:solidFill>
                <a:effectLst/>
              </a:rPr>
              <a:t> </a:t>
            </a:r>
          </a:p>
          <a:p>
            <a:pPr>
              <a:lnSpc>
                <a:spcPct val="107000"/>
              </a:lnSpc>
              <a:spcAft>
                <a:spcPts val="800"/>
              </a:spcAft>
              <a:defRPr/>
            </a:pPr>
            <a:r>
              <a:rPr lang="en-GB" sz="1400" b="1" i="0" u="none" strike="noStrike" dirty="0" err="1">
                <a:solidFill>
                  <a:srgbClr val="222222"/>
                </a:solidFill>
                <a:effectLst/>
              </a:rPr>
              <a:t>Kramm</a:t>
            </a:r>
            <a:r>
              <a:rPr lang="en-GB" sz="1400" b="1" i="0" u="none" strike="noStrike" dirty="0">
                <a:solidFill>
                  <a:srgbClr val="222222"/>
                </a:solidFill>
                <a:effectLst/>
              </a:rPr>
              <a:t>, N. and McKenna, S., 2023. AI amplifies the tough question: What is higher education really for?. </a:t>
            </a:r>
            <a:r>
              <a:rPr lang="en-GB" sz="1400" b="1" i="1" u="none" strike="noStrike" dirty="0">
                <a:solidFill>
                  <a:srgbClr val="222222"/>
                </a:solidFill>
                <a:effectLst/>
              </a:rPr>
              <a:t>Teaching in Higher Education</a:t>
            </a:r>
            <a:r>
              <a:rPr lang="en-GB" sz="1400" b="1" i="0" u="none" strike="noStrike" dirty="0">
                <a:solidFill>
                  <a:srgbClr val="222222"/>
                </a:solidFill>
                <a:effectLst/>
              </a:rPr>
              <a:t>, pp.1-6.</a:t>
            </a:r>
            <a:endParaRPr kumimoji="0" lang="en-GB" sz="1400" b="1"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i="0" u="none" strike="noStrike" dirty="0">
                <a:solidFill>
                  <a:srgbClr val="000000"/>
                </a:solidFill>
                <a:effectLst/>
              </a:rPr>
              <a:t>Lodge, J. M., Howard, S., Bearman, M., Dawson, P, &amp; Associates (2023). </a:t>
            </a:r>
            <a:r>
              <a:rPr lang="en-GB" sz="1400" b="1" i="1" u="none" strike="noStrike" dirty="0">
                <a:solidFill>
                  <a:srgbClr val="000000"/>
                </a:solidFill>
                <a:effectLst/>
              </a:rPr>
              <a:t>Assessment reform for the age of Artificial Intelligence. </a:t>
            </a:r>
            <a:r>
              <a:rPr lang="en-GB" sz="1400" b="1" i="0" u="none" strike="noStrike" dirty="0">
                <a:solidFill>
                  <a:srgbClr val="000000"/>
                </a:solidFill>
                <a:effectLst/>
              </a:rPr>
              <a:t>Tertiary Education Quality and Standards Agency</a:t>
            </a:r>
            <a:endParaRPr kumimoji="0" lang="en-GB" sz="1400" b="1" i="0" u="none" strike="noStrike" kern="1200" cap="none" spc="0" normalizeH="0" baseline="0" noProof="0" dirty="0">
              <a:ln>
                <a:noFill/>
              </a:ln>
              <a:solidFill>
                <a:prstClr val="black"/>
              </a:solidFill>
              <a:effectLst/>
              <a:uLnTx/>
              <a:uFillTx/>
              <a:ea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McArthur, J., 2022. Rethinking authentic assessment: work, well-being, and society. </a:t>
            </a:r>
            <a:r>
              <a:rPr kumimoji="0" lang="en-GB" sz="1400" b="1" i="1" u="none" strike="noStrike" kern="1200" cap="none" spc="0" normalizeH="0" baseline="0" noProof="0" dirty="0">
                <a:ln>
                  <a:noFill/>
                </a:ln>
                <a:effectLst/>
                <a:uLnTx/>
                <a:uFillTx/>
                <a:ea typeface="Calibri" panose="020F0502020204030204" pitchFamily="34" charset="0"/>
                <a:cs typeface="Calibri" panose="020F0502020204030204" pitchFamily="34" charset="0"/>
              </a:rPr>
              <a:t>Higher Education</a:t>
            </a:r>
            <a:r>
              <a:rPr kumimoji="0" lang="en-GB" sz="14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 pp.1-17.</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effectLst/>
                <a:uLnTx/>
                <a:uFillTx/>
                <a:ea typeface="+mn-ea"/>
                <a:cs typeface="+mn-cs"/>
              </a:rPr>
              <a:t>National Forum for the Enhancement of Teaching and Learning (2017) </a:t>
            </a:r>
            <a:r>
              <a:rPr kumimoji="0" lang="en-GB" sz="1400" b="1" i="1" u="none" strike="noStrike" kern="1200" cap="none" spc="0" normalizeH="0" baseline="0" noProof="0" dirty="0">
                <a:ln>
                  <a:noFill/>
                </a:ln>
                <a:effectLst/>
                <a:uLnTx/>
                <a:uFillTx/>
                <a:ea typeface="+mn-ea"/>
                <a:cs typeface="+mn-cs"/>
                <a:hlinkClick r:id="rId2">
                  <a:extLst>
                    <a:ext uri="{A12FA001-AC4F-418D-AE19-62706E023703}">
                      <ahyp:hlinkClr xmlns:ahyp="http://schemas.microsoft.com/office/drawing/2018/hyperlinkcolor" val="tx"/>
                    </a:ext>
                  </a:extLst>
                </a:hlinkClick>
              </a:rPr>
              <a:t>Authentic Assessment in Irish Higher Education</a:t>
            </a:r>
            <a:r>
              <a:rPr kumimoji="0" lang="en-GB" sz="1400" b="1" i="0" u="none" strike="noStrike" kern="1200" cap="none" spc="0" normalizeH="0" baseline="0" noProof="0" dirty="0">
                <a:ln>
                  <a:noFill/>
                </a:ln>
                <a:effectLst/>
                <a:uLnTx/>
                <a:uFillTx/>
                <a:ea typeface="+mn-ea"/>
                <a:cs typeface="+mn-cs"/>
              </a:rPr>
              <a:t> in teachingandlearning.ie</a:t>
            </a:r>
            <a:endParaRPr kumimoji="0" lang="en-GB" sz="1400" b="1" i="0" u="none" strike="noStrike" kern="1200" cap="none" spc="0" normalizeH="0" baseline="0" noProof="0" dirty="0">
              <a:ln>
                <a:noFill/>
              </a:ln>
              <a:effectLst/>
              <a:uLnTx/>
              <a:uFillTx/>
              <a:ea typeface="Calibri" panose="020F0502020204030204" pitchFamily="34" charset="0"/>
              <a:cs typeface="Arial" panose="020B0604020202020204" pitchFamily="34" charset="0"/>
            </a:endParaRPr>
          </a:p>
          <a:p>
            <a:pPr>
              <a:lnSpc>
                <a:spcPct val="107000"/>
              </a:lnSpc>
              <a:spcAft>
                <a:spcPts val="800"/>
              </a:spcAft>
              <a:defRPr/>
            </a:pPr>
            <a:r>
              <a:rPr lang="en-GB" sz="1400" b="1" dirty="0">
                <a:ea typeface="Calibri" panose="020F0502020204030204" pitchFamily="34" charset="0"/>
                <a:cs typeface="Calibri"/>
              </a:rPr>
              <a:t>Nieminen, J.H., 2022. Assessment for Inclusion: rethinking inclusive assessment in higher education. </a:t>
            </a:r>
            <a:r>
              <a:rPr lang="en-GB" sz="1400" b="1" i="1" dirty="0">
                <a:ea typeface="Calibri" panose="020F0502020204030204" pitchFamily="34" charset="0"/>
                <a:cs typeface="Calibri"/>
              </a:rPr>
              <a:t>Teaching in Higher Education</a:t>
            </a:r>
            <a:r>
              <a:rPr lang="en-GB" sz="1400" b="1" dirty="0">
                <a:ea typeface="Calibri" panose="020F0502020204030204" pitchFamily="34" charset="0"/>
                <a:cs typeface="Calibri"/>
              </a:rPr>
              <a:t>, pp.1-19.</a:t>
            </a:r>
          </a:p>
          <a:p>
            <a:pPr>
              <a:lnSpc>
                <a:spcPct val="107000"/>
              </a:lnSpc>
              <a:spcAft>
                <a:spcPts val="800"/>
              </a:spcAft>
              <a:defRPr/>
            </a:pPr>
            <a:r>
              <a:rPr lang="en-GB" sz="1400" b="1" i="0" dirty="0">
                <a:effectLst/>
              </a:rPr>
              <a:t>Nieminen, J.H. and </a:t>
            </a:r>
            <a:r>
              <a:rPr lang="en-GB" sz="1400" b="1" i="0" dirty="0" err="1">
                <a:effectLst/>
              </a:rPr>
              <a:t>Ketonen</a:t>
            </a:r>
            <a:r>
              <a:rPr lang="en-GB" sz="1400" b="1" i="0" dirty="0">
                <a:effectLst/>
              </a:rPr>
              <a:t>, L., 2023. Epistemic agency: a link between assessment, knowledge and society. </a:t>
            </a:r>
            <a:r>
              <a:rPr lang="en-GB" sz="1400" b="1" i="1" dirty="0">
                <a:effectLst/>
              </a:rPr>
              <a:t>Higher </a:t>
            </a:r>
            <a:r>
              <a:rPr lang="en-GB" sz="1400" b="1" i="1" dirty="0">
                <a:solidFill>
                  <a:srgbClr val="222222"/>
                </a:solidFill>
                <a:effectLst/>
              </a:rPr>
              <a:t>Education</a:t>
            </a:r>
            <a:r>
              <a:rPr lang="en-GB" sz="1400" b="1" i="0" dirty="0">
                <a:solidFill>
                  <a:srgbClr val="222222"/>
                </a:solidFill>
                <a:effectLst/>
              </a:rPr>
              <a:t>, pp.1-18</a:t>
            </a:r>
            <a:endParaRPr lang="en-GB" sz="1400" b="1" i="0" u="none" strike="noStrike" kern="1200" cap="none" spc="0" normalizeH="0" baseline="0" noProof="0" dirty="0">
              <a:ln>
                <a:noFill/>
              </a:ln>
              <a:solidFill>
                <a:prstClr val="black"/>
              </a:solidFill>
              <a:effectLst/>
              <a:uLnTx/>
              <a:uFillTx/>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Sambell, K., Brown, S. and Race, P., 2019. Assessment as a locus for engagement: priorities and practicalities. </a:t>
            </a:r>
            <a:r>
              <a:rPr kumimoji="0" lang="en-GB" sz="1400" b="1" i="1"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Italian Journal of Educational Research</a:t>
            </a: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pp.45-62. </a:t>
            </a:r>
            <a:endPar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Sambell, K, McDowell, L and Montgomery, C. (2013) Assessment for Learning in Higher Education. Routledge. </a:t>
            </a:r>
            <a:endPar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7947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D180D2-DB71-8902-01BD-1E3A4F2B9D99}"/>
              </a:ext>
            </a:extLst>
          </p:cNvPr>
          <p:cNvSpPr txBox="1"/>
          <p:nvPr/>
        </p:nvSpPr>
        <p:spPr>
          <a:xfrm>
            <a:off x="222584" y="486888"/>
            <a:ext cx="11746832" cy="588674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Calibri"/>
                <a:cs typeface="Calibri"/>
              </a:rPr>
              <a:t>References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i="0" dirty="0">
                <a:solidFill>
                  <a:srgbClr val="222222"/>
                </a:solidFill>
                <a:effectLst/>
              </a:rPr>
              <a:t>Sambell, K., McDowell, L. and Brown, S., 1997. “But is it fair?”: an exploratory study of student perceptions of the consequential validity of assessment. </a:t>
            </a:r>
            <a:r>
              <a:rPr lang="en-GB" sz="1400" b="1" i="1" dirty="0">
                <a:solidFill>
                  <a:srgbClr val="222222"/>
                </a:solidFill>
                <a:effectLst/>
              </a:rPr>
              <a:t>Studies in educational evaluation</a:t>
            </a:r>
            <a:r>
              <a:rPr lang="en-GB" sz="1400" b="1" i="0" dirty="0">
                <a:solidFill>
                  <a:srgbClr val="222222"/>
                </a:solidFill>
                <a:effectLst/>
              </a:rPr>
              <a:t>, </a:t>
            </a:r>
            <a:r>
              <a:rPr lang="en-GB" sz="1400" b="1" i="1" dirty="0">
                <a:solidFill>
                  <a:srgbClr val="222222"/>
                </a:solidFill>
                <a:effectLst/>
              </a:rPr>
              <a:t>23</a:t>
            </a:r>
            <a:r>
              <a:rPr lang="en-GB" sz="1400" b="1" i="0" dirty="0">
                <a:solidFill>
                  <a:srgbClr val="222222"/>
                </a:solidFill>
                <a:effectLst/>
              </a:rPr>
              <a:t>(4), pp.349-371.</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Sokhanvar</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Z., Salehi, K. and </a:t>
            </a:r>
            <a:r>
              <a:rPr kumimoji="0" lang="en-GB"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Sokhanvar</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 2021. Advantages of authentic assessment for improving the learning experience and employability skills of higher education students: A systematic literature review. </a:t>
            </a: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Studies in Educational Evaluation</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70</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p.101030.</a:t>
            </a: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Sotiriadou</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 Logan, D., Daly, A. and Guest, R., 2019. The role of authentic assessment to preserve academic integrity and promote skill development and employability. </a:t>
            </a: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Studies in Higher Education</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pp.1-17.</a:t>
            </a: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a:cs typeface="Calibri"/>
              </a:rPr>
              <a:t>Tai, J., </a:t>
            </a:r>
            <a:r>
              <a:rPr kumimoji="0" lang="en-GB" sz="1400" b="1" i="0" u="none" strike="noStrike" kern="1200" cap="none" spc="0" normalizeH="0" baseline="0" noProof="0" dirty="0" err="1">
                <a:ln>
                  <a:noFill/>
                </a:ln>
                <a:solidFill>
                  <a:prstClr val="black"/>
                </a:solidFill>
                <a:effectLst/>
                <a:uLnTx/>
                <a:uFillTx/>
                <a:ea typeface="Calibri"/>
                <a:cs typeface="Calibri"/>
              </a:rPr>
              <a:t>Ajjawi</a:t>
            </a:r>
            <a:r>
              <a:rPr kumimoji="0" lang="en-GB" sz="1400" b="1" i="0" u="none" strike="noStrike" kern="1200" cap="none" spc="0" normalizeH="0" baseline="0" noProof="0" dirty="0">
                <a:ln>
                  <a:noFill/>
                </a:ln>
                <a:solidFill>
                  <a:prstClr val="black"/>
                </a:solidFill>
                <a:effectLst/>
                <a:uLnTx/>
                <a:uFillTx/>
                <a:ea typeface="Calibri"/>
                <a:cs typeface="Calibri"/>
              </a:rPr>
              <a:t>, R., </a:t>
            </a:r>
            <a:r>
              <a:rPr kumimoji="0" lang="en-GB" sz="1400" b="1" i="0" u="none" strike="noStrike" kern="1200" cap="none" spc="0" normalizeH="0" baseline="0" noProof="0" dirty="0" err="1">
                <a:ln>
                  <a:noFill/>
                </a:ln>
                <a:solidFill>
                  <a:prstClr val="black"/>
                </a:solidFill>
                <a:effectLst/>
                <a:uLnTx/>
                <a:uFillTx/>
                <a:ea typeface="Calibri"/>
                <a:cs typeface="Calibri"/>
              </a:rPr>
              <a:t>Boud</a:t>
            </a:r>
            <a:r>
              <a:rPr kumimoji="0" lang="en-GB" sz="1400" b="1" i="0" u="none" strike="noStrike" kern="1200" cap="none" spc="0" normalizeH="0" baseline="0" noProof="0" dirty="0">
                <a:ln>
                  <a:noFill/>
                </a:ln>
                <a:solidFill>
                  <a:prstClr val="black"/>
                </a:solidFill>
                <a:effectLst/>
                <a:uLnTx/>
                <a:uFillTx/>
                <a:ea typeface="Calibri"/>
                <a:cs typeface="Calibri"/>
              </a:rPr>
              <a:t>, D., Dawson, P. and Panadero, E., 2018. Developing evaluative judgement: enabling students to make decisions about the quality of work. </a:t>
            </a:r>
            <a:r>
              <a:rPr kumimoji="0" lang="en-GB" sz="1400" b="1" i="1" u="none" strike="noStrike" kern="1200" cap="none" spc="0" normalizeH="0" baseline="0" noProof="0" dirty="0">
                <a:ln>
                  <a:noFill/>
                </a:ln>
                <a:solidFill>
                  <a:prstClr val="black"/>
                </a:solidFill>
                <a:effectLst/>
                <a:uLnTx/>
                <a:uFillTx/>
                <a:ea typeface="Calibri"/>
                <a:cs typeface="Calibri"/>
              </a:rPr>
              <a:t>Higher Education</a:t>
            </a:r>
            <a:r>
              <a:rPr kumimoji="0" lang="en-GB" sz="1400" b="1" i="0" u="none" strike="noStrike" kern="1200" cap="none" spc="0" normalizeH="0" baseline="0" noProof="0" dirty="0">
                <a:ln>
                  <a:noFill/>
                </a:ln>
                <a:solidFill>
                  <a:prstClr val="black"/>
                </a:solidFill>
                <a:effectLst/>
                <a:uLnTx/>
                <a:uFillTx/>
                <a:ea typeface="Calibri"/>
                <a:cs typeface="Calibri"/>
              </a:rPr>
              <a:t>, </a:t>
            </a:r>
            <a:r>
              <a:rPr kumimoji="0" lang="en-GB" sz="1400" b="1" i="1" u="none" strike="noStrike" kern="1200" cap="none" spc="0" normalizeH="0" baseline="0" noProof="0" dirty="0">
                <a:ln>
                  <a:noFill/>
                </a:ln>
                <a:solidFill>
                  <a:prstClr val="black"/>
                </a:solidFill>
                <a:effectLst/>
                <a:uLnTx/>
                <a:uFillTx/>
                <a:ea typeface="Calibri"/>
                <a:cs typeface="Calibri"/>
              </a:rPr>
              <a:t>76</a:t>
            </a:r>
            <a:r>
              <a:rPr kumimoji="0" lang="en-GB" sz="1400" b="1" i="0" u="none" strike="noStrike" kern="1200" cap="none" spc="0" normalizeH="0" baseline="0" noProof="0" dirty="0">
                <a:ln>
                  <a:noFill/>
                </a:ln>
                <a:solidFill>
                  <a:prstClr val="black"/>
                </a:solidFill>
                <a:effectLst/>
                <a:uLnTx/>
                <a:uFillTx/>
                <a:ea typeface="Calibri"/>
                <a:cs typeface="Calibri"/>
              </a:rPr>
              <a:t>(3), pp.467-481.</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Villarroel, V., Bloxham, S., Bruna, D., Bruna, C. and Herrera-Seda, C., 2018. Authentic assessment: Creating a blueprint for course design. </a:t>
            </a:r>
            <a:r>
              <a:rPr kumimoji="0" lang="en-GB" sz="1400" b="1" i="1"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Assessment &amp; Evaluation in Higher Education</a:t>
            </a: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GB" sz="1400" b="1" i="1"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43</a:t>
            </a: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(5), pp.840-854.</a:t>
            </a:r>
            <a:endPar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err="1">
                <a:ln>
                  <a:noFill/>
                </a:ln>
                <a:solidFill>
                  <a:prstClr val="black"/>
                </a:solidFill>
                <a:effectLst/>
                <a:uLnTx/>
                <a:uFillTx/>
                <a:ea typeface="Calibri"/>
                <a:cs typeface="Calibri"/>
              </a:rPr>
              <a:t>Villaroel</a:t>
            </a:r>
            <a:r>
              <a:rPr kumimoji="0" lang="en-GB" sz="1400" b="1" i="0" u="none" strike="noStrike" kern="1200" cap="none" spc="0" normalizeH="0" baseline="0" noProof="0" dirty="0">
                <a:ln>
                  <a:noFill/>
                </a:ln>
                <a:solidFill>
                  <a:prstClr val="black"/>
                </a:solidFill>
                <a:effectLst/>
                <a:uLnTx/>
                <a:uFillTx/>
                <a:ea typeface="Calibri"/>
                <a:cs typeface="Calibri"/>
              </a:rPr>
              <a:t>, V., </a:t>
            </a:r>
            <a:r>
              <a:rPr kumimoji="0" lang="en-GB" sz="1400" b="1" i="0" u="none" strike="noStrike" kern="1200" cap="none" spc="0" normalizeH="0" baseline="0" noProof="0" dirty="0" err="1">
                <a:ln>
                  <a:noFill/>
                </a:ln>
                <a:solidFill>
                  <a:prstClr val="black"/>
                </a:solidFill>
                <a:effectLst/>
                <a:uLnTx/>
                <a:uFillTx/>
                <a:ea typeface="Calibri"/>
                <a:cs typeface="Calibri"/>
              </a:rPr>
              <a:t>Boud</a:t>
            </a:r>
            <a:r>
              <a:rPr kumimoji="0" lang="en-GB" sz="1400" b="1" i="0" u="none" strike="noStrike" kern="1200" cap="none" spc="0" normalizeH="0" baseline="0" noProof="0" dirty="0">
                <a:ln>
                  <a:noFill/>
                </a:ln>
                <a:solidFill>
                  <a:prstClr val="black"/>
                </a:solidFill>
                <a:effectLst/>
                <a:uLnTx/>
                <a:uFillTx/>
                <a:ea typeface="Calibri"/>
                <a:cs typeface="Calibri"/>
              </a:rPr>
              <a:t>, D., Bloxham, S., Bruna, D. and Bruna, C., 2020. Using principles of authentic assessment to redesign written examinations and tests. </a:t>
            </a:r>
            <a:r>
              <a:rPr kumimoji="0" lang="en-GB" sz="1400" b="1" i="1" u="none" strike="noStrike" kern="1200" cap="none" spc="0" normalizeH="0" baseline="0" noProof="0" dirty="0">
                <a:ln>
                  <a:noFill/>
                </a:ln>
                <a:solidFill>
                  <a:prstClr val="black"/>
                </a:solidFill>
                <a:effectLst/>
                <a:uLnTx/>
                <a:uFillTx/>
                <a:ea typeface="Calibri"/>
                <a:cs typeface="Calibri"/>
              </a:rPr>
              <a:t>Innovations in Education and Teaching International</a:t>
            </a:r>
            <a:r>
              <a:rPr kumimoji="0" lang="en-GB" sz="1400" b="1" i="0" u="none" strike="noStrike" kern="1200" cap="none" spc="0" normalizeH="0" baseline="0" noProof="0" dirty="0">
                <a:ln>
                  <a:noFill/>
                </a:ln>
                <a:solidFill>
                  <a:prstClr val="black"/>
                </a:solidFill>
                <a:effectLst/>
                <a:uLnTx/>
                <a:uFillTx/>
                <a:ea typeface="Calibri"/>
                <a:cs typeface="Calibri"/>
              </a:rPr>
              <a:t>, </a:t>
            </a:r>
            <a:r>
              <a:rPr kumimoji="0" lang="en-GB" sz="1400" b="1" i="1" u="none" strike="noStrike" kern="1200" cap="none" spc="0" normalizeH="0" baseline="0" noProof="0" dirty="0">
                <a:ln>
                  <a:noFill/>
                </a:ln>
                <a:solidFill>
                  <a:prstClr val="black"/>
                </a:solidFill>
                <a:effectLst/>
                <a:uLnTx/>
                <a:uFillTx/>
                <a:ea typeface="Calibri"/>
                <a:cs typeface="Calibri"/>
              </a:rPr>
              <a:t>57</a:t>
            </a:r>
            <a:r>
              <a:rPr kumimoji="0" lang="en-GB" sz="1400" b="1" i="0" u="none" strike="noStrike" kern="1200" cap="none" spc="0" normalizeH="0" baseline="0" noProof="0" dirty="0">
                <a:ln>
                  <a:noFill/>
                </a:ln>
                <a:solidFill>
                  <a:prstClr val="black"/>
                </a:solidFill>
                <a:effectLst/>
                <a:uLnTx/>
                <a:uFillTx/>
                <a:ea typeface="Calibri"/>
                <a:cs typeface="Calibri"/>
              </a:rPr>
              <a:t>(1), pp.38-49.</a:t>
            </a:r>
          </a:p>
          <a:p>
            <a:pPr>
              <a:lnSpc>
                <a:spcPct val="107000"/>
              </a:lnSpc>
              <a:spcAft>
                <a:spcPts val="800"/>
              </a:spcAft>
              <a:defRPr/>
            </a:pPr>
            <a:r>
              <a:rPr lang="en-GB" sz="1400" b="1" dirty="0">
                <a:solidFill>
                  <a:srgbClr val="222222"/>
                </a:solidFill>
                <a:ea typeface="Calibri"/>
                <a:cs typeface="Calibri"/>
              </a:rPr>
              <a:t>Ward, M., </a:t>
            </a:r>
            <a:r>
              <a:rPr lang="en-GB" sz="1400" b="1" dirty="0" err="1">
                <a:solidFill>
                  <a:srgbClr val="222222"/>
                </a:solidFill>
                <a:ea typeface="Calibri"/>
                <a:cs typeface="Calibri"/>
              </a:rPr>
              <a:t>O’Riordan</a:t>
            </a:r>
            <a:r>
              <a:rPr lang="en-GB" sz="1400" b="1" dirty="0">
                <a:solidFill>
                  <a:srgbClr val="222222"/>
                </a:solidFill>
                <a:ea typeface="Calibri"/>
                <a:cs typeface="Calibri"/>
              </a:rPr>
              <a:t>, F., Logan-Fleming, D., Cooke, D., Concannon-Gibney, T., </a:t>
            </a:r>
            <a:r>
              <a:rPr lang="en-GB" sz="1400" b="1" dirty="0" err="1">
                <a:solidFill>
                  <a:srgbClr val="222222"/>
                </a:solidFill>
                <a:ea typeface="Calibri"/>
                <a:cs typeface="Calibri"/>
              </a:rPr>
              <a:t>Efthymiou</a:t>
            </a:r>
            <a:r>
              <a:rPr lang="en-GB" sz="1400" b="1" dirty="0">
                <a:solidFill>
                  <a:srgbClr val="222222"/>
                </a:solidFill>
                <a:ea typeface="Calibri"/>
                <a:cs typeface="Calibri"/>
              </a:rPr>
              <a:t>, M. and Watkins, N., 2023. Interactive oral assessment case studies: An innovative, academically rigorous, authentic assessment approach. </a:t>
            </a:r>
            <a:r>
              <a:rPr lang="en-GB" sz="1400" b="1" i="1" dirty="0">
                <a:solidFill>
                  <a:srgbClr val="222222"/>
                </a:solidFill>
                <a:ea typeface="Calibri"/>
                <a:cs typeface="Calibri"/>
              </a:rPr>
              <a:t>Innovations in Education and Teaching International</a:t>
            </a:r>
            <a:r>
              <a:rPr lang="en-GB" sz="1400" b="1" dirty="0">
                <a:solidFill>
                  <a:srgbClr val="222222"/>
                </a:solidFill>
                <a:ea typeface="Calibri"/>
                <a:cs typeface="Calibri"/>
              </a:rPr>
              <a:t>, pp.1-18.</a:t>
            </a:r>
            <a:endParaRPr lang="en-GB" sz="1400" b="1"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Wiggins, G. (1990). The case for authentic assessment. Practical Assessment, Research, and Evaluation, 2, 1–3</a:t>
            </a:r>
            <a:endParaRPr kumimoji="0" lang="en-GB" sz="1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a:lnSpc>
                <a:spcPct val="107000"/>
              </a:lnSpc>
              <a:spcAft>
                <a:spcPts val="800"/>
              </a:spcAft>
              <a:defRPr/>
            </a:pPr>
            <a:r>
              <a:rPr kumimoji="0" lang="en-GB" sz="1400" b="1" i="0" u="none" strike="noStrike" kern="1200" cap="none" spc="0" normalizeH="0" baseline="0" noProof="0" dirty="0" err="1">
                <a:ln>
                  <a:noFill/>
                </a:ln>
                <a:solidFill>
                  <a:prstClr val="black"/>
                </a:solidFill>
                <a:effectLst/>
                <a:uLnTx/>
                <a:uFillTx/>
                <a:ea typeface="Calibri"/>
                <a:cs typeface="Calibri"/>
              </a:rPr>
              <a:t>Wiliam</a:t>
            </a:r>
            <a:r>
              <a:rPr kumimoji="0" lang="en-GB" sz="1400" b="1" i="0" u="none" strike="noStrike" kern="1200" cap="none" spc="0" normalizeH="0" baseline="0" noProof="0" dirty="0">
                <a:ln>
                  <a:noFill/>
                </a:ln>
                <a:solidFill>
                  <a:prstClr val="black"/>
                </a:solidFill>
                <a:effectLst/>
                <a:uLnTx/>
                <a:uFillTx/>
                <a:ea typeface="Calibri"/>
                <a:cs typeface="Calibri"/>
              </a:rPr>
              <a:t>, D 2022 The role of assessment in promoting social justice, 3</a:t>
            </a:r>
            <a:r>
              <a:rPr kumimoji="0" lang="en-GB" sz="1400" b="1" i="0" u="none" strike="noStrike" kern="1200" cap="none" spc="0" normalizeH="0" baseline="30000" noProof="0" dirty="0">
                <a:ln>
                  <a:noFill/>
                </a:ln>
                <a:solidFill>
                  <a:prstClr val="black"/>
                </a:solidFill>
                <a:effectLst/>
                <a:uLnTx/>
                <a:uFillTx/>
                <a:ea typeface="Calibri"/>
                <a:cs typeface="Calibri"/>
              </a:rPr>
              <a:t>RD</a:t>
            </a:r>
            <a:r>
              <a:rPr kumimoji="0" lang="en-GB" sz="1400" b="1" i="0" u="none" strike="noStrike" kern="1200" cap="none" spc="0" normalizeH="0" baseline="0" noProof="0" dirty="0">
                <a:ln>
                  <a:noFill/>
                </a:ln>
                <a:solidFill>
                  <a:prstClr val="black"/>
                </a:solidFill>
                <a:effectLst/>
                <a:uLnTx/>
                <a:uFillTx/>
                <a:ea typeface="Calibri"/>
                <a:cs typeface="Calibri"/>
              </a:rPr>
              <a:t> Virtual meeting on Higher Education, University del Desarrollo, Chile, 15</a:t>
            </a:r>
            <a:r>
              <a:rPr kumimoji="0" lang="en-GB" sz="1400" b="1" i="0" u="none" strike="noStrike" kern="1200" cap="none" spc="0" normalizeH="0" baseline="30000" noProof="0" dirty="0">
                <a:ln>
                  <a:noFill/>
                </a:ln>
                <a:solidFill>
                  <a:prstClr val="black"/>
                </a:solidFill>
                <a:effectLst/>
                <a:uLnTx/>
                <a:uFillTx/>
                <a:ea typeface="Calibri"/>
                <a:cs typeface="Calibri"/>
              </a:rPr>
              <a:t>th</a:t>
            </a:r>
            <a:r>
              <a:rPr kumimoji="0" lang="en-GB" sz="1400" b="1" i="0" u="none" strike="noStrike" kern="1200" cap="none" spc="0" normalizeH="0" baseline="0" noProof="0" dirty="0">
                <a:ln>
                  <a:noFill/>
                </a:ln>
                <a:solidFill>
                  <a:prstClr val="black"/>
                </a:solidFill>
                <a:effectLst/>
                <a:uLnTx/>
                <a:uFillTx/>
                <a:ea typeface="Calibri"/>
                <a:cs typeface="Calibri"/>
              </a:rPr>
              <a:t> November 2022.</a:t>
            </a:r>
            <a:r>
              <a:rPr lang="en-GB" sz="1400" b="1" dirty="0">
                <a:solidFill>
                  <a:prstClr val="black"/>
                </a:solidFill>
                <a:ea typeface="Calibri"/>
                <a:cs typeface="Calibri"/>
              </a:rPr>
              <a:t> </a:t>
            </a:r>
          </a:p>
          <a:p>
            <a:pPr>
              <a:lnSpc>
                <a:spcPct val="107000"/>
              </a:lnSpc>
              <a:spcAft>
                <a:spcPts val="800"/>
              </a:spcAft>
              <a:defRPr/>
            </a:pPr>
            <a:r>
              <a:rPr lang="en-GB" sz="1400" b="1" dirty="0" err="1">
                <a:solidFill>
                  <a:srgbClr val="222222"/>
                </a:solidFill>
                <a:ea typeface="Calibri"/>
                <a:cs typeface="Calibri"/>
              </a:rPr>
              <a:t>Winstone</a:t>
            </a:r>
            <a:r>
              <a:rPr lang="en-GB" sz="1400" b="1" dirty="0">
                <a:solidFill>
                  <a:srgbClr val="222222"/>
                </a:solidFill>
                <a:ea typeface="Calibri"/>
                <a:cs typeface="Calibri"/>
              </a:rPr>
              <a:t>, N. and Carless, D., 2019. </a:t>
            </a:r>
            <a:r>
              <a:rPr lang="en-GB" sz="1400" b="1" i="1" dirty="0">
                <a:solidFill>
                  <a:srgbClr val="222222"/>
                </a:solidFill>
                <a:ea typeface="Calibri"/>
                <a:cs typeface="Calibri"/>
              </a:rPr>
              <a:t>Designing effective feedback processes in higher education: A learning-focused approach</a:t>
            </a:r>
            <a:r>
              <a:rPr lang="en-GB" sz="1400" b="1" dirty="0">
                <a:solidFill>
                  <a:srgbClr val="222222"/>
                </a:solidFill>
                <a:ea typeface="Calibri"/>
                <a:cs typeface="Calibri"/>
              </a:rPr>
              <a:t>. Routledge.</a:t>
            </a:r>
            <a:endParaRPr lang="en-GB" sz="1400" b="1" dirty="0">
              <a:ea typeface="Calibri"/>
            </a:endParaRPr>
          </a:p>
        </p:txBody>
      </p:sp>
    </p:spTree>
    <p:extLst>
      <p:ext uri="{BB962C8B-B14F-4D97-AF65-F5344CB8AC3E}">
        <p14:creationId xmlns:p14="http://schemas.microsoft.com/office/powerpoint/2010/main" val="2707223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CA879-E34E-DC7E-1637-9A321CDDB348}"/>
              </a:ext>
            </a:extLst>
          </p:cNvPr>
          <p:cNvSpPr>
            <a:spLocks noGrp="1"/>
          </p:cNvSpPr>
          <p:nvPr>
            <p:ph type="title"/>
          </p:nvPr>
        </p:nvSpPr>
        <p:spPr>
          <a:xfrm>
            <a:off x="589560" y="856180"/>
            <a:ext cx="5279408" cy="1128068"/>
          </a:xfrm>
        </p:spPr>
        <p:txBody>
          <a:bodyPr anchor="ctr">
            <a:normAutofit/>
          </a:bodyPr>
          <a:lstStyle/>
          <a:p>
            <a:r>
              <a:rPr lang="en-GB" sz="3700" b="1"/>
              <a:t>Assessment in an AI-enabled world</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60FD23-C0A5-5EFC-A234-D5762D253330}"/>
              </a:ext>
            </a:extLst>
          </p:cNvPr>
          <p:cNvSpPr>
            <a:spLocks noGrp="1"/>
          </p:cNvSpPr>
          <p:nvPr>
            <p:ph idx="1"/>
          </p:nvPr>
        </p:nvSpPr>
        <p:spPr>
          <a:xfrm>
            <a:off x="590719" y="2330505"/>
            <a:ext cx="5278066" cy="3979585"/>
          </a:xfrm>
        </p:spPr>
        <p:txBody>
          <a:bodyPr anchor="ctr">
            <a:normAutofit/>
          </a:bodyPr>
          <a:lstStyle/>
          <a:p>
            <a:pPr marL="0" indent="0">
              <a:buNone/>
            </a:pPr>
            <a:r>
              <a:rPr lang="en-GB" sz="3600" b="1" kern="100">
                <a:effectLst/>
                <a:latin typeface="Calibri" panose="020F0502020204030204" pitchFamily="34" charset="0"/>
                <a:ea typeface="Calibri" panose="020F0502020204030204" pitchFamily="34" charset="0"/>
                <a:cs typeface="Times New Roman" panose="02020603050405020304" pitchFamily="18" charset="0"/>
              </a:rPr>
              <a:t>Everyone's talking about Generative AI. </a:t>
            </a:r>
          </a:p>
          <a:p>
            <a:pPr marL="0" indent="0">
              <a:buNone/>
            </a:pPr>
            <a:endParaRPr lang="en-GB" sz="2000"/>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42173E-92E5-3BEC-DC38-AFE3445A64C7}"/>
              </a:ext>
            </a:extLst>
          </p:cNvPr>
          <p:cNvPicPr>
            <a:picLocks noChangeAspect="1"/>
          </p:cNvPicPr>
          <p:nvPr/>
        </p:nvPicPr>
        <p:blipFill rotWithShape="1">
          <a:blip r:embed="rId2">
            <a:extLst>
              <a:ext uri="{28A0092B-C50C-407E-A947-70E740481C1C}">
                <a14:useLocalDpi xmlns:a14="http://schemas.microsoft.com/office/drawing/2010/main" val="0"/>
              </a:ext>
            </a:extLst>
          </a:blip>
          <a:srcRect r="4" b="6105"/>
          <a:stretch/>
        </p:blipFill>
        <p:spPr>
          <a:xfrm>
            <a:off x="7083423" y="581892"/>
            <a:ext cx="4397433" cy="2518756"/>
          </a:xfrm>
          <a:prstGeom prst="rect">
            <a:avLst/>
          </a:prstGeom>
        </p:spPr>
      </p:pic>
      <p:sp>
        <p:nvSpPr>
          <p:cNvPr id="28" name="Rectangle 2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FAF54C7-1766-02FE-6995-D8C55E4C556B}"/>
              </a:ext>
            </a:extLst>
          </p:cNvPr>
          <p:cNvPicPr>
            <a:picLocks noChangeAspect="1"/>
          </p:cNvPicPr>
          <p:nvPr/>
        </p:nvPicPr>
        <p:blipFill rotWithShape="1">
          <a:blip r:embed="rId3">
            <a:extLst>
              <a:ext uri="{28A0092B-C50C-407E-A947-70E740481C1C}">
                <a14:useLocalDpi xmlns:a14="http://schemas.microsoft.com/office/drawing/2010/main" val="0"/>
              </a:ext>
            </a:extLst>
          </a:blip>
          <a:srcRect t="7007" b="7007"/>
          <a:stretch/>
        </p:blipFill>
        <p:spPr>
          <a:xfrm>
            <a:off x="7083423" y="3707894"/>
            <a:ext cx="4395569" cy="2518756"/>
          </a:xfrm>
          <a:prstGeom prst="rect">
            <a:avLst/>
          </a:prstGeom>
        </p:spPr>
      </p:pic>
    </p:spTree>
    <p:extLst>
      <p:ext uri="{BB962C8B-B14F-4D97-AF65-F5344CB8AC3E}">
        <p14:creationId xmlns:p14="http://schemas.microsoft.com/office/powerpoint/2010/main" val="2773716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F9CA0066-3CF6-D4AB-CFC7-7D95D42C35AC}"/>
              </a:ext>
            </a:extLst>
          </p:cNvPr>
          <p:cNvSpPr/>
          <p:nvPr/>
        </p:nvSpPr>
        <p:spPr>
          <a:xfrm>
            <a:off x="5770710" y="402154"/>
            <a:ext cx="1412030" cy="1249980"/>
          </a:xfrm>
          <a:prstGeom prst="wedgeRectCallout">
            <a:avLst>
              <a:gd name="adj1" fmla="val 46048"/>
              <a:gd name="adj2" fmla="val 636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9" name="Diagram 28">
            <a:extLst>
              <a:ext uri="{FF2B5EF4-FFF2-40B4-BE49-F238E27FC236}">
                <a16:creationId xmlns:a16="http://schemas.microsoft.com/office/drawing/2014/main" id="{6B481B74-4C2B-0BF8-F306-69960DD25B95}"/>
              </a:ext>
            </a:extLst>
          </p:cNvPr>
          <p:cNvGraphicFramePr/>
          <p:nvPr/>
        </p:nvGraphicFramePr>
        <p:xfrm>
          <a:off x="1315617" y="1652134"/>
          <a:ext cx="9825134" cy="4812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itle 29">
            <a:extLst>
              <a:ext uri="{FF2B5EF4-FFF2-40B4-BE49-F238E27FC236}">
                <a16:creationId xmlns:a16="http://schemas.microsoft.com/office/drawing/2014/main" id="{0204B879-9959-EBC3-134A-9EEB49201E7B}"/>
              </a:ext>
            </a:extLst>
          </p:cNvPr>
          <p:cNvSpPr>
            <a:spLocks noGrp="1"/>
          </p:cNvSpPr>
          <p:nvPr>
            <p:ph type="title"/>
          </p:nvPr>
        </p:nvSpPr>
        <p:spPr>
          <a:xfrm>
            <a:off x="264369" y="393096"/>
            <a:ext cx="10515600" cy="1325563"/>
          </a:xfrm>
        </p:spPr>
        <p:txBody>
          <a:bodyPr/>
          <a:lstStyle/>
          <a:p>
            <a:r>
              <a:rPr lang="en-GB" dirty="0"/>
              <a:t>Approaches to AI /LLMs</a:t>
            </a:r>
          </a:p>
        </p:txBody>
      </p:sp>
      <p:pic>
        <p:nvPicPr>
          <p:cNvPr id="3" name="Picture 2">
            <a:extLst>
              <a:ext uri="{FF2B5EF4-FFF2-40B4-BE49-F238E27FC236}">
                <a16:creationId xmlns:a16="http://schemas.microsoft.com/office/drawing/2014/main" id="{C4A1E240-C17F-4543-A273-1F4587FBBC4B}"/>
              </a:ext>
            </a:extLst>
          </p:cNvPr>
          <p:cNvPicPr>
            <a:picLocks noChangeAspect="1"/>
          </p:cNvPicPr>
          <p:nvPr/>
        </p:nvPicPr>
        <p:blipFill>
          <a:blip r:embed="rId8"/>
          <a:stretch>
            <a:fillRect/>
          </a:stretch>
        </p:blipFill>
        <p:spPr>
          <a:xfrm>
            <a:off x="7182740" y="0"/>
            <a:ext cx="5009259" cy="4527030"/>
          </a:xfrm>
          <a:prstGeom prst="rect">
            <a:avLst/>
          </a:prstGeom>
        </p:spPr>
      </p:pic>
      <p:pic>
        <p:nvPicPr>
          <p:cNvPr id="4" name="Picture 3">
            <a:extLst>
              <a:ext uri="{FF2B5EF4-FFF2-40B4-BE49-F238E27FC236}">
                <a16:creationId xmlns:a16="http://schemas.microsoft.com/office/drawing/2014/main" id="{66848DF0-6798-9116-6B96-0A67162FF4C4}"/>
              </a:ext>
            </a:extLst>
          </p:cNvPr>
          <p:cNvPicPr>
            <a:picLocks noChangeAspect="1"/>
          </p:cNvPicPr>
          <p:nvPr/>
        </p:nvPicPr>
        <p:blipFill>
          <a:blip r:embed="rId9"/>
          <a:stretch>
            <a:fillRect/>
          </a:stretch>
        </p:blipFill>
        <p:spPr>
          <a:xfrm>
            <a:off x="6101305" y="631963"/>
            <a:ext cx="720653" cy="847827"/>
          </a:xfrm>
          <a:prstGeom prst="rect">
            <a:avLst/>
          </a:prstGeom>
        </p:spPr>
      </p:pic>
    </p:spTree>
    <p:extLst>
      <p:ext uri="{BB962C8B-B14F-4D97-AF65-F5344CB8AC3E}">
        <p14:creationId xmlns:p14="http://schemas.microsoft.com/office/powerpoint/2010/main" val="3214866858"/>
      </p:ext>
    </p:extLst>
  </p:cSld>
  <p:clrMapOvr>
    <a:masterClrMapping/>
  </p:clrMapOvr>
  <mc:AlternateContent xmlns:mc="http://schemas.openxmlformats.org/markup-compatibility/2006">
    <mc:Choice xmlns:p14="http://schemas.microsoft.com/office/powerpoint/2010/main" Requires="p14">
      <p:transition spd="slow" p14:dur="2000" advTm="77797"/>
    </mc:Choice>
    <mc:Fallback>
      <p:transition spd="slow" advTm="77797"/>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06CC3AF-8676-55C3-ADBF-7D1547EE5714}"/>
              </a:ext>
            </a:extLst>
          </p:cNvPr>
          <p:cNvSpPr>
            <a:spLocks noGrp="1"/>
          </p:cNvSpPr>
          <p:nvPr>
            <p:ph type="body" idx="1"/>
          </p:nvPr>
        </p:nvSpPr>
        <p:spPr>
          <a:xfrm>
            <a:off x="416086" y="668337"/>
            <a:ext cx="5157787" cy="823912"/>
          </a:xfrm>
          <a:ln w="38100">
            <a:solidFill>
              <a:srgbClr val="0070C0"/>
            </a:solidFill>
          </a:ln>
        </p:spPr>
        <p:txBody>
          <a:bodyPr>
            <a:normAutofit fontScale="85000" lnSpcReduction="20000"/>
          </a:bodyPr>
          <a:lstStyle/>
          <a:p>
            <a:r>
              <a:rPr lang="en-GB" dirty="0"/>
              <a:t>Can we help students use AI tools productively and ethically to support their learning? (</a:t>
            </a:r>
            <a:r>
              <a:rPr lang="en-GB" dirty="0" err="1"/>
              <a:t>Drumm</a:t>
            </a:r>
            <a:r>
              <a:rPr lang="en-GB" dirty="0"/>
              <a:t>, 2023)</a:t>
            </a:r>
          </a:p>
        </p:txBody>
      </p:sp>
      <p:sp>
        <p:nvSpPr>
          <p:cNvPr id="7" name="Content Placeholder 6">
            <a:extLst>
              <a:ext uri="{FF2B5EF4-FFF2-40B4-BE49-F238E27FC236}">
                <a16:creationId xmlns:a16="http://schemas.microsoft.com/office/drawing/2014/main" id="{816C4AAD-90D1-1B27-D02A-CFDE75668924}"/>
              </a:ext>
            </a:extLst>
          </p:cNvPr>
          <p:cNvSpPr>
            <a:spLocks noGrp="1"/>
          </p:cNvSpPr>
          <p:nvPr>
            <p:ph sz="half" idx="2"/>
          </p:nvPr>
        </p:nvSpPr>
        <p:spPr>
          <a:xfrm>
            <a:off x="416086" y="1681163"/>
            <a:ext cx="5581489" cy="4508500"/>
          </a:xfrm>
        </p:spPr>
        <p:txBody>
          <a:bodyPr>
            <a:normAutofit fontScale="92500"/>
          </a:bodyPr>
          <a:lstStyle/>
          <a:p>
            <a:r>
              <a:rPr lang="en-GB" sz="2400" b="1" dirty="0"/>
              <a:t>E.g. as low stakes conversational partner, ideas generator, suggest structures, enhance communication of own ideas</a:t>
            </a:r>
          </a:p>
          <a:p>
            <a:r>
              <a:rPr lang="en-GB" sz="2400" b="1" dirty="0"/>
              <a:t>Help ensure students see they need to</a:t>
            </a:r>
          </a:p>
          <a:p>
            <a:pPr marL="342900" lvl="0" indent="-342900">
              <a:lnSpc>
                <a:spcPct val="107000"/>
              </a:lnSpc>
              <a:buFont typeface="Symbol" panose="05050102010706020507" pitchFamily="18" charset="2"/>
              <a:buChar char=""/>
            </a:pPr>
            <a:r>
              <a:rPr lang="en-GB" sz="2400" b="1" kern="100" dirty="0">
                <a:effectLst/>
                <a:ea typeface="Calibri" panose="020F0502020204030204" pitchFamily="34" charset="0"/>
                <a:cs typeface="Times New Roman" panose="02020603050405020304" pitchFamily="18" charset="0"/>
              </a:rPr>
              <a:t>look at AI outputs with a critical eye</a:t>
            </a:r>
          </a:p>
          <a:p>
            <a:pPr marL="342900" lvl="0" indent="-342900">
              <a:lnSpc>
                <a:spcPct val="107000"/>
              </a:lnSpc>
              <a:buFont typeface="Symbol" panose="05050102010706020507" pitchFamily="18" charset="2"/>
              <a:buChar char=""/>
            </a:pPr>
            <a:r>
              <a:rPr lang="en-GB" sz="2400" b="1" kern="100" dirty="0">
                <a:effectLst/>
                <a:ea typeface="Calibri" panose="020F0502020204030204" pitchFamily="34" charset="0"/>
                <a:cs typeface="Times New Roman" panose="02020603050405020304" pitchFamily="18" charset="0"/>
              </a:rPr>
              <a:t>see the need to use AI content to </a:t>
            </a:r>
            <a:r>
              <a:rPr lang="en-GB" sz="2400" b="1" i="1" kern="100" dirty="0">
                <a:effectLst/>
                <a:ea typeface="Calibri" panose="020F0502020204030204" pitchFamily="34" charset="0"/>
                <a:cs typeface="Times New Roman" panose="02020603050405020304" pitchFamily="18" charset="0"/>
              </a:rPr>
              <a:t>help</a:t>
            </a:r>
            <a:r>
              <a:rPr lang="en-GB" sz="2400" b="1" kern="100" dirty="0">
                <a:effectLst/>
                <a:ea typeface="Calibri" panose="020F0502020204030204" pitchFamily="34" charset="0"/>
                <a:cs typeface="Times New Roman" panose="02020603050405020304" pitchFamily="18" charset="0"/>
              </a:rPr>
              <a:t> their learning, not </a:t>
            </a:r>
            <a:r>
              <a:rPr lang="en-GB" sz="2400" b="1" i="1" kern="100" dirty="0">
                <a:effectLst/>
                <a:ea typeface="Calibri" panose="020F0502020204030204" pitchFamily="34" charset="0"/>
                <a:cs typeface="Times New Roman" panose="02020603050405020304" pitchFamily="18" charset="0"/>
              </a:rPr>
              <a:t>do</a:t>
            </a:r>
            <a:r>
              <a:rPr lang="en-GB" sz="2400" b="1" kern="100" dirty="0">
                <a:effectLst/>
                <a:ea typeface="Calibri" panose="020F0502020204030204" pitchFamily="34" charset="0"/>
                <a:cs typeface="Times New Roman" panose="02020603050405020304" pitchFamily="18" charset="0"/>
              </a:rPr>
              <a:t> their learning</a:t>
            </a:r>
          </a:p>
          <a:p>
            <a:pPr marL="342900" lvl="0" indent="-342900">
              <a:lnSpc>
                <a:spcPct val="107000"/>
              </a:lnSpc>
              <a:spcAft>
                <a:spcPts val="800"/>
              </a:spcAft>
              <a:buFont typeface="Symbol" panose="05050102010706020507" pitchFamily="18" charset="2"/>
              <a:buChar char=""/>
            </a:pPr>
            <a:r>
              <a:rPr lang="en-GB" sz="2400" b="1" kern="100" dirty="0">
                <a:effectLst/>
                <a:ea typeface="Calibri" panose="020F0502020204030204" pitchFamily="34" charset="0"/>
                <a:cs typeface="Times New Roman" panose="02020603050405020304" pitchFamily="18" charset="0"/>
              </a:rPr>
              <a:t>realise they must always correct, refine and improve AI content (not copy and paste it), documenting  usage, prompts, changes. </a:t>
            </a:r>
          </a:p>
          <a:p>
            <a:pPr lvl="1"/>
            <a:endParaRPr lang="en-GB" sz="1200" dirty="0"/>
          </a:p>
          <a:p>
            <a:pPr marL="0" indent="0">
              <a:buNone/>
            </a:pPr>
            <a:endParaRPr lang="en-GB" sz="1600" dirty="0"/>
          </a:p>
        </p:txBody>
      </p:sp>
      <p:sp>
        <p:nvSpPr>
          <p:cNvPr id="8" name="Text Placeholder 7">
            <a:extLst>
              <a:ext uri="{FF2B5EF4-FFF2-40B4-BE49-F238E27FC236}">
                <a16:creationId xmlns:a16="http://schemas.microsoft.com/office/drawing/2014/main" id="{0C779CB0-DEC8-2101-4A92-6E1E57C47A3E}"/>
              </a:ext>
            </a:extLst>
          </p:cNvPr>
          <p:cNvSpPr>
            <a:spLocks noGrp="1"/>
          </p:cNvSpPr>
          <p:nvPr>
            <p:ph type="body" sz="quarter" idx="3"/>
          </p:nvPr>
        </p:nvSpPr>
        <p:spPr>
          <a:xfrm>
            <a:off x="6422572" y="668337"/>
            <a:ext cx="5183188" cy="823912"/>
          </a:xfrm>
          <a:ln w="38100">
            <a:solidFill>
              <a:srgbClr val="0070C0"/>
            </a:solidFill>
          </a:ln>
        </p:spPr>
        <p:txBody>
          <a:bodyPr>
            <a:normAutofit fontScale="85000" lnSpcReduction="20000"/>
          </a:bodyPr>
          <a:lstStyle/>
          <a:p>
            <a:r>
              <a:rPr lang="en-GB" dirty="0"/>
              <a:t>Address cheating by carefully balancing assessment security and academic integrity  (Dawson, 2023)</a:t>
            </a:r>
          </a:p>
        </p:txBody>
      </p:sp>
      <p:sp>
        <p:nvSpPr>
          <p:cNvPr id="9" name="Content Placeholder 8">
            <a:extLst>
              <a:ext uri="{FF2B5EF4-FFF2-40B4-BE49-F238E27FC236}">
                <a16:creationId xmlns:a16="http://schemas.microsoft.com/office/drawing/2014/main" id="{5A415698-4751-1D42-4DE5-87EFBAF1A947}"/>
              </a:ext>
            </a:extLst>
          </p:cNvPr>
          <p:cNvSpPr>
            <a:spLocks noGrp="1"/>
          </p:cNvSpPr>
          <p:nvPr>
            <p:ph sz="quarter" idx="4"/>
          </p:nvPr>
        </p:nvSpPr>
        <p:spPr>
          <a:xfrm>
            <a:off x="6172200" y="1681163"/>
            <a:ext cx="5433560" cy="4508500"/>
          </a:xfrm>
        </p:spPr>
        <p:txBody>
          <a:bodyPr>
            <a:normAutofit fontScale="92500"/>
          </a:bodyPr>
          <a:lstStyle/>
          <a:p>
            <a:r>
              <a:rPr lang="en-GB" b="1" dirty="0"/>
              <a:t>Reserve assessment security (i.e. determine if students have done work in the conditions prescribed) for mission critical elements of the programme</a:t>
            </a:r>
          </a:p>
          <a:p>
            <a:r>
              <a:rPr lang="en-GB" b="1" dirty="0"/>
              <a:t>Use other </a:t>
            </a:r>
            <a:r>
              <a:rPr lang="en-GB" b="1" dirty="0" err="1"/>
              <a:t>AfL</a:t>
            </a:r>
            <a:r>
              <a:rPr lang="en-GB" b="1" dirty="0"/>
              <a:t> elements to promote learning and focus on building academic integrity</a:t>
            </a:r>
          </a:p>
          <a:p>
            <a:pPr lvl="1"/>
            <a:r>
              <a:rPr lang="en-GB" sz="2800" b="1" dirty="0"/>
              <a:t> </a:t>
            </a:r>
            <a:r>
              <a:rPr lang="en-GB" sz="2800" b="1" kern="100" dirty="0">
                <a:effectLst/>
                <a:ea typeface="Calibri" panose="020F0502020204030204" pitchFamily="34" charset="0"/>
                <a:cs typeface="Times New Roman" panose="02020603050405020304" pitchFamily="18" charset="0"/>
              </a:rPr>
              <a:t>honesty, trust, fairness, respect and responsibility</a:t>
            </a:r>
            <a:endParaRPr lang="en-GB" sz="2800" b="1" dirty="0"/>
          </a:p>
        </p:txBody>
      </p:sp>
    </p:spTree>
    <p:extLst>
      <p:ext uri="{BB962C8B-B14F-4D97-AF65-F5344CB8AC3E}">
        <p14:creationId xmlns:p14="http://schemas.microsoft.com/office/powerpoint/2010/main" val="3087971110"/>
      </p:ext>
    </p:extLst>
  </p:cSld>
  <p:clrMapOvr>
    <a:masterClrMapping/>
  </p:clrMapOvr>
  <mc:AlternateContent xmlns:mc="http://schemas.openxmlformats.org/markup-compatibility/2006" xmlns:p14="http://schemas.microsoft.com/office/powerpoint/2010/main">
    <mc:Choice Requires="p14">
      <p:transition spd="slow" p14:dur="2000" advTm="126595"/>
    </mc:Choice>
    <mc:Fallback xmlns="">
      <p:transition spd="slow" advTm="1265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38B847-742C-4E1D-A185-CBE8287D328A}"/>
              </a:ext>
            </a:extLst>
          </p:cNvPr>
          <p:cNvSpPr txBox="1"/>
          <p:nvPr/>
        </p:nvSpPr>
        <p:spPr>
          <a:xfrm>
            <a:off x="3656178" y="328394"/>
            <a:ext cx="5023687" cy="181588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Energise</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engage</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by designing more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authentic</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learning-oriented assessment tasks</a:t>
            </a:r>
          </a:p>
        </p:txBody>
      </p:sp>
      <p:sp>
        <p:nvSpPr>
          <p:cNvPr id="7" name="TextBox 6">
            <a:extLst>
              <a:ext uri="{FF2B5EF4-FFF2-40B4-BE49-F238E27FC236}">
                <a16:creationId xmlns:a16="http://schemas.microsoft.com/office/drawing/2014/main" id="{2D8DB3B0-B899-4B10-A8A8-CB06183B17A5}"/>
              </a:ext>
            </a:extLst>
          </p:cNvPr>
          <p:cNvSpPr txBox="1"/>
          <p:nvPr/>
        </p:nvSpPr>
        <p:spPr>
          <a:xfrm>
            <a:off x="1847528" y="4221089"/>
            <a:ext cx="3888432" cy="181588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Enable</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student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engagement</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with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guidance</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feedback</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processes</a:t>
            </a:r>
          </a:p>
        </p:txBody>
      </p:sp>
      <p:sp>
        <p:nvSpPr>
          <p:cNvPr id="8" name="TextBox 7">
            <a:extLst>
              <a:ext uri="{FF2B5EF4-FFF2-40B4-BE49-F238E27FC236}">
                <a16:creationId xmlns:a16="http://schemas.microsoft.com/office/drawing/2014/main" id="{F9C85683-5348-41D5-83BC-24E60FAD80C2}"/>
              </a:ext>
            </a:extLst>
          </p:cNvPr>
          <p:cNvSpPr txBox="1"/>
          <p:nvPr/>
        </p:nvSpPr>
        <p:spPr>
          <a:xfrm>
            <a:off x="6250106" y="4221088"/>
            <a:ext cx="3590311" cy="181588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Empower</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learners to develop </a:t>
            </a:r>
            <a:r>
              <a:rPr kumimoji="0" lang="en-GB" sz="2800" b="0" i="0" u="none" strike="noStrike" kern="1200" cap="none" spc="0" normalizeH="0" baseline="0" noProof="0">
                <a:ln>
                  <a:noFill/>
                </a:ln>
                <a:solidFill>
                  <a:srgbClr val="FF0000"/>
                </a:solidFill>
                <a:effectLst/>
                <a:uLnTx/>
                <a:uFillTx/>
                <a:latin typeface="Calibri" panose="020F0502020204030204"/>
                <a:ea typeface="+mn-ea"/>
                <a:cs typeface="+mn-cs"/>
              </a:rPr>
              <a:t>evaluative expertise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and self-regulation</a:t>
            </a:r>
          </a:p>
        </p:txBody>
      </p:sp>
      <p:cxnSp>
        <p:nvCxnSpPr>
          <p:cNvPr id="17" name="Straight Arrow Connector 16">
            <a:extLst>
              <a:ext uri="{FF2B5EF4-FFF2-40B4-BE49-F238E27FC236}">
                <a16:creationId xmlns:a16="http://schemas.microsoft.com/office/drawing/2014/main" id="{AABEFCC6-0DEC-4D6F-9A15-4A455AB33A2A}"/>
              </a:ext>
            </a:extLst>
          </p:cNvPr>
          <p:cNvCxnSpPr>
            <a:cxnSpLocks/>
          </p:cNvCxnSpPr>
          <p:nvPr/>
        </p:nvCxnSpPr>
        <p:spPr>
          <a:xfrm>
            <a:off x="9080355" y="1580458"/>
            <a:ext cx="1296144" cy="2112911"/>
          </a:xfrm>
          <a:prstGeom prst="straightConnector1">
            <a:avLst/>
          </a:prstGeom>
          <a:ln w="76200">
            <a:solidFill>
              <a:srgbClr val="FF0000"/>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1010739A-3590-4719-977D-B8496D11050C}"/>
              </a:ext>
            </a:extLst>
          </p:cNvPr>
          <p:cNvCxnSpPr>
            <a:cxnSpLocks/>
          </p:cNvCxnSpPr>
          <p:nvPr/>
        </p:nvCxnSpPr>
        <p:spPr>
          <a:xfrm flipH="1">
            <a:off x="1876149" y="1473762"/>
            <a:ext cx="1087156" cy="2038580"/>
          </a:xfrm>
          <a:prstGeom prst="straightConnector1">
            <a:avLst/>
          </a:prstGeom>
          <a:ln w="76200">
            <a:solidFill>
              <a:srgbClr val="FF0000"/>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3CC2903C-BDF9-47EE-A6AA-7D323850916B}"/>
              </a:ext>
            </a:extLst>
          </p:cNvPr>
          <p:cNvCxnSpPr>
            <a:cxnSpLocks/>
          </p:cNvCxnSpPr>
          <p:nvPr/>
        </p:nvCxnSpPr>
        <p:spPr>
          <a:xfrm>
            <a:off x="4223792" y="6453336"/>
            <a:ext cx="3320752" cy="0"/>
          </a:xfrm>
          <a:prstGeom prst="straightConnector1">
            <a:avLst/>
          </a:prstGeom>
          <a:ln w="76200">
            <a:solidFill>
              <a:srgbClr val="FF0000"/>
            </a:solidFill>
            <a:headEnd type="triangle"/>
            <a:tailEnd type="triangle"/>
          </a:ln>
        </p:spPr>
        <p:style>
          <a:lnRef idx="3">
            <a:schemeClr val="accent1"/>
          </a:lnRef>
          <a:fillRef idx="0">
            <a:schemeClr val="accent1"/>
          </a:fillRef>
          <a:effectRef idx="2">
            <a:schemeClr val="accent1"/>
          </a:effectRef>
          <a:fontRef idx="minor">
            <a:schemeClr val="tx1"/>
          </a:fontRef>
        </p:style>
      </p:cxnSp>
      <p:pic>
        <p:nvPicPr>
          <p:cNvPr id="3" name="Picture 2">
            <a:extLst>
              <a:ext uri="{FF2B5EF4-FFF2-40B4-BE49-F238E27FC236}">
                <a16:creationId xmlns:a16="http://schemas.microsoft.com/office/drawing/2014/main" id="{2ECB92B4-0B6A-44D8-898A-41592C41DC8D}"/>
              </a:ext>
            </a:extLst>
          </p:cNvPr>
          <p:cNvPicPr>
            <a:picLocks noChangeAspect="1"/>
          </p:cNvPicPr>
          <p:nvPr/>
        </p:nvPicPr>
        <p:blipFill>
          <a:blip r:embed="rId3"/>
          <a:stretch>
            <a:fillRect/>
          </a:stretch>
        </p:blipFill>
        <p:spPr>
          <a:xfrm>
            <a:off x="2675629" y="2381298"/>
            <a:ext cx="1082343" cy="1602767"/>
          </a:xfrm>
          <a:prstGeom prst="rect">
            <a:avLst/>
          </a:prstGeom>
        </p:spPr>
      </p:pic>
      <p:pic>
        <p:nvPicPr>
          <p:cNvPr id="4" name="Picture 3">
            <a:extLst>
              <a:ext uri="{FF2B5EF4-FFF2-40B4-BE49-F238E27FC236}">
                <a16:creationId xmlns:a16="http://schemas.microsoft.com/office/drawing/2014/main" id="{F7816848-4BA6-47E1-95C4-EB6F5BE31A7B}"/>
              </a:ext>
            </a:extLst>
          </p:cNvPr>
          <p:cNvPicPr>
            <a:picLocks noChangeAspect="1"/>
          </p:cNvPicPr>
          <p:nvPr/>
        </p:nvPicPr>
        <p:blipFill>
          <a:blip r:embed="rId4"/>
          <a:stretch>
            <a:fillRect/>
          </a:stretch>
        </p:blipFill>
        <p:spPr>
          <a:xfrm>
            <a:off x="3819402" y="2368172"/>
            <a:ext cx="1082343" cy="1627017"/>
          </a:xfrm>
          <a:prstGeom prst="rect">
            <a:avLst/>
          </a:prstGeom>
        </p:spPr>
      </p:pic>
      <p:pic>
        <p:nvPicPr>
          <p:cNvPr id="5" name="Picture 4">
            <a:extLst>
              <a:ext uri="{FF2B5EF4-FFF2-40B4-BE49-F238E27FC236}">
                <a16:creationId xmlns:a16="http://schemas.microsoft.com/office/drawing/2014/main" id="{CE3AB32B-815B-4F3E-9F98-0E5521CC0ADF}"/>
              </a:ext>
            </a:extLst>
          </p:cNvPr>
          <p:cNvPicPr>
            <a:picLocks noChangeAspect="1"/>
          </p:cNvPicPr>
          <p:nvPr/>
        </p:nvPicPr>
        <p:blipFill>
          <a:blip r:embed="rId5"/>
          <a:stretch>
            <a:fillRect/>
          </a:stretch>
        </p:blipFill>
        <p:spPr>
          <a:xfrm>
            <a:off x="5246005" y="2389392"/>
            <a:ext cx="1082343" cy="1623515"/>
          </a:xfrm>
          <a:prstGeom prst="rect">
            <a:avLst/>
          </a:prstGeom>
        </p:spPr>
      </p:pic>
      <p:pic>
        <p:nvPicPr>
          <p:cNvPr id="9" name="Picture 8">
            <a:extLst>
              <a:ext uri="{FF2B5EF4-FFF2-40B4-BE49-F238E27FC236}">
                <a16:creationId xmlns:a16="http://schemas.microsoft.com/office/drawing/2014/main" id="{C916DCF5-7FE0-452A-A3A9-A663F67DE1C2}"/>
              </a:ext>
            </a:extLst>
          </p:cNvPr>
          <p:cNvPicPr>
            <a:picLocks noChangeAspect="1"/>
          </p:cNvPicPr>
          <p:nvPr/>
        </p:nvPicPr>
        <p:blipFill>
          <a:blip r:embed="rId6"/>
          <a:stretch>
            <a:fillRect/>
          </a:stretch>
        </p:blipFill>
        <p:spPr>
          <a:xfrm>
            <a:off x="6450516" y="2389393"/>
            <a:ext cx="1174625" cy="1660447"/>
          </a:xfrm>
          <a:prstGeom prst="rect">
            <a:avLst/>
          </a:prstGeom>
        </p:spPr>
      </p:pic>
      <p:pic>
        <p:nvPicPr>
          <p:cNvPr id="10" name="Picture 9">
            <a:extLst>
              <a:ext uri="{FF2B5EF4-FFF2-40B4-BE49-F238E27FC236}">
                <a16:creationId xmlns:a16="http://schemas.microsoft.com/office/drawing/2014/main" id="{84148759-7BBD-4999-A84F-058E5DF09D17}"/>
              </a:ext>
            </a:extLst>
          </p:cNvPr>
          <p:cNvPicPr>
            <a:picLocks noChangeAspect="1"/>
          </p:cNvPicPr>
          <p:nvPr/>
        </p:nvPicPr>
        <p:blipFill>
          <a:blip r:embed="rId7"/>
          <a:stretch>
            <a:fillRect/>
          </a:stretch>
        </p:blipFill>
        <p:spPr>
          <a:xfrm>
            <a:off x="8047039" y="2381297"/>
            <a:ext cx="1105956" cy="1657275"/>
          </a:xfrm>
          <a:prstGeom prst="rect">
            <a:avLst/>
          </a:prstGeom>
        </p:spPr>
      </p:pic>
    </p:spTree>
    <p:extLst>
      <p:ext uri="{BB962C8B-B14F-4D97-AF65-F5344CB8AC3E}">
        <p14:creationId xmlns:p14="http://schemas.microsoft.com/office/powerpoint/2010/main" val="1821404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36A5659-2C00-9B4A-8D40-76A922E76F8E}"/>
              </a:ext>
            </a:extLst>
          </p:cNvPr>
          <p:cNvPicPr>
            <a:picLocks noChangeAspect="1"/>
          </p:cNvPicPr>
          <p:nvPr/>
        </p:nvPicPr>
        <p:blipFill>
          <a:blip r:embed="rId2"/>
          <a:stretch>
            <a:fillRect/>
          </a:stretch>
        </p:blipFill>
        <p:spPr>
          <a:xfrm>
            <a:off x="10948596" y="5697453"/>
            <a:ext cx="976291" cy="834018"/>
          </a:xfrm>
          <a:prstGeom prst="rect">
            <a:avLst/>
          </a:prstGeom>
        </p:spPr>
      </p:pic>
      <p:sp>
        <p:nvSpPr>
          <p:cNvPr id="2" name="Title 1">
            <a:extLst>
              <a:ext uri="{FF2B5EF4-FFF2-40B4-BE49-F238E27FC236}">
                <a16:creationId xmlns:a16="http://schemas.microsoft.com/office/drawing/2014/main" id="{180FF1BE-A37B-89D4-52E4-376700CBD606}"/>
              </a:ext>
            </a:extLst>
          </p:cNvPr>
          <p:cNvSpPr>
            <a:spLocks noGrp="1"/>
          </p:cNvSpPr>
          <p:nvPr>
            <p:ph type="title"/>
          </p:nvPr>
        </p:nvSpPr>
        <p:spPr>
          <a:xfrm>
            <a:off x="838199" y="230460"/>
            <a:ext cx="11086687" cy="906293"/>
          </a:xfrm>
        </p:spPr>
        <p:txBody>
          <a:bodyPr vert="horz" lIns="91440" tIns="45720" rIns="91440" bIns="45720" rtlCol="0" anchor="ctr">
            <a:normAutofit fontScale="90000"/>
          </a:bodyPr>
          <a:lstStyle/>
          <a:p>
            <a:r>
              <a:rPr lang="en-US" sz="4000" b="1"/>
              <a:t>Consider alternatives to text-based assessment methods?</a:t>
            </a:r>
            <a:endParaRPr lang="en-US" sz="4000" b="1" kern="120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2F0EFA46-AB16-0361-D193-E89F0C2BC66F}"/>
              </a:ext>
            </a:extLst>
          </p:cNvPr>
          <p:cNvSpPr>
            <a:spLocks noGrp="1"/>
          </p:cNvSpPr>
          <p:nvPr>
            <p:ph type="body" idx="1"/>
          </p:nvPr>
        </p:nvSpPr>
        <p:spPr>
          <a:xfrm>
            <a:off x="509315" y="1031215"/>
            <a:ext cx="5309594" cy="1395629"/>
          </a:xfrm>
          <a:ln w="57150">
            <a:solidFill>
              <a:srgbClr val="0070C0"/>
            </a:solidFill>
          </a:ln>
        </p:spPr>
        <p:txBody>
          <a:bodyPr>
            <a:normAutofit lnSpcReduction="10000"/>
          </a:bodyPr>
          <a:lstStyle/>
          <a:p>
            <a:pPr algn="ctr"/>
            <a:r>
              <a:rPr lang="en-GB"/>
              <a:t>1. Bring assessment ‘off the page’, (Brown &amp; Knight, 1994) using diverse methods e.g. posters, design &amp; build, podcasts… </a:t>
            </a:r>
          </a:p>
        </p:txBody>
      </p:sp>
      <p:sp>
        <p:nvSpPr>
          <p:cNvPr id="8" name="Text Placeholder 7">
            <a:extLst>
              <a:ext uri="{FF2B5EF4-FFF2-40B4-BE49-F238E27FC236}">
                <a16:creationId xmlns:a16="http://schemas.microsoft.com/office/drawing/2014/main" id="{541390B8-A994-740E-6572-C63FC7A9FD80}"/>
              </a:ext>
            </a:extLst>
          </p:cNvPr>
          <p:cNvSpPr>
            <a:spLocks noGrp="1"/>
          </p:cNvSpPr>
          <p:nvPr>
            <p:ph type="body" sz="quarter" idx="3"/>
          </p:nvPr>
        </p:nvSpPr>
        <p:spPr>
          <a:xfrm>
            <a:off x="6336337" y="1031215"/>
            <a:ext cx="5309594" cy="1413086"/>
          </a:xfrm>
          <a:ln w="57150">
            <a:solidFill>
              <a:srgbClr val="0070C0"/>
            </a:solidFill>
          </a:ln>
        </p:spPr>
        <p:txBody>
          <a:bodyPr>
            <a:normAutofit lnSpcReduction="10000"/>
          </a:bodyPr>
          <a:lstStyle/>
          <a:p>
            <a:pPr algn="ctr"/>
            <a:r>
              <a:rPr lang="en-GB"/>
              <a:t>2. Use more interactive, oral assessment (IOA) methods </a:t>
            </a:r>
            <a:r>
              <a:rPr lang="en-GB" sz="2400" b="1"/>
              <a:t>(</a:t>
            </a:r>
            <a:r>
              <a:rPr lang="en-GB" sz="2400" b="1" err="1"/>
              <a:t>Sotiriadou</a:t>
            </a:r>
            <a:r>
              <a:rPr lang="en-GB" sz="2400" b="1"/>
              <a:t> et al, 2019) </a:t>
            </a:r>
          </a:p>
          <a:p>
            <a:endParaRPr lang="en-GB"/>
          </a:p>
        </p:txBody>
      </p:sp>
      <p:sp>
        <p:nvSpPr>
          <p:cNvPr id="9" name="Content Placeholder 8">
            <a:extLst>
              <a:ext uri="{FF2B5EF4-FFF2-40B4-BE49-F238E27FC236}">
                <a16:creationId xmlns:a16="http://schemas.microsoft.com/office/drawing/2014/main" id="{51E12921-9AAC-6A89-6D5B-CC6C2DF6C038}"/>
              </a:ext>
            </a:extLst>
          </p:cNvPr>
          <p:cNvSpPr>
            <a:spLocks noGrp="1"/>
          </p:cNvSpPr>
          <p:nvPr>
            <p:ph sz="quarter" idx="4"/>
          </p:nvPr>
        </p:nvSpPr>
        <p:spPr>
          <a:xfrm>
            <a:off x="6462743" y="2444301"/>
            <a:ext cx="5183188" cy="3194389"/>
          </a:xfrm>
          <a:ln>
            <a:solidFill>
              <a:srgbClr val="0070C0"/>
            </a:solidFill>
          </a:ln>
        </p:spPr>
        <p:txBody>
          <a:bodyPr>
            <a:normAutofit/>
          </a:bodyPr>
          <a:lstStyle/>
          <a:p>
            <a:r>
              <a:rPr lang="en-GB" sz="2400" b="1"/>
              <a:t>See framework for using IOA at scale at Griffiths University</a:t>
            </a:r>
            <a:endParaRPr lang="en-GB" sz="1800" b="1"/>
          </a:p>
        </p:txBody>
      </p:sp>
      <p:pic>
        <p:nvPicPr>
          <p:cNvPr id="12" name="Picture 11">
            <a:extLst>
              <a:ext uri="{FF2B5EF4-FFF2-40B4-BE49-F238E27FC236}">
                <a16:creationId xmlns:a16="http://schemas.microsoft.com/office/drawing/2014/main" id="{9A468AE1-C56B-0D76-56CD-592BA71EF407}"/>
              </a:ext>
            </a:extLst>
          </p:cNvPr>
          <p:cNvPicPr>
            <a:picLocks noChangeAspect="1"/>
          </p:cNvPicPr>
          <p:nvPr/>
        </p:nvPicPr>
        <p:blipFill>
          <a:blip r:embed="rId3"/>
          <a:stretch>
            <a:fillRect/>
          </a:stretch>
        </p:blipFill>
        <p:spPr>
          <a:xfrm rot="21142608">
            <a:off x="575537" y="2740065"/>
            <a:ext cx="2346225" cy="3653262"/>
          </a:xfrm>
          <a:prstGeom prst="rect">
            <a:avLst/>
          </a:prstGeom>
        </p:spPr>
      </p:pic>
      <p:pic>
        <p:nvPicPr>
          <p:cNvPr id="14" name="Picture 13">
            <a:extLst>
              <a:ext uri="{FF2B5EF4-FFF2-40B4-BE49-F238E27FC236}">
                <a16:creationId xmlns:a16="http://schemas.microsoft.com/office/drawing/2014/main" id="{B71FD351-39B1-953A-5EE7-9147EABF1DCB}"/>
              </a:ext>
            </a:extLst>
          </p:cNvPr>
          <p:cNvPicPr>
            <a:picLocks noChangeAspect="1"/>
          </p:cNvPicPr>
          <p:nvPr/>
        </p:nvPicPr>
        <p:blipFill>
          <a:blip r:embed="rId4"/>
          <a:stretch>
            <a:fillRect/>
          </a:stretch>
        </p:blipFill>
        <p:spPr>
          <a:xfrm rot="20966908">
            <a:off x="2610331" y="2599540"/>
            <a:ext cx="1980865" cy="1025805"/>
          </a:xfrm>
          <a:prstGeom prst="rect">
            <a:avLst/>
          </a:prstGeom>
        </p:spPr>
      </p:pic>
      <p:pic>
        <p:nvPicPr>
          <p:cNvPr id="18" name="Picture 17">
            <a:extLst>
              <a:ext uri="{FF2B5EF4-FFF2-40B4-BE49-F238E27FC236}">
                <a16:creationId xmlns:a16="http://schemas.microsoft.com/office/drawing/2014/main" id="{F5E539C1-D5B2-E8D0-2307-347149D12645}"/>
              </a:ext>
            </a:extLst>
          </p:cNvPr>
          <p:cNvPicPr>
            <a:picLocks noChangeAspect="1"/>
          </p:cNvPicPr>
          <p:nvPr/>
        </p:nvPicPr>
        <p:blipFill>
          <a:blip r:embed="rId5"/>
          <a:stretch>
            <a:fillRect/>
          </a:stretch>
        </p:blipFill>
        <p:spPr>
          <a:xfrm>
            <a:off x="7916272" y="3553527"/>
            <a:ext cx="3135468" cy="1421072"/>
          </a:xfrm>
          <a:prstGeom prst="rect">
            <a:avLst/>
          </a:prstGeom>
        </p:spPr>
      </p:pic>
      <p:pic>
        <p:nvPicPr>
          <p:cNvPr id="16" name="Picture 15">
            <a:extLst>
              <a:ext uri="{FF2B5EF4-FFF2-40B4-BE49-F238E27FC236}">
                <a16:creationId xmlns:a16="http://schemas.microsoft.com/office/drawing/2014/main" id="{68854EF3-AA97-293B-354F-148403430CCE}"/>
              </a:ext>
            </a:extLst>
          </p:cNvPr>
          <p:cNvPicPr>
            <a:picLocks noChangeAspect="1"/>
          </p:cNvPicPr>
          <p:nvPr/>
        </p:nvPicPr>
        <p:blipFill>
          <a:blip r:embed="rId6"/>
          <a:stretch>
            <a:fillRect/>
          </a:stretch>
        </p:blipFill>
        <p:spPr>
          <a:xfrm rot="726360">
            <a:off x="3457804" y="3541182"/>
            <a:ext cx="2197919" cy="3121047"/>
          </a:xfrm>
          <a:prstGeom prst="rect">
            <a:avLst/>
          </a:prstGeom>
        </p:spPr>
      </p:pic>
      <p:sp>
        <p:nvSpPr>
          <p:cNvPr id="19" name="TextBox 18">
            <a:extLst>
              <a:ext uri="{FF2B5EF4-FFF2-40B4-BE49-F238E27FC236}">
                <a16:creationId xmlns:a16="http://schemas.microsoft.com/office/drawing/2014/main" id="{D0F7DDC0-1428-17CF-3BDB-7AB05E093ED3}"/>
              </a:ext>
            </a:extLst>
          </p:cNvPr>
          <p:cNvSpPr txBox="1"/>
          <p:nvPr/>
        </p:nvSpPr>
        <p:spPr>
          <a:xfrm>
            <a:off x="6462743" y="5146476"/>
            <a:ext cx="55914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0C0"/>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Interactive Oral Assessment; an authentic and integral alternative to examination. (office.com)</a:t>
            </a:r>
            <a:r>
              <a:rPr kumimoji="0" lang="en-GB" sz="12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GB" sz="1200" b="0" i="0" u="none" strike="noStrike" kern="1200" cap="none" spc="0" normalizeH="0" baseline="0" noProof="0">
                <a:ln>
                  <a:noFill/>
                </a:ln>
                <a:solidFill>
                  <a:srgbClr val="002060"/>
                </a:solidFill>
                <a:effectLst/>
                <a:uLnTx/>
                <a:uFillTx/>
                <a:latin typeface="Calibri" panose="020F0502020204030204"/>
                <a:ea typeface="+mn-ea"/>
                <a:cs typeface="+mn-cs"/>
              </a:rPr>
              <a:t>a resource developed by Logan Fleming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And case studies from Dublin City University </a:t>
            </a:r>
            <a:r>
              <a:rPr kumimoji="0" lang="en-GB" sz="1800" b="1" i="0" u="none" strike="noStrike" kern="100" cap="none" spc="0" normalizeH="0" baseline="0" noProof="0">
                <a:ln>
                  <a:noFill/>
                </a:ln>
                <a:solidFill>
                  <a:srgbClr val="222222"/>
                </a:solidFill>
                <a:effectLst/>
                <a:uLnTx/>
                <a:uFillTx/>
                <a:latin typeface="Calibri" panose="020F0502020204030204"/>
                <a:ea typeface="Calibri" panose="020F0502020204030204" pitchFamily="34" charset="0"/>
                <a:cs typeface="Calibri" panose="020F0502020204030204" pitchFamily="34" charset="0"/>
              </a:rPr>
              <a:t>(Ward, M., et al, 2023)</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636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DDF82F-3598-C367-EBED-007220B707E3}"/>
              </a:ext>
            </a:extLst>
          </p:cNvPr>
          <p:cNvSpPr>
            <a:spLocks noGrp="1"/>
          </p:cNvSpPr>
          <p:nvPr>
            <p:ph type="title"/>
          </p:nvPr>
        </p:nvSpPr>
        <p:spPr>
          <a:xfrm>
            <a:off x="1115568" y="509521"/>
            <a:ext cx="10232136" cy="1014984"/>
          </a:xfrm>
        </p:spPr>
        <p:txBody>
          <a:bodyPr>
            <a:normAutofit/>
          </a:bodyPr>
          <a:lstStyle/>
          <a:p>
            <a:r>
              <a:rPr lang="en-GB" sz="4000" b="1"/>
              <a:t>Interactive oral assessments </a:t>
            </a:r>
            <a:r>
              <a:rPr lang="en-GB" sz="3100" b="1"/>
              <a:t>(</a:t>
            </a:r>
            <a:r>
              <a:rPr lang="en-GB" sz="3100" b="1" err="1"/>
              <a:t>Sotiriadou</a:t>
            </a:r>
            <a:r>
              <a:rPr lang="en-GB" sz="3100" b="1"/>
              <a:t> et al, 2019) </a:t>
            </a:r>
            <a:endParaRPr lang="en-GB" sz="3100"/>
          </a:p>
        </p:txBody>
      </p:sp>
      <p:sp>
        <p:nvSpPr>
          <p:cNvPr id="27" name="Rectangle 26">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9" name="Content Placeholder 2">
            <a:extLst>
              <a:ext uri="{FF2B5EF4-FFF2-40B4-BE49-F238E27FC236}">
                <a16:creationId xmlns:a16="http://schemas.microsoft.com/office/drawing/2014/main" id="{26D55354-37BE-A301-B2D6-B0E17474FF24}"/>
              </a:ext>
            </a:extLst>
          </p:cNvPr>
          <p:cNvGraphicFramePr>
            <a:graphicFrameLocks noGrp="1"/>
          </p:cNvGraphicFramePr>
          <p:nvPr>
            <p:ph idx="1"/>
          </p:nvPr>
        </p:nvGraphicFramePr>
        <p:xfrm>
          <a:off x="409932" y="1797795"/>
          <a:ext cx="8948672" cy="4401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47035C63-5CEB-B368-5397-E0D314A13141}"/>
              </a:ext>
            </a:extLst>
          </p:cNvPr>
          <p:cNvPicPr>
            <a:picLocks noChangeAspect="1"/>
          </p:cNvPicPr>
          <p:nvPr/>
        </p:nvPicPr>
        <p:blipFill>
          <a:blip r:embed="rId7"/>
          <a:stretch>
            <a:fillRect/>
          </a:stretch>
        </p:blipFill>
        <p:spPr>
          <a:xfrm>
            <a:off x="9475642" y="2056288"/>
            <a:ext cx="2660904" cy="2995670"/>
          </a:xfrm>
          <a:prstGeom prst="rect">
            <a:avLst/>
          </a:prstGeom>
        </p:spPr>
      </p:pic>
    </p:spTree>
    <p:extLst>
      <p:ext uri="{BB962C8B-B14F-4D97-AF65-F5344CB8AC3E}">
        <p14:creationId xmlns:p14="http://schemas.microsoft.com/office/powerpoint/2010/main" val="307010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Freeform: Shape 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5">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BA8D2A-5CF0-55AF-AB56-3F392E080502}"/>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b="1" kern="1200">
                <a:solidFill>
                  <a:schemeClr val="tx1"/>
                </a:solidFill>
                <a:latin typeface="+mj-lt"/>
                <a:ea typeface="+mj-ea"/>
                <a:cs typeface="+mj-cs"/>
              </a:rPr>
              <a:t>Task: can you reflect on what kinds of assessment you are  currently using that aren’t really working well to foster learning?</a:t>
            </a:r>
          </a:p>
        </p:txBody>
      </p:sp>
      <p:sp>
        <p:nvSpPr>
          <p:cNvPr id="8" name="Rectangle 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2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28067-09A8-DDC0-7625-452A4D742C73}"/>
              </a:ext>
            </a:extLst>
          </p:cNvPr>
          <p:cNvSpPr>
            <a:spLocks noGrp="1"/>
          </p:cNvSpPr>
          <p:nvPr>
            <p:ph type="title"/>
          </p:nvPr>
        </p:nvSpPr>
        <p:spPr>
          <a:xfrm>
            <a:off x="607543" y="325824"/>
            <a:ext cx="4818888" cy="1481328"/>
          </a:xfrm>
        </p:spPr>
        <p:txBody>
          <a:bodyPr vert="horz" lIns="91440" tIns="45720" rIns="91440" bIns="45720" rtlCol="0" anchor="b">
            <a:normAutofit/>
          </a:bodyPr>
          <a:lstStyle/>
          <a:p>
            <a:r>
              <a:rPr lang="en-US" sz="3000" b="1" kern="1200" dirty="0">
                <a:solidFill>
                  <a:schemeClr val="tx1"/>
                </a:solidFill>
                <a:latin typeface="+mj-lt"/>
                <a:ea typeface="+mj-ea"/>
                <a:cs typeface="+mj-cs"/>
              </a:rPr>
              <a:t>Our examples of assessments we don’t think work so well. </a:t>
            </a:r>
          </a:p>
        </p:txBody>
      </p:sp>
      <p:sp>
        <p:nvSpPr>
          <p:cNvPr id="1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286E9A7-7FA7-6690-30D4-72FA7FFB4702}"/>
              </a:ext>
            </a:extLst>
          </p:cNvPr>
          <p:cNvSpPr>
            <a:spLocks noGrp="1"/>
          </p:cNvSpPr>
          <p:nvPr>
            <p:ph type="body" sz="half" idx="2"/>
          </p:nvPr>
        </p:nvSpPr>
        <p:spPr>
          <a:xfrm>
            <a:off x="176270" y="2660904"/>
            <a:ext cx="5695720" cy="3547872"/>
          </a:xfrm>
        </p:spPr>
        <p:txBody>
          <a:bodyPr vert="horz" lIns="91440" tIns="45720" rIns="91440" bIns="45720" rtlCol="0" anchor="t">
            <a:noAutofit/>
          </a:bodyPr>
          <a:lstStyle/>
          <a:p>
            <a:pPr marL="285750" indent="-228600">
              <a:buFont typeface="Arial" panose="020B0604020202020204" pitchFamily="34" charset="0"/>
              <a:buChar char="•"/>
            </a:pPr>
            <a:r>
              <a:rPr lang="en-US" sz="2400" b="1" dirty="0"/>
              <a:t>Unseen time constrained exams which rely heavily on recall and memorization rather than interpretation and analysis;</a:t>
            </a:r>
          </a:p>
          <a:p>
            <a:pPr marL="285750" indent="-228600">
              <a:buFont typeface="Arial" panose="020B0604020202020204" pitchFamily="34" charset="0"/>
              <a:buChar char="•"/>
            </a:pPr>
            <a:r>
              <a:rPr lang="en-US" sz="2400" b="1" dirty="0"/>
              <a:t>Lab book assignments which use a repetitive, formulaic template where the interesting bit of analysis of results only comes in at the very end of the report;</a:t>
            </a:r>
          </a:p>
          <a:p>
            <a:pPr marL="285750" indent="-228600">
              <a:buFont typeface="Arial" panose="020B0604020202020204" pitchFamily="34" charset="0"/>
              <a:buChar char="•"/>
            </a:pPr>
            <a:r>
              <a:rPr lang="en-US" sz="2400" b="1" dirty="0"/>
              <a:t>Formulaic essays which have bland titles and just require students to follow a pattern, without a great deal of reflection or agency.</a:t>
            </a:r>
          </a:p>
        </p:txBody>
      </p:sp>
      <p:pic>
        <p:nvPicPr>
          <p:cNvPr id="1026" name="Picture 2">
            <a:extLst>
              <a:ext uri="{FF2B5EF4-FFF2-40B4-BE49-F238E27FC236}">
                <a16:creationId xmlns:a16="http://schemas.microsoft.com/office/drawing/2014/main" id="{5A0B5389-4971-BF92-2C20-576953C51207}"/>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4" b="14"/>
          <a:stretch/>
        </p:blipFill>
        <p:spPr bwMode="auto">
          <a:xfrm>
            <a:off x="6099048" y="963620"/>
            <a:ext cx="5458968" cy="493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5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B95F3-12D5-0002-AE15-1BE8A50CAEC9}"/>
              </a:ext>
            </a:extLst>
          </p:cNvPr>
          <p:cNvSpPr>
            <a:spLocks noGrp="1"/>
          </p:cNvSpPr>
          <p:nvPr>
            <p:ph type="title"/>
          </p:nvPr>
        </p:nvSpPr>
        <p:spPr>
          <a:xfrm>
            <a:off x="640079" y="325369"/>
            <a:ext cx="5895631" cy="1956841"/>
          </a:xfrm>
        </p:spPr>
        <p:txBody>
          <a:bodyPr anchor="b">
            <a:noAutofit/>
          </a:bodyPr>
          <a:lstStyle/>
          <a:p>
            <a:r>
              <a:rPr lang="en-US" sz="2800" b="1" dirty="0">
                <a:latin typeface="+mn-lt"/>
              </a:rPr>
              <a:t>Our view is that </a:t>
            </a:r>
            <a:r>
              <a:rPr lang="en-US" sz="2800" b="1" dirty="0" err="1">
                <a:latin typeface="+mn-lt"/>
              </a:rPr>
              <a:t>AfL</a:t>
            </a:r>
            <a:r>
              <a:rPr lang="en-US" sz="2800" b="1" dirty="0">
                <a:latin typeface="+mn-lt"/>
              </a:rPr>
              <a:t> happens when assessment tasks seem more authentic or relevant than many traditional methods can allow because they: </a:t>
            </a:r>
            <a:endParaRPr lang="en-GB" sz="2800" b="1" dirty="0">
              <a:latin typeface="+mn-lt"/>
            </a:endParaRP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2906AAB-24C8-F283-A49D-17111FAA11BB}"/>
              </a:ext>
            </a:extLst>
          </p:cNvPr>
          <p:cNvSpPr>
            <a:spLocks noGrp="1"/>
          </p:cNvSpPr>
          <p:nvPr>
            <p:ph idx="1"/>
          </p:nvPr>
        </p:nvSpPr>
        <p:spPr>
          <a:xfrm>
            <a:off x="640080" y="2872899"/>
            <a:ext cx="5745730" cy="3623156"/>
          </a:xfrm>
        </p:spPr>
        <p:txBody>
          <a:bodyPr>
            <a:normAutofit fontScale="77500" lnSpcReduction="20000"/>
          </a:bodyPr>
          <a:lstStyle/>
          <a:p>
            <a:r>
              <a:rPr lang="en-GB" sz="3200" b="1" dirty="0"/>
              <a:t>Have potential to keep your assignments more current and relatable; </a:t>
            </a:r>
          </a:p>
          <a:p>
            <a:r>
              <a:rPr lang="en-GB" sz="3200" b="1" dirty="0"/>
              <a:t>Promote student ownership, interest and engagement; </a:t>
            </a:r>
          </a:p>
          <a:p>
            <a:r>
              <a:rPr lang="en-GB" sz="3200" b="1" dirty="0"/>
              <a:t>Can enhance students' employability, citizenship potential and self-reliance by building advanced skills</a:t>
            </a:r>
          </a:p>
          <a:p>
            <a:r>
              <a:rPr lang="en-GB" sz="3200" b="1" dirty="0"/>
              <a:t>Are more valuable, relevant and future-focused than many conventional assignments. </a:t>
            </a:r>
          </a:p>
          <a:p>
            <a:endParaRPr lang="en-GB" sz="1700" dirty="0"/>
          </a:p>
        </p:txBody>
      </p:sp>
      <p:pic>
        <p:nvPicPr>
          <p:cNvPr id="39" name="Picture 38">
            <a:extLst>
              <a:ext uri="{FF2B5EF4-FFF2-40B4-BE49-F238E27FC236}">
                <a16:creationId xmlns:a16="http://schemas.microsoft.com/office/drawing/2014/main" id="{12E9B369-FE40-2F2D-5799-F808EB9304BF}"/>
              </a:ext>
            </a:extLst>
          </p:cNvPr>
          <p:cNvPicPr>
            <a:picLocks noChangeAspect="1"/>
          </p:cNvPicPr>
          <p:nvPr/>
        </p:nvPicPr>
        <p:blipFill rotWithShape="1">
          <a:blip r:embed="rId2">
            <a:extLst>
              <a:ext uri="{28A0092B-C50C-407E-A947-70E740481C1C}">
                <a14:useLocalDpi xmlns:a14="http://schemas.microsoft.com/office/drawing/2010/main" val="0"/>
              </a:ext>
            </a:extLst>
          </a:blip>
          <a:srcRect l="9975" r="9975"/>
          <a:stretch/>
        </p:blipFill>
        <p:spPr>
          <a:xfrm>
            <a:off x="6700603" y="10"/>
            <a:ext cx="5489874" cy="60876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ctangle 2">
            <a:extLst>
              <a:ext uri="{FF2B5EF4-FFF2-40B4-BE49-F238E27FC236}">
                <a16:creationId xmlns:a16="http://schemas.microsoft.com/office/drawing/2014/main" id="{170152C5-BD67-AE68-E9F0-A0658DA12E02}"/>
              </a:ext>
            </a:extLst>
          </p:cNvPr>
          <p:cNvSpPr/>
          <p:nvPr/>
        </p:nvSpPr>
        <p:spPr>
          <a:xfrm>
            <a:off x="8112897" y="5934660"/>
            <a:ext cx="313579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rPr>
              <a:t>RELEVANT</a:t>
            </a:r>
          </a:p>
        </p:txBody>
      </p:sp>
    </p:spTree>
    <p:extLst>
      <p:ext uri="{BB962C8B-B14F-4D97-AF65-F5344CB8AC3E}">
        <p14:creationId xmlns:p14="http://schemas.microsoft.com/office/powerpoint/2010/main" val="140089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BF89-E9D0-4AEB-9AD2-7DCDCFD9DCB3}"/>
              </a:ext>
            </a:extLst>
          </p:cNvPr>
          <p:cNvSpPr>
            <a:spLocks noGrp="1"/>
          </p:cNvSpPr>
          <p:nvPr>
            <p:ph type="title"/>
          </p:nvPr>
        </p:nvSpPr>
        <p:spPr>
          <a:xfrm>
            <a:off x="314794" y="4497049"/>
            <a:ext cx="4352210" cy="1840251"/>
          </a:xfrm>
        </p:spPr>
        <p:txBody>
          <a:bodyPr vert="horz" lIns="91440" tIns="45720" rIns="91440" bIns="45720" rtlCol="0" anchor="ctr">
            <a:normAutofit fontScale="90000"/>
          </a:bodyPr>
          <a:lstStyle/>
          <a:p>
            <a:pPr algn="ctr"/>
            <a:r>
              <a:rPr lang="en-US" sz="2800" b="1" dirty="0">
                <a:latin typeface="+mn-lt"/>
              </a:rPr>
              <a:t>Universities started thinking about changing assessment due to Covid: let’s not go back to an over-reliance on traditional exams in the era of Generative AI! Exams have many drawbacks (French et al, 2023).</a:t>
            </a:r>
            <a:endParaRPr lang="en-US" sz="2800" dirty="0">
              <a:solidFill>
                <a:srgbClr val="FFFFFF"/>
              </a:solidFill>
              <a:latin typeface="+mn-lt"/>
            </a:endParaRPr>
          </a:p>
        </p:txBody>
      </p:sp>
      <p:pic>
        <p:nvPicPr>
          <p:cNvPr id="1026" name="Picture 2">
            <a:extLst>
              <a:ext uri="{FF2B5EF4-FFF2-40B4-BE49-F238E27FC236}">
                <a16:creationId xmlns:a16="http://schemas.microsoft.com/office/drawing/2014/main" id="{D1F0CC29-D01A-4C33-A08E-264B1F5A1446}"/>
              </a:ext>
            </a:extLst>
          </p:cNvPr>
          <p:cNvPicPr>
            <a:picLocks noGrp="1" noChangeAspect="1" noChangeArrowheads="1"/>
          </p:cNvPicPr>
          <p:nvPr>
            <p:ph type="pic" idx="1"/>
          </p:nvPr>
        </p:nvPicPr>
        <p:blipFill>
          <a:blip r:embed="rId3">
            <a:grayscl/>
            <a:extLst>
              <a:ext uri="{28A0092B-C50C-407E-A947-70E740481C1C}">
                <a14:useLocalDpi xmlns:a14="http://schemas.microsoft.com/office/drawing/2010/main" val="0"/>
              </a:ext>
            </a:extLst>
          </a:blip>
          <a:srcRect t="503" b="503"/>
          <a:stretch/>
        </p:blipFill>
        <p:spPr bwMode="auto">
          <a:xfrm>
            <a:off x="517912" y="259589"/>
            <a:ext cx="3477935" cy="3442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CFA0D0F-04F0-4C51-AB46-D2860F0F7B02}"/>
              </a:ext>
            </a:extLst>
          </p:cNvPr>
          <p:cNvSpPr>
            <a:spLocks noGrp="1"/>
          </p:cNvSpPr>
          <p:nvPr>
            <p:ph type="body" sz="half" idx="2"/>
          </p:nvPr>
        </p:nvSpPr>
        <p:spPr>
          <a:xfrm>
            <a:off x="4667004" y="664105"/>
            <a:ext cx="7346866" cy="5673195"/>
          </a:xfrm>
        </p:spPr>
        <p:txBody>
          <a:bodyPr vert="horz" lIns="91440" tIns="45720" rIns="91440" bIns="45720" rtlCol="0" anchor="ctr">
            <a:noAutofit/>
          </a:bodyPr>
          <a:lstStyle/>
          <a:p>
            <a:pPr marL="342891" indent="-228594">
              <a:buFont typeface="Arial" panose="020B0604020202020204" pitchFamily="34" charset="0"/>
              <a:buChar char="•"/>
            </a:pPr>
            <a:r>
              <a:rPr lang="en-US" sz="2400" b="1" dirty="0">
                <a:effectLst/>
              </a:rPr>
              <a:t>The </a:t>
            </a:r>
            <a:r>
              <a:rPr lang="en-US" sz="2400" b="1" dirty="0"/>
              <a:t>exam format is unlikely to authentically reflect a genuine workplace situation</a:t>
            </a:r>
          </a:p>
          <a:p>
            <a:pPr marL="342891" indent="-228594">
              <a:buFont typeface="Arial" panose="020B0604020202020204" pitchFamily="34" charset="0"/>
              <a:buChar char="•"/>
            </a:pPr>
            <a:r>
              <a:rPr lang="en-US" sz="2400" b="1" dirty="0">
                <a:effectLst/>
              </a:rPr>
              <a:t>Traditional exams lack relevance to students’ future lives in employment, entrepreneurship and civil society, since they are not in any meaningful way a valid representation of what work or life challenges typically require. </a:t>
            </a:r>
          </a:p>
          <a:p>
            <a:pPr marL="342891" indent="-228594">
              <a:buFont typeface="Arial" panose="020B0604020202020204" pitchFamily="34" charset="0"/>
              <a:buChar char="•"/>
            </a:pPr>
            <a:r>
              <a:rPr lang="en-US" sz="2400" b="1" dirty="0">
                <a:effectLst/>
              </a:rPr>
              <a:t>The range of activities that students </a:t>
            </a:r>
            <a:r>
              <a:rPr lang="en-US" sz="2400" b="1" dirty="0"/>
              <a:t>are </a:t>
            </a:r>
            <a:r>
              <a:rPr lang="en-US" sz="2400" b="1" dirty="0">
                <a:effectLst/>
              </a:rPr>
              <a:t>asked to do in a traditional written exam are very limited, writing with a pen individually in silence, with no reference to wider resources. </a:t>
            </a:r>
          </a:p>
          <a:p>
            <a:pPr marL="342891" indent="-228594">
              <a:buFont typeface="Arial" panose="020B0604020202020204" pitchFamily="34" charset="0"/>
              <a:buChar char="•"/>
            </a:pPr>
            <a:r>
              <a:rPr lang="en-US" sz="2400" b="1" dirty="0">
                <a:effectLst/>
              </a:rPr>
              <a:t>In employment and wider contexts, however, most will have internet access and keyboards</a:t>
            </a:r>
          </a:p>
          <a:p>
            <a:pPr marL="342891" indent="-228594">
              <a:buFont typeface="Arial" panose="020B0604020202020204" pitchFamily="34" charset="0"/>
              <a:buChar char="•"/>
            </a:pPr>
            <a:r>
              <a:rPr lang="en-US" sz="2400" b="1" dirty="0"/>
              <a:t>Valued skills (</a:t>
            </a:r>
            <a:r>
              <a:rPr lang="en-US" sz="2400" b="1" dirty="0" err="1"/>
              <a:t>eg</a:t>
            </a:r>
            <a:r>
              <a:rPr lang="en-US" sz="2400" b="1" dirty="0"/>
              <a:t> listening, teamwork and communication) and the ability to apply feedback are restricted in high-stakes exams and an experimental, iterative approach to learning is discouraged  </a:t>
            </a:r>
          </a:p>
          <a:p>
            <a:pPr marL="342891" indent="-228594">
              <a:buFont typeface="Arial" panose="020B0604020202020204" pitchFamily="34" charset="0"/>
              <a:buChar char="•"/>
            </a:pPr>
            <a:r>
              <a:rPr lang="en-US" sz="2400" b="1" dirty="0">
                <a:effectLst/>
              </a:rPr>
              <a:t>Inclusivity, equity, anxiety and wellbeing issues</a:t>
            </a:r>
            <a:r>
              <a:rPr lang="en-US" sz="2000" b="1" dirty="0">
                <a:effectLst/>
              </a:rPr>
              <a:t> </a:t>
            </a:r>
            <a:r>
              <a:rPr lang="en-US" sz="2000" b="1" dirty="0">
                <a:solidFill>
                  <a:srgbClr val="FFFFFF"/>
                </a:solidFill>
                <a:effectLst/>
              </a:rPr>
              <a:t>a</a:t>
            </a:r>
            <a:endParaRPr lang="en-US" b="1" dirty="0">
              <a:solidFill>
                <a:srgbClr val="FFFFFF"/>
              </a:solidFill>
            </a:endParaRPr>
          </a:p>
        </p:txBody>
      </p:sp>
    </p:spTree>
    <p:extLst>
      <p:ext uri="{BB962C8B-B14F-4D97-AF65-F5344CB8AC3E}">
        <p14:creationId xmlns:p14="http://schemas.microsoft.com/office/powerpoint/2010/main" val="3589497752"/>
      </p:ext>
    </p:extLst>
  </p:cSld>
  <p:clrMapOvr>
    <a:masterClrMapping/>
  </p:clrMapOvr>
</p:sld>
</file>

<file path=ppt/theme/theme1.xml><?xml version="1.0" encoding="utf-8"?>
<a:theme xmlns:a="http://schemas.openxmlformats.org/drawingml/2006/main" name="1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310E1821B9F54D9DBC837F5EB74E77" ma:contentTypeVersion="6" ma:contentTypeDescription="Create a new document." ma:contentTypeScope="" ma:versionID="7a6714ac5803882cab8329c08103db89">
  <xsd:schema xmlns:xsd="http://www.w3.org/2001/XMLSchema" xmlns:xs="http://www.w3.org/2001/XMLSchema" xmlns:p="http://schemas.microsoft.com/office/2006/metadata/properties" xmlns:ns2="8fc369bf-a774-4287-85a4-474fda1a9fd3" xmlns:ns3="bd67fd09-f6f5-484f-83fe-28c32f6e4b5c" targetNamespace="http://schemas.microsoft.com/office/2006/metadata/properties" ma:root="true" ma:fieldsID="99d8b618bd1fb239a29ff9f1e78c15c2" ns2:_="" ns3:_="">
    <xsd:import namespace="8fc369bf-a774-4287-85a4-474fda1a9fd3"/>
    <xsd:import namespace="bd67fd09-f6f5-484f-83fe-28c32f6e4b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369bf-a774-4287-85a4-474fda1a9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7fd09-f6f5-484f-83fe-28c32f6e4b5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7fd09-f6f5-484f-83fe-28c32f6e4b5c">
      <UserInfo>
        <DisplayName>Pallister, Dan</DisplayName>
        <AccountId>2072</AccountId>
        <AccountType/>
      </UserInfo>
      <UserInfo>
        <DisplayName>Charters, Andrea</DisplayName>
        <AccountId>85</AccountId>
        <AccountType/>
      </UserInfo>
    </SharedWithUsers>
  </documentManagement>
</p:properties>
</file>

<file path=customXml/itemProps1.xml><?xml version="1.0" encoding="utf-8"?>
<ds:datastoreItem xmlns:ds="http://schemas.openxmlformats.org/officeDocument/2006/customXml" ds:itemID="{E7829A0D-B360-460F-9940-2D8064FDFB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369bf-a774-4287-85a4-474fda1a9fd3"/>
    <ds:schemaRef ds:uri="bd67fd09-f6f5-484f-83fe-28c32f6e4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8C74C5-1FDB-41B7-B26A-55FEA9AE179B}">
  <ds:schemaRefs>
    <ds:schemaRef ds:uri="http://schemas.microsoft.com/sharepoint/v3/contenttype/forms"/>
  </ds:schemaRefs>
</ds:datastoreItem>
</file>

<file path=customXml/itemProps3.xml><?xml version="1.0" encoding="utf-8"?>
<ds:datastoreItem xmlns:ds="http://schemas.openxmlformats.org/officeDocument/2006/customXml" ds:itemID="{7D8664AF-5F42-4CF9-BCC5-A0913D5C2E7A}">
  <ds:schemaRefs>
    <ds:schemaRef ds:uri="http://purl.org/dc/dcmitype/"/>
    <ds:schemaRef ds:uri="8fc369bf-a774-4287-85a4-474fda1a9fd3"/>
    <ds:schemaRef ds:uri="http://purl.org/dc/elements/1.1/"/>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terms/"/>
    <ds:schemaRef ds:uri="bd67fd09-f6f5-484f-83fe-28c32f6e4b5c"/>
  </ds:schemaRefs>
</ds:datastoreItem>
</file>

<file path=docProps/app.xml><?xml version="1.0" encoding="utf-8"?>
<Properties xmlns="http://schemas.openxmlformats.org/officeDocument/2006/extended-properties" xmlns:vt="http://schemas.openxmlformats.org/officeDocument/2006/docPropsVTypes">
  <TotalTime>0</TotalTime>
  <Words>7775</Words>
  <Application>Microsoft Office PowerPoint</Application>
  <PresentationFormat>Widescreen</PresentationFormat>
  <Paragraphs>423</Paragraphs>
  <Slides>51</Slides>
  <Notes>27</Notes>
  <HiddenSlides>5</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51</vt:i4>
      </vt:variant>
    </vt:vector>
  </HeadingPairs>
  <TitlesOfParts>
    <vt:vector size="74" baseType="lpstr">
      <vt:lpstr>Microsoft GothicNeo</vt:lpstr>
      <vt:lpstr>Arial</vt:lpstr>
      <vt:lpstr>Calibri</vt:lpstr>
      <vt:lpstr>Calibri Light</vt:lpstr>
      <vt:lpstr>Georgia</vt:lpstr>
      <vt:lpstr>helvetica</vt:lpstr>
      <vt:lpstr>Open Sans</vt:lpstr>
      <vt:lpstr>PT Sans</vt:lpstr>
      <vt:lpstr>Roboto</vt:lpstr>
      <vt:lpstr>Roboto Slab</vt:lpstr>
      <vt:lpstr>Segoe UI</vt:lpstr>
      <vt:lpstr>Symbol</vt:lpstr>
      <vt:lpstr>Times New Roman</vt:lpstr>
      <vt:lpstr>univers</vt:lpstr>
      <vt:lpstr>Wingdings</vt:lpstr>
      <vt:lpstr>1_Office Theme</vt:lpstr>
      <vt:lpstr>4_Office Theme</vt:lpstr>
      <vt:lpstr>3_Office Theme</vt:lpstr>
      <vt:lpstr>2_Office Theme</vt:lpstr>
      <vt:lpstr>5_Office Theme</vt:lpstr>
      <vt:lpstr>7_Office Theme</vt:lpstr>
      <vt:lpstr>8_Office Theme</vt:lpstr>
      <vt:lpstr>Custom Design</vt:lpstr>
      <vt:lpstr> Moving towards more authentic assessment design: making assessment work better for students.    A keynote for the University of Cumbria’s Learning &amp; Teaching conference</vt:lpstr>
      <vt:lpstr>Why might we want to introduce more authenticity into our assessment practices?</vt:lpstr>
      <vt:lpstr>Assessment for (and as) Learning: rethinking assessment to strike a better balance</vt:lpstr>
      <vt:lpstr>6 AfL conditions – design principles for creating HE learning environments which foster scholarly curiosity and involvement with disciplinary knowledge</vt:lpstr>
      <vt:lpstr>PowerPoint Presentation</vt:lpstr>
      <vt:lpstr>Task: can you reflect on what kinds of assessment you are  currently using that aren’t really working well to foster learning?</vt:lpstr>
      <vt:lpstr>Our examples of assessments we don’t think work so well. </vt:lpstr>
      <vt:lpstr>Our view is that AfL happens when assessment tasks seem more authentic or relevant than many traditional methods can allow because they: </vt:lpstr>
      <vt:lpstr>Universities started thinking about changing assessment due to Covid: let’s not go back to an over-reliance on traditional exams in the era of Generative AI! Exams have many drawbacks (French et al, 2023).</vt:lpstr>
      <vt:lpstr>What do students learn from doing exams?</vt:lpstr>
      <vt:lpstr>Our seminal research into the impact of assessment </vt:lpstr>
      <vt:lpstr>There are lots of alternative assessment methods- might some be more learning-oriented? </vt:lpstr>
      <vt:lpstr>Extensive literature on authentic assessment in higher education…..contested term</vt:lpstr>
      <vt:lpstr>COMPLEX MULTI-DIMENSIONAL CONSTRUCT  e.g.  8 critical elements that determine authentic assessment   (Ashford-Rowe, Herrington &amp; Brown 2014)   </vt:lpstr>
      <vt:lpstr>   3 Dimensions of Authentic assessment   Villarroel, V., Bloxham, S., Bruna, D., Bruna, C. and Herrera-Seda, C., 2018. Authentic assessment: Creating a blueprint for course design. Assessment &amp; Evaluation in Higher Education, 43(5), pp.840-854.     </vt:lpstr>
      <vt:lpstr>Authentic assessment often framed as ‘real world’ tasks</vt:lpstr>
      <vt:lpstr>An Example: traditional assessment</vt:lpstr>
      <vt:lpstr>Authentic assessment: a scenario is provided establishing the context for the assignment, and over the course of a 24-hour period, students are required to respond in real time to emails received from the tutor which require prompt and informed decision making </vt:lpstr>
      <vt:lpstr>Tasks</vt:lpstr>
      <vt:lpstr>Systematic review of reported benefits of authentic assessment  Sokhanvar, Z., Salehi, K. and Sokhanvar, F., 2021 </vt:lpstr>
      <vt:lpstr>Rethinking authentic assessment: three key principles (MacArthur, 2022) </vt:lpstr>
      <vt:lpstr>What is authentic assessment? </vt:lpstr>
      <vt:lpstr>  We have a broader view of the sense of ‘worth’ that alternative assessments aim to create in students, so see authenticity in assessment as a continuum</vt:lpstr>
      <vt:lpstr>The following restrictive ideas about ‘authentic assessment’ sometimes deter staff:</vt:lpstr>
      <vt:lpstr>Systematic review of ‘pure’ authentic assessment also pinpointed challenges </vt:lpstr>
      <vt:lpstr>Staff concerns about workload</vt:lpstr>
      <vt:lpstr>We developed our ‘Task Generator’ as a pragmatic, manageable approach to designing more authentic tasks </vt:lpstr>
      <vt:lpstr>Six steps to designing authentic assignments</vt:lpstr>
      <vt:lpstr>PowerPoint Presentation</vt:lpstr>
      <vt:lpstr>We will now turn to some illustrative examples: you can see lots more in our compendia… </vt:lpstr>
      <vt:lpstr>Authentic assessment in Microbiology, based on ideas contributed by Dr Amreen Bashir, School of Biosciences, Aston University</vt:lpstr>
      <vt:lpstr>More authentic assessment</vt:lpstr>
      <vt:lpstr>Tasks</vt:lpstr>
      <vt:lpstr>Using the task generator to design multi-stage tasks: why?</vt:lpstr>
      <vt:lpstr> A compendium example from Psychology  Thanks to NTF Prof Julie Hulme, Nottingham Trent University</vt:lpstr>
      <vt:lpstr>More authentic assessment example</vt:lpstr>
      <vt:lpstr>Tasks (as indicated in the Compendium)</vt:lpstr>
      <vt:lpstr>rebalancing formative and summative assessment) </vt:lpstr>
      <vt:lpstr>  </vt:lpstr>
      <vt:lpstr>PowerPoint Presentation</vt:lpstr>
      <vt:lpstr>In conclusion</vt:lpstr>
      <vt:lpstr>Thank you</vt:lpstr>
      <vt:lpstr>Useful guides and practical resources </vt:lpstr>
      <vt:lpstr>PowerPoint Presentation</vt:lpstr>
      <vt:lpstr>PowerPoint Presentation</vt:lpstr>
      <vt:lpstr>PowerPoint Presentation</vt:lpstr>
      <vt:lpstr>Assessment in an AI-enabled world</vt:lpstr>
      <vt:lpstr>Approaches to AI /LLMs</vt:lpstr>
      <vt:lpstr>PowerPoint Presentation</vt:lpstr>
      <vt:lpstr>Consider alternatives to text-based assessment methods?</vt:lpstr>
      <vt:lpstr>Interactive oral assessments (Sotiriadou et al, 2019)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example from Accountancy Jennifer Rose, a Senior Lecturer at Alliance Manchester Business School, University of Manchester.</dc:title>
  <dc:creator>Kay Sambell</dc:creator>
  <cp:lastModifiedBy>Lupton, Anna</cp:lastModifiedBy>
  <cp:revision>9</cp:revision>
  <cp:lastPrinted>2024-01-15T08:18:40Z</cp:lastPrinted>
  <dcterms:created xsi:type="dcterms:W3CDTF">2023-01-31T12:29:10Z</dcterms:created>
  <dcterms:modified xsi:type="dcterms:W3CDTF">2024-07-03T15:23:34Z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0x01010003310E1821B9F54D9DBC837F5EB74E77</vt:lpwstr>
  </property>
  <property fmtid="{D5CDD505-2E9C-101B-9397-08002B2CF9AE}" pid="3" name="MediaServiceImageTags">
    <vt:lpwstr/>
  </property>
</Properties>
</file>