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6"/>
  </p:notesMasterIdLst>
  <p:handoutMasterIdLst>
    <p:handoutMasterId r:id="rId17"/>
  </p:handoutMasterIdLst>
  <p:sldIdLst>
    <p:sldId id="266" r:id="rId5"/>
    <p:sldId id="308" r:id="rId6"/>
    <p:sldId id="314" r:id="rId7"/>
    <p:sldId id="313" r:id="rId8"/>
    <p:sldId id="258" r:id="rId9"/>
    <p:sldId id="270" r:id="rId10"/>
    <p:sldId id="315" r:id="rId11"/>
    <p:sldId id="310" r:id="rId12"/>
    <p:sldId id="311" r:id="rId13"/>
    <p:sldId id="312" r:id="rId14"/>
    <p:sldId id="276" r:id="rId15"/>
  </p:sldIdLst>
  <p:sldSz cx="12192000" cy="6858000"/>
  <p:notesSz cx="6858000" cy="9144000"/>
  <p:defaultTextStyle>
    <a:defPPr rtl="0">
      <a:defRPr lang="en-gb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6" autoAdjust="0"/>
    <p:restoredTop sz="94619" autoAdjust="0"/>
  </p:normalViewPr>
  <p:slideViewPr>
    <p:cSldViewPr snapToGrid="0">
      <p:cViewPr varScale="1">
        <p:scale>
          <a:sx n="60" d="100"/>
          <a:sy n="60" d="100"/>
        </p:scale>
        <p:origin x="83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382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1A66772-F185-4D58-B8BB-E9370D7A7A2B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 rtlCol="0"/>
        <a:lstStyle/>
        <a:p>
          <a:pPr rtl="0"/>
          <a:endParaRPr lang="en-US"/>
        </a:p>
      </dgm:t>
    </dgm:pt>
    <dgm:pt modelId="{40FC4FFE-8987-4A26-B7F4-8A516F18ADAE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GB" noProof="0" dirty="0"/>
            <a:t>Values-led practice</a:t>
          </a:r>
        </a:p>
        <a:p>
          <a:pPr rtl="0">
            <a:lnSpc>
              <a:spcPct val="100000"/>
            </a:lnSpc>
            <a:defRPr cap="all"/>
          </a:pPr>
          <a:r>
            <a:rPr lang="en-GB" noProof="0" dirty="0"/>
            <a:t>Living professionalism. </a:t>
          </a:r>
        </a:p>
      </dgm:t>
    </dgm:pt>
    <dgm:pt modelId="{CAD7EF86-FB23-41F6-BF42-040B36DEFDB1}" type="parTrans" cxnId="{C7AD8469-3C68-4AF9-AB82-79B0043AA120}">
      <dgm:prSet/>
      <dgm:spPr/>
      <dgm:t>
        <a:bodyPr rtlCol="0"/>
        <a:lstStyle/>
        <a:p>
          <a:pPr rtl="0"/>
          <a:endParaRPr lang="en-GB" noProof="0" dirty="0"/>
        </a:p>
      </dgm:t>
    </dgm:pt>
    <dgm:pt modelId="{5B62599A-5C9B-48E7-896E-EA782AC60C8B}" type="sibTrans" cxnId="{C7AD8469-3C68-4AF9-AB82-79B0043AA120}">
      <dgm:prSet/>
      <dgm:spPr/>
      <dgm:t>
        <a:bodyPr rtlCol="0"/>
        <a:lstStyle/>
        <a:p>
          <a:pPr rtl="0"/>
          <a:endParaRPr lang="en-GB" noProof="0" dirty="0"/>
        </a:p>
      </dgm:t>
    </dgm:pt>
    <dgm:pt modelId="{49225C73-1633-42F1-AB3B-7CB183E5F8B8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GB" noProof="0" dirty="0"/>
            <a:t>Inspire</a:t>
          </a:r>
        </a:p>
        <a:p>
          <a:pPr rtl="0">
            <a:lnSpc>
              <a:spcPct val="100000"/>
            </a:lnSpc>
            <a:defRPr cap="all"/>
          </a:pPr>
          <a:r>
            <a:rPr lang="en-GB" noProof="0" dirty="0"/>
            <a:t>Question, engage.</a:t>
          </a:r>
        </a:p>
      </dgm:t>
    </dgm:pt>
    <dgm:pt modelId="{1A0E2090-1D4F-438A-8766-B6030CE01ADD}" type="parTrans" cxnId="{A9154303-8225-4248-91DC-1B0156A35F07}">
      <dgm:prSet/>
      <dgm:spPr/>
      <dgm:t>
        <a:bodyPr rtlCol="0"/>
        <a:lstStyle/>
        <a:p>
          <a:pPr rtl="0"/>
          <a:endParaRPr lang="en-GB" noProof="0" dirty="0"/>
        </a:p>
      </dgm:t>
    </dgm:pt>
    <dgm:pt modelId="{9646853A-8964-4519-A5B1-0B7D18B2983D}" type="sibTrans" cxnId="{A9154303-8225-4248-91DC-1B0156A35F07}">
      <dgm:prSet/>
      <dgm:spPr/>
      <dgm:t>
        <a:bodyPr rtlCol="0"/>
        <a:lstStyle/>
        <a:p>
          <a:pPr rtl="0"/>
          <a:endParaRPr lang="en-GB" noProof="0" dirty="0"/>
        </a:p>
      </dgm:t>
    </dgm:pt>
    <dgm:pt modelId="{1C383F32-22E8-4F62-A3E0-BDC3D5F48992}">
      <dgm:prSet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n-GB" noProof="0" dirty="0"/>
            <a:t>Please contact us</a:t>
          </a:r>
        </a:p>
        <a:p>
          <a:pPr rtl="0">
            <a:lnSpc>
              <a:spcPct val="100000"/>
            </a:lnSpc>
            <a:defRPr cap="all"/>
          </a:pPr>
          <a:r>
            <a:rPr lang="en-GB" noProof="0" dirty="0"/>
            <a:t>Future possibilities</a:t>
          </a:r>
        </a:p>
      </dgm:t>
    </dgm:pt>
    <dgm:pt modelId="{A7920A2F-3244-4159-AF04-6A1D38B7B317}" type="parTrans" cxnId="{C4CCE57E-E871-46D6-BAD5-880252C95D22}">
      <dgm:prSet/>
      <dgm:spPr/>
      <dgm:t>
        <a:bodyPr rtlCol="0"/>
        <a:lstStyle/>
        <a:p>
          <a:pPr rtl="0"/>
          <a:endParaRPr lang="en-GB" noProof="0" dirty="0"/>
        </a:p>
      </dgm:t>
    </dgm:pt>
    <dgm:pt modelId="{8500F72A-2C6D-4FDF-9C1D-CA691380EB0B}" type="sibTrans" cxnId="{C4CCE57E-E871-46D6-BAD5-880252C95D22}">
      <dgm:prSet/>
      <dgm:spPr/>
      <dgm:t>
        <a:bodyPr rtlCol="0"/>
        <a:lstStyle/>
        <a:p>
          <a:pPr rtl="0"/>
          <a:endParaRPr lang="en-GB" noProof="0" dirty="0"/>
        </a:p>
      </dgm:t>
    </dgm:pt>
    <dgm:pt modelId="{B6056BFB-47D7-4C5F-BA11-2CB63C56A52D}" type="pres">
      <dgm:prSet presAssocID="{01A66772-F185-4D58-B8BB-E9370D7A7A2B}" presName="root" presStyleCnt="0">
        <dgm:presLayoutVars>
          <dgm:dir/>
          <dgm:resizeHandles val="exact"/>
        </dgm:presLayoutVars>
      </dgm:prSet>
      <dgm:spPr/>
    </dgm:pt>
    <dgm:pt modelId="{311B26C8-22B1-4363-B621-DD56FB7418C8}" type="pres">
      <dgm:prSet presAssocID="{40FC4FFE-8987-4A26-B7F4-8A516F18ADAE}" presName="compNode" presStyleCnt="0"/>
      <dgm:spPr/>
    </dgm:pt>
    <dgm:pt modelId="{A201D7A7-914C-4D24-8B82-EE40155AB0BE}" type="pres">
      <dgm:prSet presAssocID="{40FC4FFE-8987-4A26-B7F4-8A516F18ADAE}" presName="iconBgRect" presStyleLbl="bgShp" presStyleIdx="0" presStyleCnt="3"/>
      <dgm:spPr>
        <a:prstGeom prst="ellipse">
          <a:avLst/>
        </a:prstGeom>
      </dgm:spPr>
    </dgm:pt>
    <dgm:pt modelId="{8FA2F131-CD01-4CBD-B7A5-1B9B5E7F0402}" type="pres">
      <dgm:prSet presAssocID="{40FC4FFE-8987-4A26-B7F4-8A516F18ADAE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ie chart"/>
        </a:ext>
      </dgm:extLst>
    </dgm:pt>
    <dgm:pt modelId="{F755F00C-B2DB-4097-B4BC-8F1BACC938B7}" type="pres">
      <dgm:prSet presAssocID="{40FC4FFE-8987-4A26-B7F4-8A516F18ADAE}" presName="spaceRect" presStyleCnt="0"/>
      <dgm:spPr/>
    </dgm:pt>
    <dgm:pt modelId="{08F4E96D-0DB6-4476-8C51-7CC7EC2F227B}" type="pres">
      <dgm:prSet presAssocID="{40FC4FFE-8987-4A26-B7F4-8A516F18ADAE}" presName="textRect" presStyleLbl="revTx" presStyleIdx="0" presStyleCnt="3">
        <dgm:presLayoutVars>
          <dgm:chMax val="1"/>
          <dgm:chPref val="1"/>
        </dgm:presLayoutVars>
      </dgm:prSet>
      <dgm:spPr/>
    </dgm:pt>
    <dgm:pt modelId="{5AB3C10D-885E-4522-AB39-7ED4318D191A}" type="pres">
      <dgm:prSet presAssocID="{5B62599A-5C9B-48E7-896E-EA782AC60C8B}" presName="sibTrans" presStyleCnt="0"/>
      <dgm:spPr/>
    </dgm:pt>
    <dgm:pt modelId="{2F278BF9-E1B2-4A1C-B065-C19A7B904219}" type="pres">
      <dgm:prSet presAssocID="{49225C73-1633-42F1-AB3B-7CB183E5F8B8}" presName="compNode" presStyleCnt="0"/>
      <dgm:spPr/>
    </dgm:pt>
    <dgm:pt modelId="{543C18BC-1989-44B2-9862-C670C61D3452}" type="pres">
      <dgm:prSet presAssocID="{49225C73-1633-42F1-AB3B-7CB183E5F8B8}" presName="iconBgRect" presStyleLbl="bgShp" presStyleIdx="1" presStyleCnt="3"/>
      <dgm:spPr>
        <a:prstGeom prst="ellipse">
          <a:avLst/>
        </a:prstGeom>
      </dgm:spPr>
    </dgm:pt>
    <dgm:pt modelId="{E94F35BC-9C76-400A-BBCA-0032259E2E5A}" type="pres">
      <dgm:prSet presAssocID="{49225C73-1633-42F1-AB3B-7CB183E5F8B8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ullseye"/>
        </a:ext>
      </dgm:extLst>
    </dgm:pt>
    <dgm:pt modelId="{503A6D04-9ADD-43CC-9847-497CD48F2D11}" type="pres">
      <dgm:prSet presAssocID="{49225C73-1633-42F1-AB3B-7CB183E5F8B8}" presName="spaceRect" presStyleCnt="0"/>
      <dgm:spPr/>
    </dgm:pt>
    <dgm:pt modelId="{20363298-B2A6-463D-A7BE-F9F67404E389}" type="pres">
      <dgm:prSet presAssocID="{49225C73-1633-42F1-AB3B-7CB183E5F8B8}" presName="textRect" presStyleLbl="revTx" presStyleIdx="1" presStyleCnt="3">
        <dgm:presLayoutVars>
          <dgm:chMax val="1"/>
          <dgm:chPref val="1"/>
        </dgm:presLayoutVars>
      </dgm:prSet>
      <dgm:spPr/>
    </dgm:pt>
    <dgm:pt modelId="{A47947BB-708D-4F7E-B072-3C2E42B34B24}" type="pres">
      <dgm:prSet presAssocID="{9646853A-8964-4519-A5B1-0B7D18B2983D}" presName="sibTrans" presStyleCnt="0"/>
      <dgm:spPr/>
    </dgm:pt>
    <dgm:pt modelId="{BDCD0AC9-D564-4025-AD8A-36664A6CBE31}" type="pres">
      <dgm:prSet presAssocID="{1C383F32-22E8-4F62-A3E0-BDC3D5F48992}" presName="compNode" presStyleCnt="0"/>
      <dgm:spPr/>
    </dgm:pt>
    <dgm:pt modelId="{5BDDFF18-9AEC-4E5E-B9AA-33D86F01A63E}" type="pres">
      <dgm:prSet presAssocID="{1C383F32-22E8-4F62-A3E0-BDC3D5F48992}" presName="iconBgRect" presStyleLbl="bgShp" presStyleIdx="2" presStyleCnt="3"/>
      <dgm:spPr>
        <a:prstGeom prst="ellipse">
          <a:avLst/>
        </a:prstGeom>
      </dgm:spPr>
    </dgm:pt>
    <dgm:pt modelId="{F09AEBFF-D2D3-4FFF-AD65-C3CEAEEB10F2}" type="pres">
      <dgm:prSet presAssocID="{1C383F32-22E8-4F62-A3E0-BDC3D5F48992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topwatch"/>
        </a:ext>
      </dgm:extLst>
    </dgm:pt>
    <dgm:pt modelId="{F2EBFBCF-0520-415A-A886-3C4F90D208EF}" type="pres">
      <dgm:prSet presAssocID="{1C383F32-22E8-4F62-A3E0-BDC3D5F48992}" presName="spaceRect" presStyleCnt="0"/>
      <dgm:spPr/>
    </dgm:pt>
    <dgm:pt modelId="{AB9CAFAA-6939-48A6-A89B-19D1A94B9EA1}" type="pres">
      <dgm:prSet presAssocID="{1C383F32-22E8-4F62-A3E0-BDC3D5F48992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A9154303-8225-4248-91DC-1B0156A35F07}" srcId="{01A66772-F185-4D58-B8BB-E9370D7A7A2B}" destId="{49225C73-1633-42F1-AB3B-7CB183E5F8B8}" srcOrd="1" destOrd="0" parTransId="{1A0E2090-1D4F-438A-8766-B6030CE01ADD}" sibTransId="{9646853A-8964-4519-A5B1-0B7D18B2983D}"/>
    <dgm:cxn modelId="{BA953D32-2DFF-47FE-AF26-C6B9E63D38DF}" type="presOf" srcId="{49225C73-1633-42F1-AB3B-7CB183E5F8B8}" destId="{20363298-B2A6-463D-A7BE-F9F67404E389}" srcOrd="0" destOrd="0" presId="urn:microsoft.com/office/officeart/2018/5/layout/IconLeafLabelList"/>
    <dgm:cxn modelId="{EC450542-0ED9-4BD6-9E85-5709B80794C5}" type="presOf" srcId="{01A66772-F185-4D58-B8BB-E9370D7A7A2B}" destId="{B6056BFB-47D7-4C5F-BA11-2CB63C56A52D}" srcOrd="0" destOrd="0" presId="urn:microsoft.com/office/officeart/2018/5/layout/IconLeafLabelList"/>
    <dgm:cxn modelId="{C7AD8469-3C68-4AF9-AB82-79B0043AA120}" srcId="{01A66772-F185-4D58-B8BB-E9370D7A7A2B}" destId="{40FC4FFE-8987-4A26-B7F4-8A516F18ADAE}" srcOrd="0" destOrd="0" parTransId="{CAD7EF86-FB23-41F6-BF42-040B36DEFDB1}" sibTransId="{5B62599A-5C9B-48E7-896E-EA782AC60C8B}"/>
    <dgm:cxn modelId="{C4CCE57E-E871-46D6-BAD5-880252C95D22}" srcId="{01A66772-F185-4D58-B8BB-E9370D7A7A2B}" destId="{1C383F32-22E8-4F62-A3E0-BDC3D5F48992}" srcOrd="2" destOrd="0" parTransId="{A7920A2F-3244-4159-AF04-6A1D38B7B317}" sibTransId="{8500F72A-2C6D-4FDF-9C1D-CA691380EB0B}"/>
    <dgm:cxn modelId="{D55FAE9C-CF3C-44F3-9D1E-DE6DF574E6D9}" type="presOf" srcId="{1C383F32-22E8-4F62-A3E0-BDC3D5F48992}" destId="{AB9CAFAA-6939-48A6-A89B-19D1A94B9EA1}" srcOrd="0" destOrd="0" presId="urn:microsoft.com/office/officeart/2018/5/layout/IconLeafLabelList"/>
    <dgm:cxn modelId="{A85983B4-FADF-419C-BC71-B5F0871C3055}" type="presOf" srcId="{40FC4FFE-8987-4A26-B7F4-8A516F18ADAE}" destId="{08F4E96D-0DB6-4476-8C51-7CC7EC2F227B}" srcOrd="0" destOrd="0" presId="urn:microsoft.com/office/officeart/2018/5/layout/IconLeafLabelList"/>
    <dgm:cxn modelId="{A3E74EE8-8900-4EBD-8983-3BF0AFD6DCC7}" type="presParOf" srcId="{B6056BFB-47D7-4C5F-BA11-2CB63C56A52D}" destId="{311B26C8-22B1-4363-B621-DD56FB7418C8}" srcOrd="0" destOrd="0" presId="urn:microsoft.com/office/officeart/2018/5/layout/IconLeafLabelList"/>
    <dgm:cxn modelId="{044EA9E0-B51B-492A-BE32-015CEAD0BAC9}" type="presParOf" srcId="{311B26C8-22B1-4363-B621-DD56FB7418C8}" destId="{A201D7A7-914C-4D24-8B82-EE40155AB0BE}" srcOrd="0" destOrd="0" presId="urn:microsoft.com/office/officeart/2018/5/layout/IconLeafLabelList"/>
    <dgm:cxn modelId="{08373EC6-14CB-429D-9495-F32683B931D7}" type="presParOf" srcId="{311B26C8-22B1-4363-B621-DD56FB7418C8}" destId="{8FA2F131-CD01-4CBD-B7A5-1B9B5E7F0402}" srcOrd="1" destOrd="0" presId="urn:microsoft.com/office/officeart/2018/5/layout/IconLeafLabelList"/>
    <dgm:cxn modelId="{9AB500F0-62A2-4E73-B4F4-5056804C8D6A}" type="presParOf" srcId="{311B26C8-22B1-4363-B621-DD56FB7418C8}" destId="{F755F00C-B2DB-4097-B4BC-8F1BACC938B7}" srcOrd="2" destOrd="0" presId="urn:microsoft.com/office/officeart/2018/5/layout/IconLeafLabelList"/>
    <dgm:cxn modelId="{676606A7-6564-4CEB-ACE0-4FF9A3A04E67}" type="presParOf" srcId="{311B26C8-22B1-4363-B621-DD56FB7418C8}" destId="{08F4E96D-0DB6-4476-8C51-7CC7EC2F227B}" srcOrd="3" destOrd="0" presId="urn:microsoft.com/office/officeart/2018/5/layout/IconLeafLabelList"/>
    <dgm:cxn modelId="{EAE0F94A-A454-4049-84F7-9EC90E847A03}" type="presParOf" srcId="{B6056BFB-47D7-4C5F-BA11-2CB63C56A52D}" destId="{5AB3C10D-885E-4522-AB39-7ED4318D191A}" srcOrd="1" destOrd="0" presId="urn:microsoft.com/office/officeart/2018/5/layout/IconLeafLabelList"/>
    <dgm:cxn modelId="{B0B5B21A-5ADD-4500-9A67-9B26AF543EBA}" type="presParOf" srcId="{B6056BFB-47D7-4C5F-BA11-2CB63C56A52D}" destId="{2F278BF9-E1B2-4A1C-B065-C19A7B904219}" srcOrd="2" destOrd="0" presId="urn:microsoft.com/office/officeart/2018/5/layout/IconLeafLabelList"/>
    <dgm:cxn modelId="{11FEAF2C-54F7-4E9C-A1D6-5FA0BF7F3665}" type="presParOf" srcId="{2F278BF9-E1B2-4A1C-B065-C19A7B904219}" destId="{543C18BC-1989-44B2-9862-C670C61D3452}" srcOrd="0" destOrd="0" presId="urn:microsoft.com/office/officeart/2018/5/layout/IconLeafLabelList"/>
    <dgm:cxn modelId="{92C17ECB-A80D-4A0E-95CF-40A53D32275F}" type="presParOf" srcId="{2F278BF9-E1B2-4A1C-B065-C19A7B904219}" destId="{E94F35BC-9C76-400A-BBCA-0032259E2E5A}" srcOrd="1" destOrd="0" presId="urn:microsoft.com/office/officeart/2018/5/layout/IconLeafLabelList"/>
    <dgm:cxn modelId="{54E5AE33-4BE6-44E7-871B-1103A0BA7A56}" type="presParOf" srcId="{2F278BF9-E1B2-4A1C-B065-C19A7B904219}" destId="{503A6D04-9ADD-43CC-9847-497CD48F2D11}" srcOrd="2" destOrd="0" presId="urn:microsoft.com/office/officeart/2018/5/layout/IconLeafLabelList"/>
    <dgm:cxn modelId="{3575FCA0-4FCE-460A-8D84-2C767D311A20}" type="presParOf" srcId="{2F278BF9-E1B2-4A1C-B065-C19A7B904219}" destId="{20363298-B2A6-463D-A7BE-F9F67404E389}" srcOrd="3" destOrd="0" presId="urn:microsoft.com/office/officeart/2018/5/layout/IconLeafLabelList"/>
    <dgm:cxn modelId="{4FD22448-C17B-4C43-BAB3-A0B7AA9BCE0D}" type="presParOf" srcId="{B6056BFB-47D7-4C5F-BA11-2CB63C56A52D}" destId="{A47947BB-708D-4F7E-B072-3C2E42B34B24}" srcOrd="3" destOrd="0" presId="urn:microsoft.com/office/officeart/2018/5/layout/IconLeafLabelList"/>
    <dgm:cxn modelId="{75E30F4F-0E76-457B-9D4F-CDE27C2F7F77}" type="presParOf" srcId="{B6056BFB-47D7-4C5F-BA11-2CB63C56A52D}" destId="{BDCD0AC9-D564-4025-AD8A-36664A6CBE31}" srcOrd="4" destOrd="0" presId="urn:microsoft.com/office/officeart/2018/5/layout/IconLeafLabelList"/>
    <dgm:cxn modelId="{C6A367E7-6A7C-42CB-94E4-8EA78AEF87BF}" type="presParOf" srcId="{BDCD0AC9-D564-4025-AD8A-36664A6CBE31}" destId="{5BDDFF18-9AEC-4E5E-B9AA-33D86F01A63E}" srcOrd="0" destOrd="0" presId="urn:microsoft.com/office/officeart/2018/5/layout/IconLeafLabelList"/>
    <dgm:cxn modelId="{B180CBEB-FA9F-4E52-8CA3-A65CB80BB91B}" type="presParOf" srcId="{BDCD0AC9-D564-4025-AD8A-36664A6CBE31}" destId="{F09AEBFF-D2D3-4FFF-AD65-C3CEAEEB10F2}" srcOrd="1" destOrd="0" presId="urn:microsoft.com/office/officeart/2018/5/layout/IconLeafLabelList"/>
    <dgm:cxn modelId="{170B020E-1E19-4EB4-A72C-4FCF01A7DD7E}" type="presParOf" srcId="{BDCD0AC9-D564-4025-AD8A-36664A6CBE31}" destId="{F2EBFBCF-0520-415A-A886-3C4F90D208EF}" srcOrd="2" destOrd="0" presId="urn:microsoft.com/office/officeart/2018/5/layout/IconLeafLabelList"/>
    <dgm:cxn modelId="{CADD8F7D-722C-42A0-AF21-39A3559F8D7B}" type="presParOf" srcId="{BDCD0AC9-D564-4025-AD8A-36664A6CBE31}" destId="{AB9CAFAA-6939-48A6-A89B-19D1A94B9EA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1D7A7-914C-4D24-8B82-EE40155AB0BE}">
      <dsp:nvSpPr>
        <dsp:cNvPr id="0" name=""/>
        <dsp:cNvSpPr/>
      </dsp:nvSpPr>
      <dsp:spPr>
        <a:xfrm>
          <a:off x="616949" y="340539"/>
          <a:ext cx="1818562" cy="1818562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A2F131-CD01-4CBD-B7A5-1B9B5E7F0402}">
      <dsp:nvSpPr>
        <dsp:cNvPr id="0" name=""/>
        <dsp:cNvSpPr/>
      </dsp:nvSpPr>
      <dsp:spPr>
        <a:xfrm>
          <a:off x="1004512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8F4E96D-0DB6-4476-8C51-7CC7EC2F227B}">
      <dsp:nvSpPr>
        <dsp:cNvPr id="0" name=""/>
        <dsp:cNvSpPr/>
      </dsp:nvSpPr>
      <dsp:spPr>
        <a:xfrm>
          <a:off x="35606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Values-led practice</a:t>
          </a:r>
        </a:p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Living professionalism. </a:t>
          </a:r>
        </a:p>
      </dsp:txBody>
      <dsp:txXfrm>
        <a:off x="35606" y="2725540"/>
        <a:ext cx="2981250" cy="720000"/>
      </dsp:txXfrm>
    </dsp:sp>
    <dsp:sp modelId="{543C18BC-1989-44B2-9862-C670C61D3452}">
      <dsp:nvSpPr>
        <dsp:cNvPr id="0" name=""/>
        <dsp:cNvSpPr/>
      </dsp:nvSpPr>
      <dsp:spPr>
        <a:xfrm>
          <a:off x="4119918" y="340539"/>
          <a:ext cx="1818562" cy="1818562"/>
        </a:xfrm>
        <a:prstGeom prst="ellipse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94F35BC-9C76-400A-BBCA-0032259E2E5A}">
      <dsp:nvSpPr>
        <dsp:cNvPr id="0" name=""/>
        <dsp:cNvSpPr/>
      </dsp:nvSpPr>
      <dsp:spPr>
        <a:xfrm>
          <a:off x="4507481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0363298-B2A6-463D-A7BE-F9F67404E389}">
      <dsp:nvSpPr>
        <dsp:cNvPr id="0" name=""/>
        <dsp:cNvSpPr/>
      </dsp:nvSpPr>
      <dsp:spPr>
        <a:xfrm>
          <a:off x="3538574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Inspire</a:t>
          </a:r>
        </a:p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Question, engage.</a:t>
          </a:r>
        </a:p>
      </dsp:txBody>
      <dsp:txXfrm>
        <a:off x="3538574" y="2725540"/>
        <a:ext cx="2981250" cy="720000"/>
      </dsp:txXfrm>
    </dsp:sp>
    <dsp:sp modelId="{5BDDFF18-9AEC-4E5E-B9AA-33D86F01A63E}">
      <dsp:nvSpPr>
        <dsp:cNvPr id="0" name=""/>
        <dsp:cNvSpPr/>
      </dsp:nvSpPr>
      <dsp:spPr>
        <a:xfrm>
          <a:off x="7622887" y="340539"/>
          <a:ext cx="1818562" cy="1818562"/>
        </a:xfrm>
        <a:prstGeom prst="ellipse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9AEBFF-D2D3-4FFF-AD65-C3CEAEEB10F2}">
      <dsp:nvSpPr>
        <dsp:cNvPr id="0" name=""/>
        <dsp:cNvSpPr/>
      </dsp:nvSpPr>
      <dsp:spPr>
        <a:xfrm>
          <a:off x="8010450" y="728102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 w="15875" cap="flat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B9CAFAA-6939-48A6-A89B-19D1A94B9EA1}">
      <dsp:nvSpPr>
        <dsp:cNvPr id="0" name=""/>
        <dsp:cNvSpPr/>
      </dsp:nvSpPr>
      <dsp:spPr>
        <a:xfrm>
          <a:off x="7041543" y="2725540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Please contact us</a:t>
          </a:r>
        </a:p>
        <a:p>
          <a:pPr marL="0" lvl="0" indent="0" algn="ctr" defTabSz="93345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GB" sz="2100" kern="1200" noProof="0" dirty="0"/>
            <a:t>Future possibilities</a:t>
          </a:r>
        </a:p>
      </dsp:txBody>
      <dsp:txXfrm>
        <a:off x="7041543" y="2725540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F9F403F-EF76-48B2-A4D1-6B210FA59651}" type="datetime1">
              <a:rPr lang="en-GB" smtClean="0"/>
              <a:t>02/10/2024</a:t>
            </a:fld>
            <a:endParaRPr lang="en-GB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1284F72-582E-4200-86D7-FCF118B0865E}" type="slidenum">
              <a:rPr lang="en-GB" smtClean="0"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6696001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3DBB4B-0CB0-4B61-A9E2-D423B87EB3A6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75391D-6E4B-4763-9987-239636288824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3544233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Hello – Name – Can’t be with you – researching my practice over 25 years as a teacher/ Head/ </a:t>
            </a:r>
            <a:r>
              <a:rPr lang="en-GB" dirty="0" err="1"/>
              <a:t>uni</a:t>
            </a:r>
            <a:r>
              <a:rPr lang="en-GB" dirty="0"/>
              <a:t> lecturer/ MA Course Leader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391D-6E4B-4763-9987-239636288824}" type="slidenum">
              <a:rPr lang="en-GB" smtClean="0"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51085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focus - values-led leadership within Living Professionalism the focus of my doctoral research.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375391D-6E4B-4763-9987-239636288824}" type="slidenum">
              <a:rPr lang="en-GB" smtClean="0"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0154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Just wanted </a:t>
            </a:r>
            <a:r>
              <a:rPr lang="en-GB" dirty="0" err="1"/>
              <a:t>ot</a:t>
            </a:r>
            <a:r>
              <a:rPr lang="en-GB" dirty="0"/>
              <a:t> touch briefly on my experiences of CPD in the various settings I worked within. </a:t>
            </a:r>
          </a:p>
          <a:p>
            <a:r>
              <a:rPr lang="en-GB" dirty="0"/>
              <a:t>Mostly skills/ knowledge-based – around a national focus linked to English and Maths targets.</a:t>
            </a:r>
          </a:p>
          <a:p>
            <a:r>
              <a:rPr lang="en-GB" dirty="0"/>
              <a:t>Didn’t always gel with the focus I wanted for my pupils/ students</a:t>
            </a:r>
          </a:p>
          <a:p>
            <a:r>
              <a:rPr lang="en-GB" dirty="0"/>
              <a:t>Didn’t excite me, generate interesting conversations, network with others</a:t>
            </a:r>
          </a:p>
          <a:p>
            <a:r>
              <a:rPr lang="en-GB" dirty="0"/>
              <a:t>Didn’t keep me engaged and committed to profession. </a:t>
            </a:r>
          </a:p>
          <a:p>
            <a:r>
              <a:rPr lang="en-GB" dirty="0"/>
              <a:t>SLIDE-expand – LETR - key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3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45717255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My doctoral research is the culmination of a 25 year journey as a Living </a:t>
            </a:r>
            <a:r>
              <a:rPr lang="en-GB" dirty="0" err="1"/>
              <a:t>Educatioanl</a:t>
            </a:r>
            <a:r>
              <a:rPr lang="en-GB" dirty="0"/>
              <a:t> Theory Researcher aligning my professional values with my practice. Living Professionalism has been created as a CPD focus for values-led practitioners internationally. It compliments any countries teacher standards of key knowledge, skills and competencies, offering reflective research into applying developing knowledge skills and competencies in a values-led framework of practice. </a:t>
            </a:r>
          </a:p>
          <a:p>
            <a:r>
              <a:rPr lang="en-GB" dirty="0"/>
              <a:t>10 aspects to Living Professionalism.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75391D-6E4B-4763-9987-239636288824}" type="slidenum">
              <a:rPr lang="en-GB" noProof="0" smtClean="0"/>
              <a:t>4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6003975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rtlCol="0"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 rtlCol="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pPr rtl="0"/>
            <a:r>
              <a:rPr lang="en-US" noProof="0"/>
              <a:t>Click to edit Master subtitle style</a:t>
            </a:r>
            <a:endParaRPr lang="en-GB" noProof="0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0C2704E5-4F39-456D-BCC2-3682AA110EE4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487293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1DBDAB5-6689-49C0-A541-77DA88E44363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23898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rtlCol="0"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rtlCol="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F7A9E1E1-8203-4C9F-ACF1-E800B4AF1CA2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2233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D61D606-4029-4057-B007-9BD66F056C02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7576118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rtlCol="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3EB0A61-F1AF-460B-AD9B-4F654C4E2DCE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802808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/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94DCD03-2D2D-4108-BBD8-260B692F6DE1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501771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5E3E5A1-1118-4E35-9279-999A703D3551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en-GB" noProof="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0701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rtlCol="0"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 rtlCol="0"/>
          <a:lstStyle/>
          <a:p>
            <a:pPr lvl="0" rtl="0"/>
            <a:r>
              <a:rPr lang="en-US" noProof="0"/>
              <a:t>Click to edit Master text styles</a:t>
            </a:r>
          </a:p>
          <a:p>
            <a:pPr lvl="1" rtl="0"/>
            <a:r>
              <a:rPr lang="en-US" noProof="0"/>
              <a:t>Second level</a:t>
            </a:r>
          </a:p>
          <a:p>
            <a:pPr lvl="2" rtl="0"/>
            <a:r>
              <a:rPr lang="en-US" noProof="0"/>
              <a:t>Third level</a:t>
            </a:r>
          </a:p>
          <a:p>
            <a:pPr lvl="3" rtl="0"/>
            <a:r>
              <a:rPr lang="en-US" noProof="0"/>
              <a:t>Fourth level</a:t>
            </a:r>
          </a:p>
          <a:p>
            <a:pPr lvl="4" rtl="0"/>
            <a:r>
              <a:rPr lang="en-US" noProof="0"/>
              <a:t>Fifth level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 rtlCol="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 rtlCol="0"/>
          <a:lstStyle>
            <a:lvl1pPr algn="l">
              <a:defRPr/>
            </a:lvl1pPr>
          </a:lstStyle>
          <a:p>
            <a:pPr rtl="0"/>
            <a:fld id="{71EA276F-12C1-47B9-B184-AB6F99175BF6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 rtlCol="0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pPr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801302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rtlCol="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rtlCol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 rtlCol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 rtl="0"/>
            <a:r>
              <a:rPr lang="en-US" noProof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>
              <a:defRPr/>
            </a:lvl1pPr>
          </a:lstStyle>
          <a:p>
            <a:pPr rtl="0"/>
            <a:fld id="{9BDE5F93-D253-439D-93F3-F4428422EC03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 rtlCol="0"/>
          <a:lstStyle/>
          <a:p>
            <a:pPr algn="l" rtl="0"/>
            <a:endParaRPr lang="en-GB" noProof="0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2258826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en-US" noProof="0"/>
              <a:t>Click to edit Master title style</a:t>
            </a:r>
            <a:endParaRPr lang="en-GB" noProof="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 rtl="0"/>
            <a:r>
              <a:rPr lang="en-GB" noProof="0" dirty="0"/>
              <a:t>Click to edit Master text styles</a:t>
            </a:r>
          </a:p>
          <a:p>
            <a:pPr lvl="1" rtl="0"/>
            <a:r>
              <a:rPr lang="en-GB" noProof="0" dirty="0"/>
              <a:t>Second level</a:t>
            </a:r>
          </a:p>
          <a:p>
            <a:pPr lvl="2" rtl="0"/>
            <a:r>
              <a:rPr lang="en-GB" noProof="0" dirty="0"/>
              <a:t>Third level</a:t>
            </a:r>
          </a:p>
          <a:p>
            <a:pPr lvl="3" rtl="0"/>
            <a:r>
              <a:rPr lang="en-GB" noProof="0" dirty="0"/>
              <a:t>Quarter level</a:t>
            </a:r>
          </a:p>
          <a:p>
            <a:pPr lvl="4" rtl="0"/>
            <a:r>
              <a:rPr lang="en-GB" noProof="0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047F37C8-3C73-45A6-8FAF-1E0E1F929AF7}" type="datetime1">
              <a:rPr lang="en-GB" noProof="0" smtClean="0"/>
              <a:t>02/10/2024</a:t>
            </a:fld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 cap="all" baseline="0">
                <a:solidFill>
                  <a:srgbClr val="FFFFFF"/>
                </a:solidFill>
              </a:defRPr>
            </a:lvl1pPr>
          </a:lstStyle>
          <a:p>
            <a:pPr rtl="0"/>
            <a:endParaRPr lang="en-GB" noProof="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pPr rtl="0"/>
            <a:fld id="{3A98EE3D-8CD1-4C3F-BD1C-C98C9596463C}" type="slidenum">
              <a:rPr lang="en-GB" noProof="0" smtClean="0"/>
              <a:t>‹#›</a:t>
            </a:fld>
            <a:endParaRPr lang="en-GB" noProof="0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6014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mc:AlternateContent xmlns:mc="http://schemas.openxmlformats.org/markup-compatibility/2006" xmlns:p14="http://schemas.microsoft.com/office/powerpoint/2010/main">
    <mc:Choice Requires="p14">
      <p:transition p14:dur="10">
        <p14:reveal/>
      </p:transition>
    </mc:Choice>
    <mc:Fallback xmlns="">
      <p:transition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6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1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7" Type="http://schemas.openxmlformats.org/officeDocument/2006/relationships/image" Target="../media/image2.png"/><Relationship Id="rId2" Type="http://schemas.microsoft.com/office/2007/relationships/media" Target="../media/media1.m4a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1.jpe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3" Type="http://schemas.openxmlformats.org/officeDocument/2006/relationships/audio" Target="../media/media2.m4a"/><Relationship Id="rId7" Type="http://schemas.openxmlformats.org/officeDocument/2006/relationships/diagramLayout" Target="../diagrams/layout1.xml"/><Relationship Id="rId2" Type="http://schemas.microsoft.com/office/2007/relationships/media" Target="../media/media2.m4a"/><Relationship Id="rId1" Type="http://schemas.openxmlformats.org/officeDocument/2006/relationships/themeOverride" Target="../theme/themeOverride2.xml"/><Relationship Id="rId6" Type="http://schemas.openxmlformats.org/officeDocument/2006/relationships/diagramData" Target="../diagrams/data1.xml"/><Relationship Id="rId11" Type="http://schemas.openxmlformats.org/officeDocument/2006/relationships/image" Target="../media/image2.png"/><Relationship Id="rId5" Type="http://schemas.openxmlformats.org/officeDocument/2006/relationships/notesSlide" Target="../notesSlides/notesSlide2.xml"/><Relationship Id="rId10" Type="http://schemas.microsoft.com/office/2007/relationships/diagramDrawing" Target="../diagrams/drawing1.xml"/><Relationship Id="rId4" Type="http://schemas.openxmlformats.org/officeDocument/2006/relationships/slideLayout" Target="../slideLayouts/slideLayout2.xml"/><Relationship Id="rId9" Type="http://schemas.openxmlformats.org/officeDocument/2006/relationships/diagramColors" Target="../diagrams/colors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2.png"/><Relationship Id="rId5" Type="http://schemas.openxmlformats.org/officeDocument/2006/relationships/image" Target="../media/image9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>
            <a:extLst>
              <a:ext uri="{FF2B5EF4-FFF2-40B4-BE49-F238E27FC236}">
                <a16:creationId xmlns:a16="http://schemas.microsoft.com/office/drawing/2014/main" id="{F452A527-3631-41ED-858D-3777A7D149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800" b="0" i="0" u="none" strike="noStrike" kern="1200" cap="none" spc="0" normalizeH="0" baseline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Speak Pro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B2EA78-AEB3-469B-9025-3B17201A45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428678" y="639097"/>
            <a:ext cx="5114394" cy="3494791"/>
          </a:xfrm>
        </p:spPr>
        <p:txBody>
          <a:bodyPr rtlCol="0">
            <a:normAutofit/>
          </a:bodyPr>
          <a:lstStyle/>
          <a:p>
            <a:pPr rtl="0"/>
            <a:r>
              <a:rPr lang="en-GB" sz="6000" dirty="0"/>
              <a:t>Living</a:t>
            </a:r>
            <a:br>
              <a:rPr lang="en-GB" sz="6000" dirty="0"/>
            </a:br>
            <a:r>
              <a:rPr lang="en-GB" sz="6000" dirty="0"/>
              <a:t>Professionalism</a:t>
            </a:r>
            <a:br>
              <a:rPr lang="en-GB" sz="6000" dirty="0"/>
            </a:br>
            <a:br>
              <a:rPr lang="en-GB" sz="6000" dirty="0"/>
            </a:br>
            <a:r>
              <a:rPr lang="en-GB" sz="2800" dirty="0"/>
              <a:t>joysmounter@gmail.com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55E1F2F-E259-4EA8-9FFD-3A10AF5418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729999" y="4455621"/>
            <a:ext cx="4829101" cy="1238616"/>
          </a:xfrm>
        </p:spPr>
        <p:txBody>
          <a:bodyPr rtlCol="0">
            <a:normAutofit/>
          </a:bodyPr>
          <a:lstStyle/>
          <a:p>
            <a:pPr rtl="0"/>
            <a:endParaRPr lang="en-GB" dirty="0"/>
          </a:p>
          <a:p>
            <a:pPr rtl="0"/>
            <a:r>
              <a:rPr lang="en-GB" dirty="0"/>
              <a:t>welcome</a:t>
            </a:r>
          </a:p>
          <a:p>
            <a:pPr rtl="0"/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40CBE3-3F91-419A-A649-32AB388ECA8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10"/>
            <a:ext cx="6096000" cy="6857990"/>
          </a:xfrm>
          <a:prstGeom prst="rect">
            <a:avLst/>
          </a:prstGeom>
        </p:spPr>
      </p:pic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805053" y="4294754"/>
            <a:ext cx="43891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63190C09-1671-9622-2423-6F9E4FFE643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591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1488">
        <p14:reveal/>
      </p:transition>
    </mc:Choice>
    <mc:Fallback xmlns="">
      <p:transition advTm="314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7E7242-5B99-A038-1C29-E10F858076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Why did I keep researching my practice over 25 years in my different roles?</a:t>
            </a:r>
            <a:br>
              <a:rPr lang="en-GB" sz="24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4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AF90A3-1E72-AB86-D860-783503706A9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r>
              <a:rPr lang="en-GB" b="1" dirty="0"/>
              <a:t>Simple, because of the energising, exciting, positive difference it made to my life, both personally and professionally, as well as to my pupils/ students</a:t>
            </a:r>
          </a:p>
          <a:p>
            <a:r>
              <a:rPr lang="en-GB" b="1" dirty="0"/>
              <a:t>Sense of belonging within a values-led community of researchers</a:t>
            </a:r>
          </a:p>
          <a:p>
            <a:r>
              <a:rPr lang="en-GB" b="1" dirty="0"/>
              <a:t>Making a small difference in the world – values-led, professional knowledge-base</a:t>
            </a:r>
          </a:p>
          <a:p>
            <a:r>
              <a:rPr lang="en-GB" b="1" dirty="0"/>
              <a:t>Making a difference in the engagement of my pupils, students in their own learning and understanding of self in the world and the difference they can make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D9E8024-AEB3-008E-68A0-F7FCDE607E4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72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73288">
        <p14:reveal/>
      </p:transition>
    </mc:Choice>
    <mc:Fallback xmlns="">
      <p:transition advTm="732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3556" b="1" dirty="0"/>
              <a:t>Living Professionalism: a New Professional, Values-led Teacher Standard of Professionalism </a:t>
            </a:r>
            <a:endParaRPr lang="en-GB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400" b="1" dirty="0"/>
              <a:t>     “… where educational practitioners accept educational responsibility for their own continuing, values-led, professional development. This includes teachers continually researching their practice to improve it, generating values-laden explanations of their educational influence in learning, contributing to the growth of a global educational knowledgebase.</a:t>
            </a:r>
            <a:r>
              <a:rPr lang="en-US" sz="2400" dirty="0"/>
              <a:t>”</a:t>
            </a:r>
          </a:p>
          <a:p>
            <a:pPr>
              <a:buNone/>
            </a:pPr>
            <a:endParaRPr lang="en-US" sz="2400" dirty="0"/>
          </a:p>
          <a:p>
            <a:pPr>
              <a:buNone/>
            </a:pPr>
            <a:r>
              <a:rPr lang="en-US" dirty="0"/>
              <a:t>	(</a:t>
            </a:r>
            <a:r>
              <a:rPr lang="en-US" dirty="0" err="1"/>
              <a:t>Mounter</a:t>
            </a:r>
            <a:r>
              <a:rPr lang="en-US" dirty="0"/>
              <a:t>, J. (2024) </a:t>
            </a:r>
            <a:r>
              <a:rPr lang="en-US" i="1" dirty="0"/>
              <a:t>A Living Educational Theory Research Approach to Continuing Professional Development in Education</a:t>
            </a:r>
            <a:r>
              <a:rPr lang="en-US" dirty="0"/>
              <a:t>. PhD thesis, Abstract)  </a:t>
            </a:r>
            <a:r>
              <a:rPr lang="en-US" b="1" u="sng" dirty="0">
                <a:solidFill>
                  <a:srgbClr val="FF0000"/>
                </a:solidFill>
              </a:rPr>
              <a:t>joysmounter@gmail.com</a:t>
            </a:r>
            <a:endParaRPr lang="en-GB" b="1" u="sng" dirty="0">
              <a:solidFill>
                <a:srgbClr val="FF0000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C0525BA-F479-CF49-287F-261B6F9E370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3961">
        <p14:reveal/>
      </p:transition>
    </mc:Choice>
    <mc:Fallback xmlns="">
      <p:transition advTm="339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A47F5C-50EC-416A-AE8C-6F6BB42256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 rtlCol="0">
            <a:normAutofit/>
          </a:bodyPr>
          <a:lstStyle/>
          <a:p>
            <a:pPr algn="ctr" rtl="0"/>
            <a:r>
              <a:rPr lang="en-GB" dirty="0"/>
              <a:t> Future Possibilities ~ Please Get in Touch</a:t>
            </a:r>
          </a:p>
        </p:txBody>
      </p:sp>
      <p:graphicFrame>
        <p:nvGraphicFramePr>
          <p:cNvPr id="4" name="Content Placeholder 2" descr="SmartArt graphic">
            <a:extLst>
              <a:ext uri="{FF2B5EF4-FFF2-40B4-BE49-F238E27FC236}">
                <a16:creationId xmlns:a16="http://schemas.microsoft.com/office/drawing/2014/main" id="{59F5A1AC-D08D-42AE-B94A-1CAFB517D84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82078158"/>
              </p:ext>
            </p:extLst>
          </p:nvPr>
        </p:nvGraphicFramePr>
        <p:xfrm>
          <a:off x="1096963" y="2098515"/>
          <a:ext cx="10058400" cy="3786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83B49BA8-36BA-6DBD-278A-54F3F30373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2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32736">
        <p14:reveal/>
      </p:transition>
    </mc:Choice>
    <mc:Fallback xmlns="">
      <p:transition advTm="3273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9F4FA047-C9CC-535C-F50D-055DC5257CB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2780" y="0"/>
            <a:ext cx="8497229" cy="6372923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85B5E2B7-7263-8F63-AF9E-0B949D265EF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324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39495">
        <p14:reveal/>
      </p:transition>
    </mc:Choice>
    <mc:Fallback xmlns="">
      <p:transition advTm="1394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98B2D40-2679-B316-2B85-C77CDBF8057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6634" y="0"/>
            <a:ext cx="9623503" cy="6300439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FE79F8A1-E9F4-48E8-9CB3-0A818896A4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707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273024">
        <p14:reveal/>
      </p:transition>
    </mc:Choice>
    <mc:Fallback xmlns="">
      <p:transition advTm="2730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GB" dirty="0"/>
              <a:t>Living Professionalism- Masters</a:t>
            </a:r>
            <a:br>
              <a:rPr lang="en-GB" dirty="0"/>
            </a:br>
            <a:r>
              <a:rPr lang="en-GB" dirty="0"/>
              <a:t>MA: Values-led Leadership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7280" y="1906859"/>
            <a:ext cx="10058400" cy="4075770"/>
          </a:xfrm>
        </p:spPr>
        <p:txBody>
          <a:bodyPr>
            <a:noAutofit/>
          </a:bodyPr>
          <a:lstStyle/>
          <a:p>
            <a:r>
              <a:rPr lang="en-GB" b="1" dirty="0">
                <a:solidFill>
                  <a:schemeClr val="tx1"/>
                </a:solidFill>
              </a:rPr>
              <a:t>Living Professionalism clarifies and communicates a new global, living standard of judgement of teacher professionalism:</a:t>
            </a:r>
          </a:p>
          <a:p>
            <a:r>
              <a:rPr lang="en-GB" b="1" dirty="0">
                <a:solidFill>
                  <a:schemeClr val="tx1"/>
                </a:solidFill>
              </a:rPr>
              <a:t>Research led continual professional development – utilising Living Educational Theory Research &amp; a practitioner’s values</a:t>
            </a:r>
          </a:p>
          <a:p>
            <a:r>
              <a:rPr lang="en-GB" b="1" dirty="0">
                <a:solidFill>
                  <a:schemeClr val="tx1"/>
                </a:solidFill>
              </a:rPr>
              <a:t>Design and accreditation of unique MA: Values-led Leadership for the continuing professional development of teachers with a global perspective on professional learning that is focused on the learning of master and doctor educators. </a:t>
            </a:r>
          </a:p>
          <a:p>
            <a:r>
              <a:rPr lang="en-GB" b="1" dirty="0">
                <a:solidFill>
                  <a:schemeClr val="tx1"/>
                </a:solidFill>
              </a:rPr>
              <a:t>Research is grounded in the acceptance of educational responsibility, exploring the implications of asking, researching and answering questions of the kind, ‘How do I improve my professional practice with values of human flourishing?’.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A52DD282-5F22-A339-912D-79E96168163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2871">
        <p14:reveal/>
      </p:transition>
    </mc:Choice>
    <mc:Fallback xmlns="">
      <p:transition advTm="628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9E9913-F674-475F-FFAD-F078210739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Living Educational Theory Research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1089B1F-54EB-85D5-724F-151B3458555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7280" y="1913054"/>
            <a:ext cx="10058400" cy="3760891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GB" b="1" dirty="0"/>
              <a:t>Professional practitioners </a:t>
            </a:r>
            <a:r>
              <a:rPr lang="en-GB" b="1" u="sng" dirty="0"/>
              <a:t>ask, research and answer questions of the kind, ‘How do I improve my professional practice with values of human flourishing?’</a:t>
            </a:r>
          </a:p>
          <a:p>
            <a:r>
              <a:rPr lang="en-GB" b="1" dirty="0"/>
              <a:t>Professional practitioners i</a:t>
            </a:r>
            <a:r>
              <a:rPr lang="en-GB" b="1" dirty="0">
                <a:solidFill>
                  <a:schemeClr val="tx1"/>
                </a:solidFill>
              </a:rPr>
              <a:t>dentify where they experience: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themselves as a living-contradiction in their practice and/or </a:t>
            </a:r>
          </a:p>
          <a:p>
            <a:pPr lvl="1"/>
            <a:r>
              <a:rPr lang="en-GB" b="1" dirty="0">
                <a:solidFill>
                  <a:schemeClr val="tx1"/>
                </a:solidFill>
              </a:rPr>
              <a:t>where they experience their values contradicted by </a:t>
            </a:r>
            <a:r>
              <a:rPr lang="en-GB" b="1" dirty="0"/>
              <a:t>others and/or </a:t>
            </a:r>
          </a:p>
          <a:p>
            <a:pPr lvl="1"/>
            <a:r>
              <a:rPr lang="en-GB" b="1" dirty="0"/>
              <a:t>Experience their values contradicted by the social formation which forms the context of their professional practice</a:t>
            </a:r>
            <a:endParaRPr lang="en-GB" b="1" dirty="0">
              <a:solidFill>
                <a:schemeClr val="tx1"/>
              </a:solidFill>
            </a:endParaRPr>
          </a:p>
          <a:p>
            <a:r>
              <a:rPr lang="en-GB" b="1" dirty="0"/>
              <a:t>Their research is informed by what they do to </a:t>
            </a:r>
            <a:r>
              <a:rPr lang="en-GB" b="1" u="sng" dirty="0"/>
              <a:t>resolve the tensions of </a:t>
            </a:r>
            <a:r>
              <a:rPr lang="en-GB" b="1" u="sng" dirty="0">
                <a:solidFill>
                  <a:schemeClr val="tx1"/>
                </a:solidFill>
              </a:rPr>
              <a:t>experiencing themselves as a living-contradiction </a:t>
            </a:r>
            <a:r>
              <a:rPr lang="en-GB" b="1" dirty="0">
                <a:solidFill>
                  <a:schemeClr val="tx1"/>
                </a:solidFill>
              </a:rPr>
              <a:t>and/or or their values contradicted by others or context</a:t>
            </a:r>
          </a:p>
          <a:p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8360A5AA-00C8-1C58-E03E-339D76613D2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46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0772">
        <p14:reveal/>
      </p:transition>
    </mc:Choice>
    <mc:Fallback xmlns="">
      <p:transition advTm="5077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25912A-82ED-2576-0292-0EBF4CB0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GB" dirty="0"/>
              <a:t>Living Educational Theory Research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FA21CB-4394-7F7F-16AC-3D6475BEA3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  <a:p>
            <a:endParaRPr lang="en-GB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76E6B56-C9AF-4E08-601F-C68A39C5C4C4}"/>
              </a:ext>
            </a:extLst>
          </p:cNvPr>
          <p:cNvSpPr txBox="1"/>
          <p:nvPr/>
        </p:nvSpPr>
        <p:spPr>
          <a:xfrm>
            <a:off x="1097280" y="1878980"/>
            <a:ext cx="9814188" cy="40934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en-GB" sz="2000" b="1" dirty="0">
                <a:solidFill>
                  <a:schemeClr val="tx1"/>
                </a:solidFill>
              </a:rPr>
              <a:t>In the process of their research they </a:t>
            </a:r>
            <a:r>
              <a:rPr lang="en-GB" sz="2000" b="1" u="sng" dirty="0">
                <a:solidFill>
                  <a:schemeClr val="tx1"/>
                </a:solidFill>
              </a:rPr>
              <a:t>clarify their embodied meaning of their professional practitioner values</a:t>
            </a:r>
            <a:r>
              <a:rPr lang="en-GB" sz="2000" b="1" dirty="0">
                <a:solidFill>
                  <a:schemeClr val="tx1"/>
                </a:solidFill>
              </a:rPr>
              <a:t> </a:t>
            </a:r>
            <a:r>
              <a:rPr lang="en-GB" sz="2000" b="1" dirty="0"/>
              <a:t>of human flourishing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r>
              <a:rPr lang="en-GB" sz="2000" b="1" dirty="0">
                <a:solidFill>
                  <a:schemeClr val="tx1"/>
                </a:solidFill>
              </a:rPr>
              <a:t>They draw on their values to </a:t>
            </a:r>
            <a:r>
              <a:rPr lang="en-GB" sz="2000" b="1" u="sng" dirty="0">
                <a:solidFill>
                  <a:schemeClr val="tx1"/>
                </a:solidFill>
              </a:rPr>
              <a:t>explain why they do what they do</a:t>
            </a:r>
            <a:r>
              <a:rPr lang="en-GB" sz="2000" b="1" u="sng" dirty="0"/>
              <a:t> </a:t>
            </a:r>
            <a:r>
              <a:rPr lang="en-GB" sz="2000" b="1" dirty="0"/>
              <a:t>and </a:t>
            </a:r>
            <a:r>
              <a:rPr lang="en-GB" sz="2000" b="1" dirty="0">
                <a:solidFill>
                  <a:schemeClr val="tx1"/>
                </a:solidFill>
              </a:rPr>
              <a:t>as their standards of judgement in improvement in their practice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r>
              <a:rPr lang="en-GB" sz="2000" b="1" dirty="0"/>
              <a:t>They test the validity of their knowledge claims by submitting them to a </a:t>
            </a:r>
            <a:r>
              <a:rPr lang="en-GB" sz="2000" b="1" u="sng" dirty="0"/>
              <a:t>peer validation group </a:t>
            </a:r>
            <a:r>
              <a:rPr lang="en-GB" sz="2000" b="1" dirty="0"/>
              <a:t>and publishing in peer reviewed journals</a:t>
            </a:r>
          </a:p>
          <a:p>
            <a:endParaRPr lang="en-GB" sz="2000" b="1" dirty="0">
              <a:solidFill>
                <a:schemeClr val="tx1"/>
              </a:solidFill>
            </a:endParaRPr>
          </a:p>
          <a:p>
            <a:r>
              <a:rPr lang="en-GB" sz="2000" b="1" dirty="0"/>
              <a:t>The validated account of their research c</a:t>
            </a:r>
            <a:r>
              <a:rPr lang="en-GB" sz="2000" b="1" dirty="0">
                <a:solidFill>
                  <a:schemeClr val="tx1"/>
                </a:solidFill>
              </a:rPr>
              <a:t>ontributes to the growth of a </a:t>
            </a:r>
            <a:r>
              <a:rPr lang="en-GB" sz="2000" b="1" u="sng" dirty="0">
                <a:solidFill>
                  <a:schemeClr val="tx1"/>
                </a:solidFill>
              </a:rPr>
              <a:t>global educational knowledge-base </a:t>
            </a:r>
            <a:r>
              <a:rPr lang="en-GB" sz="2000" b="1" dirty="0">
                <a:solidFill>
                  <a:schemeClr val="tx1"/>
                </a:solidFill>
              </a:rPr>
              <a:t>all may benefit from</a:t>
            </a:r>
          </a:p>
          <a:p>
            <a:endParaRPr lang="en-GB" sz="2000" dirty="0">
              <a:solidFill>
                <a:schemeClr val="tx1"/>
              </a:solidFill>
            </a:endParaRP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59C7C4E-1279-8841-08AC-8846190901F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203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63892">
        <p14:reveal/>
      </p:transition>
    </mc:Choice>
    <mc:Fallback xmlns="">
      <p:transition advTm="6389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B670FE-F4FE-4238-19B2-F339BEBC94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7280" y="211873"/>
            <a:ext cx="10058400" cy="1525487"/>
          </a:xfrm>
        </p:spPr>
        <p:txBody>
          <a:bodyPr>
            <a:normAutofit fontScale="90000"/>
          </a:bodyPr>
          <a:lstStyle/>
          <a:p>
            <a:pPr algn="ctr"/>
            <a:br>
              <a:rPr lang="en-GB" sz="3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br>
              <a:rPr lang="en-GB" sz="31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</a:t>
            </a:r>
            <a:r>
              <a:rPr lang="en-GB" sz="29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difference did engaging in Living Educational Theory Research make </a:t>
            </a:r>
            <a:r>
              <a:rPr lang="en-GB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my practice as a class teacher, Deputy, Headteacher, and finally lecturer?</a:t>
            </a:r>
            <a:br>
              <a:rPr lang="en-GB" sz="29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9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F2EF73-B63A-768D-32FF-3F312000CB9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* </a:t>
            </a:r>
            <a:r>
              <a:rPr lang="en-GB" b="1" dirty="0"/>
              <a:t>values-led practitioner</a:t>
            </a:r>
          </a:p>
          <a:p>
            <a:r>
              <a:rPr lang="en-GB" b="1" dirty="0"/>
              <a:t>* Inspired commitment to my own CPD</a:t>
            </a:r>
          </a:p>
          <a:p>
            <a:r>
              <a:rPr lang="en-GB" b="1" dirty="0"/>
              <a:t>* local, national, inter-national professional relationships</a:t>
            </a:r>
          </a:p>
          <a:p>
            <a:r>
              <a:rPr lang="en-GB" b="1" dirty="0"/>
              <a:t>* Empowered my pupils/ students</a:t>
            </a:r>
          </a:p>
          <a:p>
            <a:r>
              <a:rPr lang="en-GB" b="1" dirty="0"/>
              <a:t>*Rippling effect of positive energy</a:t>
            </a:r>
          </a:p>
          <a:p>
            <a:r>
              <a:rPr lang="en-GB" b="1" dirty="0"/>
              <a:t>* Clarity in my professional Practice</a:t>
            </a:r>
          </a:p>
          <a:p>
            <a:r>
              <a:rPr lang="en-GB" b="1" dirty="0"/>
              <a:t>* Desire to make a difference – community, professional knowledge-base, future possibilities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23CD4B24-CE61-C7F5-C786-1899310635C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1604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2390">
        <p14:reveal/>
      </p:transition>
    </mc:Choice>
    <mc:Fallback xmlns="">
      <p:transition advTm="10239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425AF-D91B-4D2A-D1B9-E559D23DD8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br>
              <a:rPr lang="en-GB" sz="27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What difference did it make to the </a:t>
            </a:r>
            <a:r>
              <a:rPr lang="en-GB" sz="2200" u="sng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quality of the educational experiences</a:t>
            </a:r>
            <a:r>
              <a:rPr lang="en-GB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, opportunities and relationships I created for my pupils and students as I researched my practice </a:t>
            </a:r>
            <a:br>
              <a:rPr lang="en-GB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</a:br>
            <a:r>
              <a:rPr lang="en-GB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to understand and improve it and generate valid accounts of my living-educational-theories?</a:t>
            </a:r>
            <a:br>
              <a:rPr lang="en-GB" sz="2200" kern="1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endParaRPr lang="en-GB" sz="2200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079A2D-0311-9311-E11D-14D5D0DA2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*</a:t>
            </a:r>
            <a:r>
              <a:rPr lang="en-GB" b="1" dirty="0"/>
              <a:t>Co-researchers creating a holistic perspective of practice in my classroom</a:t>
            </a:r>
          </a:p>
          <a:p>
            <a:r>
              <a:rPr lang="en-GB" b="1" dirty="0"/>
              <a:t>*Pupils researching their own learning, values, as a person</a:t>
            </a:r>
          </a:p>
          <a:p>
            <a:r>
              <a:rPr lang="en-GB" b="1" dirty="0"/>
              <a:t>*Pupils created their own learning theory after researching theories of the day – Guy Claxon,   Belle Wallace etc.</a:t>
            </a:r>
          </a:p>
          <a:p>
            <a:r>
              <a:rPr lang="en-GB" b="1" dirty="0"/>
              <a:t>*Pupils that challenged my thinking – “How can you write about learning without us?”</a:t>
            </a:r>
          </a:p>
          <a:p>
            <a:r>
              <a:rPr lang="en-GB" b="1" dirty="0"/>
              <a:t>*Understanding of learning in different ways, strengths, areas to develop, academic interests</a:t>
            </a:r>
          </a:p>
          <a:p>
            <a:r>
              <a:rPr lang="en-GB" b="1" dirty="0"/>
              <a:t>* M.A.D.+ - Make a Positive Difference</a:t>
            </a:r>
          </a:p>
          <a:p>
            <a:r>
              <a:rPr lang="en-GB" b="1" dirty="0"/>
              <a:t>* Personal living-archive called Spirals</a:t>
            </a:r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656E9409-E5D0-B68C-F997-0ABE13BBC9A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511405" t="-265790" r="-511405" b="-265790"/>
          <a:stretch>
            <a:fillRect/>
          </a:stretch>
        </p:blipFill>
        <p:spPr>
          <a:xfrm>
            <a:off x="9144000" y="5143500"/>
            <a:ext cx="3048000" cy="171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323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53593">
        <p14:reveal/>
      </p:transition>
    </mc:Choice>
    <mc:Fallback xmlns="">
      <p:transition advTm="5359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RetrospectVTI">
  <a:themeElements>
    <a:clrScheme name="">
      <a:dk1>
        <a:srgbClr val="000000"/>
      </a:dk1>
      <a:lt1>
        <a:srgbClr val="FFFFFF"/>
      </a:lt1>
      <a:dk2>
        <a:srgbClr val="243541"/>
      </a:dk2>
      <a:lt2>
        <a:srgbClr val="E2E5E8"/>
      </a:lt2>
      <a:accent1>
        <a:srgbClr val="E88B33"/>
      </a:accent1>
      <a:accent2>
        <a:srgbClr val="AEA33A"/>
      </a:accent2>
      <a:accent3>
        <a:srgbClr val="8CAB4A"/>
      </a:accent3>
      <a:accent4>
        <a:srgbClr val="57B636"/>
      </a:accent4>
      <a:accent5>
        <a:srgbClr val="2EBA43"/>
      </a:accent5>
      <a:accent6>
        <a:srgbClr val="33B67D"/>
      </a:accent6>
      <a:hlink>
        <a:srgbClr val="5F84A8"/>
      </a:hlink>
      <a:folHlink>
        <a:srgbClr val="7F7F7F"/>
      </a:folHlink>
    </a:clrScheme>
    <a:fontScheme name="Retrospect">
      <a:majorFont>
        <a:latin typeface="Georgia Pro Cond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Speak Pro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44285996_TF11437505.potx" id="{4572CED6-D00F-436A-9834-2268BF9FC2BD}" vid="{2652C404-73AB-4259-9066-4903527560F3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ppt/theme/themeOverride2.xml><?xml version="1.0" encoding="utf-8"?>
<a:themeOverride xmlns:a="http://schemas.openxmlformats.org/drawingml/2006/main">
  <a:clrScheme name="Custom 40">
    <a:dk1>
      <a:sysClr val="windowText" lastClr="000000"/>
    </a:dk1>
    <a:lt1>
      <a:sysClr val="window" lastClr="FFFFFF"/>
    </a:lt1>
    <a:dk2>
      <a:srgbClr val="545D57"/>
    </a:dk2>
    <a:lt2>
      <a:srgbClr val="EBEBE8"/>
    </a:lt2>
    <a:accent1>
      <a:srgbClr val="579858"/>
    </a:accent1>
    <a:accent2>
      <a:srgbClr val="ED583E"/>
    </a:accent2>
    <a:accent3>
      <a:srgbClr val="D3BA59"/>
    </a:accent3>
    <a:accent4>
      <a:srgbClr val="4C94AC"/>
    </a:accent4>
    <a:accent5>
      <a:srgbClr val="A09E84"/>
    </a:accent5>
    <a:accent6>
      <a:srgbClr val="FC7D4A"/>
    </a:accent6>
    <a:hlink>
      <a:srgbClr val="04A2DA"/>
    </a:hlink>
    <a:folHlink>
      <a:srgbClr val="808080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Props1.xml><?xml version="1.0" encoding="utf-8"?>
<ds:datastoreItem xmlns:ds="http://schemas.openxmlformats.org/officeDocument/2006/customXml" ds:itemID="{16377351-63A1-4C2E-8C9A-66CDD70F16A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31F006B4-A9E1-4F39-85C8-FB836F91934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8F3CD65D-61A5-43C9-A837-6EC73C7DA8AB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{98B09255-E3FA-42C5-A22C-1B3E752510F7}tf11437505_win32</Template>
  <TotalTime>1665</TotalTime>
  <Words>939</Words>
  <Application>Microsoft Office PowerPoint</Application>
  <PresentationFormat>Widescreen</PresentationFormat>
  <Paragraphs>71</Paragraphs>
  <Slides>11</Slides>
  <Notes>4</Notes>
  <HiddenSlides>0</HiddenSlides>
  <MMClips>11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Calibri</vt:lpstr>
      <vt:lpstr>Georgia Pro Cond Light</vt:lpstr>
      <vt:lpstr>Speak Pro</vt:lpstr>
      <vt:lpstr>RetrospectVTI</vt:lpstr>
      <vt:lpstr>Living Professionalism  joysmounter@gmail.com</vt:lpstr>
      <vt:lpstr> Future Possibilities ~ Please Get in Touch</vt:lpstr>
      <vt:lpstr>PowerPoint Presentation</vt:lpstr>
      <vt:lpstr>PowerPoint Presentation</vt:lpstr>
      <vt:lpstr>Living Professionalism- Masters MA: Values-led Leadership</vt:lpstr>
      <vt:lpstr>Living Educational Theory Research</vt:lpstr>
      <vt:lpstr>Living Educational Theory Research </vt:lpstr>
      <vt:lpstr>    What difference did engaging in Living Educational Theory Research make to my practice as a class teacher, Deputy, Headteacher, and finally lecturer? </vt:lpstr>
      <vt:lpstr> What difference did it make to the quality of the educational experiences, opportunities and relationships I created for my pupils and students as I researched my practice  to understand and improve it and generate valid accounts of my living-educational-theories? </vt:lpstr>
      <vt:lpstr>Why did I keep researching my practice over 25 years in my different roles? </vt:lpstr>
      <vt:lpstr>Living Professionalism: a New Professional, Values-led Teacher Standard of Professionalism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Joy Mounter</dc:creator>
  <cp:lastModifiedBy>Lupton, Anna</cp:lastModifiedBy>
  <cp:revision>11</cp:revision>
  <dcterms:created xsi:type="dcterms:W3CDTF">2024-09-01T09:29:33Z</dcterms:created>
  <dcterms:modified xsi:type="dcterms:W3CDTF">2024-10-02T09:40:02Z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